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3" r:id="rId2"/>
    <p:sldMasterId id="2147483680" r:id="rId3"/>
    <p:sldMasterId id="2147483740" r:id="rId4"/>
  </p:sldMasterIdLst>
  <p:notesMasterIdLst>
    <p:notesMasterId r:id="rId31"/>
  </p:notesMasterIdLst>
  <p:sldIdLst>
    <p:sldId id="1978" r:id="rId5"/>
    <p:sldId id="1986" r:id="rId6"/>
    <p:sldId id="1979" r:id="rId7"/>
    <p:sldId id="1983" r:id="rId8"/>
    <p:sldId id="1982" r:id="rId9"/>
    <p:sldId id="1999" r:id="rId10"/>
    <p:sldId id="1991" r:id="rId11"/>
    <p:sldId id="1998" r:id="rId12"/>
    <p:sldId id="1992" r:id="rId13"/>
    <p:sldId id="2000" r:id="rId14"/>
    <p:sldId id="1980" r:id="rId15"/>
    <p:sldId id="259" r:id="rId16"/>
    <p:sldId id="1977" r:id="rId17"/>
    <p:sldId id="260" r:id="rId18"/>
    <p:sldId id="302" r:id="rId19"/>
    <p:sldId id="1988" r:id="rId20"/>
    <p:sldId id="281" r:id="rId21"/>
    <p:sldId id="1976" r:id="rId22"/>
    <p:sldId id="261" r:id="rId23"/>
    <p:sldId id="1989" r:id="rId24"/>
    <p:sldId id="1990" r:id="rId25"/>
    <p:sldId id="1996" r:id="rId26"/>
    <p:sldId id="2001" r:id="rId27"/>
    <p:sldId id="1997" r:id="rId28"/>
    <p:sldId id="1981" r:id="rId29"/>
    <p:sldId id="198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FFC6"/>
    <a:srgbClr val="FFEFD4"/>
    <a:srgbClr val="98B1E6"/>
    <a:srgbClr val="FFCF80"/>
    <a:srgbClr val="DDE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601A84-0FC1-44A2-B956-026E25CC7625}" v="13" dt="2026-07-22T08:58:43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94" autoAdjust="0"/>
  </p:normalViewPr>
  <p:slideViewPr>
    <p:cSldViewPr snapToGrid="0">
      <p:cViewPr varScale="1">
        <p:scale>
          <a:sx n="99" d="100"/>
          <a:sy n="99" d="100"/>
        </p:scale>
        <p:origin x="9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er Hill" userId="429a735e-4672-4c9b-8bfa-e7f8e6ae6b63" providerId="ADAL" clId="{E8B078D6-3C68-4E84-8997-C90655B2566B}"/>
    <pc:docChg chg="undo custSel addSld delSld modSld sldOrd">
      <pc:chgData name="Oliver Hill" userId="429a735e-4672-4c9b-8bfa-e7f8e6ae6b63" providerId="ADAL" clId="{E8B078D6-3C68-4E84-8997-C90655B2566B}" dt="2026-07-22T09:02:01.001" v="1615" actId="113"/>
      <pc:docMkLst>
        <pc:docMk/>
      </pc:docMkLst>
      <pc:sldChg chg="addSp delSp modSp mod modClrScheme chgLayout">
        <pc:chgData name="Oliver Hill" userId="429a735e-4672-4c9b-8bfa-e7f8e6ae6b63" providerId="ADAL" clId="{E8B078D6-3C68-4E84-8997-C90655B2566B}" dt="2026-07-22T09:00:14.864" v="1597" actId="404"/>
        <pc:sldMkLst>
          <pc:docMk/>
          <pc:sldMk cId="11147034" sldId="259"/>
        </pc:sldMkLst>
        <pc:spChg chg="mod ord">
          <ac:chgData name="Oliver Hill" userId="429a735e-4672-4c9b-8bfa-e7f8e6ae6b63" providerId="ADAL" clId="{E8B078D6-3C68-4E84-8997-C90655B2566B}" dt="2026-07-22T09:00:14.864" v="1597" actId="404"/>
          <ac:spMkLst>
            <pc:docMk/>
            <pc:sldMk cId="11147034" sldId="259"/>
            <ac:spMk id="3" creationId="{533A5BB8-F4EF-A924-F992-05C11F77E226}"/>
          </ac:spMkLst>
        </pc:spChg>
        <pc:spChg chg="mod ord">
          <ac:chgData name="Oliver Hill" userId="429a735e-4672-4c9b-8bfa-e7f8e6ae6b63" providerId="ADAL" clId="{E8B078D6-3C68-4E84-8997-C90655B2566B}" dt="2026-07-08T12:06:34.887" v="412" actId="404"/>
          <ac:spMkLst>
            <pc:docMk/>
            <pc:sldMk cId="11147034" sldId="259"/>
            <ac:spMk id="4" creationId="{F9B44AEA-0B9D-CEA7-6F18-73CAB61FB529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0:26.728" v="1599" actId="404"/>
        <pc:sldMkLst>
          <pc:docMk/>
          <pc:sldMk cId="540610214" sldId="260"/>
        </pc:sldMkLst>
        <pc:spChg chg="mod ord">
          <ac:chgData name="Oliver Hill" userId="429a735e-4672-4c9b-8bfa-e7f8e6ae6b63" providerId="ADAL" clId="{E8B078D6-3C68-4E84-8997-C90655B2566B}" dt="2026-07-22T09:00:26.728" v="1599" actId="404"/>
          <ac:spMkLst>
            <pc:docMk/>
            <pc:sldMk cId="540610214" sldId="260"/>
            <ac:spMk id="3" creationId="{D77B3C60-07B3-E620-637C-7FF297D1AB0F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0:44.060" v="1603" actId="404"/>
        <pc:sldMkLst>
          <pc:docMk/>
          <pc:sldMk cId="2675354639" sldId="261"/>
        </pc:sldMkLst>
        <pc:spChg chg="mod ord">
          <ac:chgData name="Oliver Hill" userId="429a735e-4672-4c9b-8bfa-e7f8e6ae6b63" providerId="ADAL" clId="{E8B078D6-3C68-4E84-8997-C90655B2566B}" dt="2026-07-08T12:07:30.657" v="419" actId="1076"/>
          <ac:spMkLst>
            <pc:docMk/>
            <pc:sldMk cId="2675354639" sldId="261"/>
            <ac:spMk id="2" creationId="{30750DF1-1372-CF84-4B25-0F6AC9691636}"/>
          </ac:spMkLst>
        </pc:spChg>
        <pc:spChg chg="mod ord">
          <ac:chgData name="Oliver Hill" userId="429a735e-4672-4c9b-8bfa-e7f8e6ae6b63" providerId="ADAL" clId="{E8B078D6-3C68-4E84-8997-C90655B2566B}" dt="2026-07-22T09:00:44.060" v="1603" actId="404"/>
          <ac:spMkLst>
            <pc:docMk/>
            <pc:sldMk cId="2675354639" sldId="261"/>
            <ac:spMk id="3" creationId="{B043298B-1B44-D96D-E19A-DFBD834E3F5F}"/>
          </ac:spMkLst>
        </pc:spChg>
        <pc:graphicFrameChg chg="mod ord">
          <ac:chgData name="Oliver Hill" userId="429a735e-4672-4c9b-8bfa-e7f8e6ae6b63" providerId="ADAL" clId="{E8B078D6-3C68-4E84-8997-C90655B2566B}" dt="2026-07-08T12:07:33.128" v="420" actId="1076"/>
          <ac:graphicFrameMkLst>
            <pc:docMk/>
            <pc:sldMk cId="2675354639" sldId="261"/>
            <ac:graphicFrameMk id="5" creationId="{3456FF14-82D0-01C3-AE60-431B0AC9F4DA}"/>
          </ac:graphicFrameMkLst>
        </pc:graphicFrameChg>
      </pc:sldChg>
      <pc:sldChg chg="modSp mod modClrScheme chgLayout">
        <pc:chgData name="Oliver Hill" userId="429a735e-4672-4c9b-8bfa-e7f8e6ae6b63" providerId="ADAL" clId="{E8B078D6-3C68-4E84-8997-C90655B2566B}" dt="2026-07-22T09:00:39.558" v="1602" actId="404"/>
        <pc:sldMkLst>
          <pc:docMk/>
          <pc:sldMk cId="2770003367" sldId="281"/>
        </pc:sldMkLst>
        <pc:spChg chg="mod ord">
          <ac:chgData name="Oliver Hill" userId="429a735e-4672-4c9b-8bfa-e7f8e6ae6b63" providerId="ADAL" clId="{E8B078D6-3C68-4E84-8997-C90655B2566B}" dt="2026-07-22T09:00:39.558" v="1602" actId="404"/>
          <ac:spMkLst>
            <pc:docMk/>
            <pc:sldMk cId="2770003367" sldId="281"/>
            <ac:spMk id="2" creationId="{8DCE7D0B-19B5-DE01-02E0-4175A9C00D6E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0:31.234" v="1600" actId="404"/>
        <pc:sldMkLst>
          <pc:docMk/>
          <pc:sldMk cId="2577746146" sldId="302"/>
        </pc:sldMkLst>
        <pc:spChg chg="mod ord">
          <ac:chgData name="Oliver Hill" userId="429a735e-4672-4c9b-8bfa-e7f8e6ae6b63" providerId="ADAL" clId="{E8B078D6-3C68-4E84-8997-C90655B2566B}" dt="2026-07-22T09:00:31.234" v="1600" actId="404"/>
          <ac:spMkLst>
            <pc:docMk/>
            <pc:sldMk cId="2577746146" sldId="302"/>
            <ac:spMk id="5" creationId="{7ABAAF27-15AF-5611-BF62-1D52EB72CDCA}"/>
          </ac:spMkLst>
        </pc:spChg>
        <pc:spChg chg="mod ord">
          <ac:chgData name="Oliver Hill" userId="429a735e-4672-4c9b-8bfa-e7f8e6ae6b63" providerId="ADAL" clId="{E8B078D6-3C68-4E84-8997-C90655B2566B}" dt="2026-07-08T12:07:08.176" v="417" actId="14100"/>
          <ac:spMkLst>
            <pc:docMk/>
            <pc:sldMk cId="2577746146" sldId="302"/>
            <ac:spMk id="6" creationId="{A08C96D1-25CF-7ADD-9F39-C9A1C6A3C32D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0:21.152" v="1598" actId="255"/>
        <pc:sldMkLst>
          <pc:docMk/>
          <pc:sldMk cId="3921649769" sldId="1977"/>
        </pc:sldMkLst>
        <pc:spChg chg="mod ord">
          <ac:chgData name="Oliver Hill" userId="429a735e-4672-4c9b-8bfa-e7f8e6ae6b63" providerId="ADAL" clId="{E8B078D6-3C68-4E84-8997-C90655B2566B}" dt="2026-07-22T09:00:21.152" v="1598" actId="255"/>
          <ac:spMkLst>
            <pc:docMk/>
            <pc:sldMk cId="3921649769" sldId="1977"/>
            <ac:spMk id="4" creationId="{9ABB2D15-D2A7-CC91-57FB-1F9945F870D9}"/>
          </ac:spMkLst>
        </pc:spChg>
      </pc:sldChg>
      <pc:sldChg chg="modSp mod">
        <pc:chgData name="Oliver Hill" userId="429a735e-4672-4c9b-8bfa-e7f8e6ae6b63" providerId="ADAL" clId="{E8B078D6-3C68-4E84-8997-C90655B2566B}" dt="2026-07-08T19:11:20.774" v="1457" actId="6549"/>
        <pc:sldMkLst>
          <pc:docMk/>
          <pc:sldMk cId="1524031323" sldId="1978"/>
        </pc:sldMkLst>
        <pc:spChg chg="mod">
          <ac:chgData name="Oliver Hill" userId="429a735e-4672-4c9b-8bfa-e7f8e6ae6b63" providerId="ADAL" clId="{E8B078D6-3C68-4E84-8997-C90655B2566B}" dt="2026-07-08T19:11:20.774" v="1457" actId="6549"/>
          <ac:spMkLst>
            <pc:docMk/>
            <pc:sldMk cId="1524031323" sldId="1978"/>
            <ac:spMk id="2" creationId="{3DA74E02-BBCC-23A6-A89F-AFE18EBD901C}"/>
          </ac:spMkLst>
        </pc:spChg>
      </pc:sldChg>
      <pc:sldChg chg="addSp delSp modSp mod ord modClrScheme chgLayout">
        <pc:chgData name="Oliver Hill" userId="429a735e-4672-4c9b-8bfa-e7f8e6ae6b63" providerId="ADAL" clId="{E8B078D6-3C68-4E84-8997-C90655B2566B}" dt="2026-07-22T08:59:26.343" v="1585" actId="404"/>
        <pc:sldMkLst>
          <pc:docMk/>
          <pc:sldMk cId="700454952" sldId="1979"/>
        </pc:sldMkLst>
        <pc:spChg chg="mod ord">
          <ac:chgData name="Oliver Hill" userId="429a735e-4672-4c9b-8bfa-e7f8e6ae6b63" providerId="ADAL" clId="{E8B078D6-3C68-4E84-8997-C90655B2566B}" dt="2026-07-22T08:59:26.343" v="1585" actId="404"/>
          <ac:spMkLst>
            <pc:docMk/>
            <pc:sldMk cId="700454952" sldId="1979"/>
            <ac:spMk id="3" creationId="{93440A1A-B544-BC4C-9E74-F57CA1361258}"/>
          </ac:spMkLst>
        </pc:spChg>
      </pc:sldChg>
      <pc:sldChg chg="addSp modSp mod ord modClrScheme chgLayout">
        <pc:chgData name="Oliver Hill" userId="429a735e-4672-4c9b-8bfa-e7f8e6ae6b63" providerId="ADAL" clId="{E8B078D6-3C68-4E84-8997-C90655B2566B}" dt="2026-07-22T09:00:10.242" v="1596" actId="404"/>
        <pc:sldMkLst>
          <pc:docMk/>
          <pc:sldMk cId="4181377602" sldId="1980"/>
        </pc:sldMkLst>
        <pc:spChg chg="mod ord">
          <ac:chgData name="Oliver Hill" userId="429a735e-4672-4c9b-8bfa-e7f8e6ae6b63" providerId="ADAL" clId="{E8B078D6-3C68-4E84-8997-C90655B2566B}" dt="2026-07-08T18:58:32.537" v="1199" actId="14100"/>
          <ac:spMkLst>
            <pc:docMk/>
            <pc:sldMk cId="4181377602" sldId="1980"/>
            <ac:spMk id="2" creationId="{6AD13680-35E5-F379-348B-A1626A85337D}"/>
          </ac:spMkLst>
        </pc:spChg>
        <pc:spChg chg="mod ord">
          <ac:chgData name="Oliver Hill" userId="429a735e-4672-4c9b-8bfa-e7f8e6ae6b63" providerId="ADAL" clId="{E8B078D6-3C68-4E84-8997-C90655B2566B}" dt="2026-07-22T09:00:10.242" v="1596" actId="404"/>
          <ac:spMkLst>
            <pc:docMk/>
            <pc:sldMk cId="4181377602" sldId="1980"/>
            <ac:spMk id="3" creationId="{D7D55B73-D3E2-54EF-7343-92B0164AE383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2:01.001" v="1615" actId="113"/>
        <pc:sldMkLst>
          <pc:docMk/>
          <pc:sldMk cId="575607630" sldId="1981"/>
        </pc:sldMkLst>
        <pc:spChg chg="mod ord">
          <ac:chgData name="Oliver Hill" userId="429a735e-4672-4c9b-8bfa-e7f8e6ae6b63" providerId="ADAL" clId="{E8B078D6-3C68-4E84-8997-C90655B2566B}" dt="2026-07-22T09:02:01.001" v="1615" actId="113"/>
          <ac:spMkLst>
            <pc:docMk/>
            <pc:sldMk cId="575607630" sldId="1981"/>
            <ac:spMk id="60" creationId="{87E469AF-FFF0-3477-75D3-1B81BA811F12}"/>
          </ac:spMkLst>
        </pc:spChg>
        <pc:graphicFrameChg chg="mod">
          <ac:chgData name="Oliver Hill" userId="429a735e-4672-4c9b-8bfa-e7f8e6ae6b63" providerId="ADAL" clId="{E8B078D6-3C68-4E84-8997-C90655B2566B}" dt="2026-07-22T08:56:44.729" v="1539" actId="1076"/>
          <ac:graphicFrameMkLst>
            <pc:docMk/>
            <pc:sldMk cId="575607630" sldId="1981"/>
            <ac:graphicFrameMk id="57" creationId="{D4E2B034-FD32-17D2-8010-62CA283A2991}"/>
          </ac:graphicFrameMkLst>
        </pc:graphicFrameChg>
      </pc:sldChg>
      <pc:sldChg chg="modSp mod modClrScheme chgLayout">
        <pc:chgData name="Oliver Hill" userId="429a735e-4672-4c9b-8bfa-e7f8e6ae6b63" providerId="ADAL" clId="{E8B078D6-3C68-4E84-8997-C90655B2566B}" dt="2026-07-08T12:05:34.549" v="398" actId="14100"/>
        <pc:sldMkLst>
          <pc:docMk/>
          <pc:sldMk cId="2763050881" sldId="1982"/>
        </pc:sldMkLst>
        <pc:spChg chg="mod ord">
          <ac:chgData name="Oliver Hill" userId="429a735e-4672-4c9b-8bfa-e7f8e6ae6b63" providerId="ADAL" clId="{E8B078D6-3C68-4E84-8997-C90655B2566B}" dt="2026-07-08T12:05:34.549" v="398" actId="14100"/>
          <ac:spMkLst>
            <pc:docMk/>
            <pc:sldMk cId="2763050881" sldId="1982"/>
            <ac:spMk id="2" creationId="{86B133FE-F12B-A63C-85AF-5B2B24526CFD}"/>
          </ac:spMkLst>
        </pc:spChg>
        <pc:spChg chg="mod ord">
          <ac:chgData name="Oliver Hill" userId="429a735e-4672-4c9b-8bfa-e7f8e6ae6b63" providerId="ADAL" clId="{E8B078D6-3C68-4E84-8997-C90655B2566B}" dt="2026-07-08T12:05:27.965" v="397" actId="14100"/>
          <ac:spMkLst>
            <pc:docMk/>
            <pc:sldMk cId="2763050881" sldId="1982"/>
            <ac:spMk id="3" creationId="{44576ED4-308C-22B3-E513-021CA6D59EC3}"/>
          </ac:spMkLst>
        </pc:spChg>
        <pc:spChg chg="mod ord">
          <ac:chgData name="Oliver Hill" userId="429a735e-4672-4c9b-8bfa-e7f8e6ae6b63" providerId="ADAL" clId="{E8B078D6-3C68-4E84-8997-C90655B2566B}" dt="2026-07-08T12:05:11.808" v="393" actId="700"/>
          <ac:spMkLst>
            <pc:docMk/>
            <pc:sldMk cId="2763050881" sldId="1982"/>
            <ac:spMk id="4" creationId="{29DA5788-FB2E-EFFF-95DA-95CDFCADC13E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8:59:33.863" v="1587" actId="404"/>
        <pc:sldMkLst>
          <pc:docMk/>
          <pc:sldMk cId="3168925156" sldId="1983"/>
        </pc:sldMkLst>
        <pc:spChg chg="mod ord">
          <ac:chgData name="Oliver Hill" userId="429a735e-4672-4c9b-8bfa-e7f8e6ae6b63" providerId="ADAL" clId="{E8B078D6-3C68-4E84-8997-C90655B2566B}" dt="2026-07-08T12:05:03.811" v="392" actId="14100"/>
          <ac:spMkLst>
            <pc:docMk/>
            <pc:sldMk cId="3168925156" sldId="1983"/>
            <ac:spMk id="2" creationId="{A7210879-04FC-BE3D-5C4F-9AEA30FBAF23}"/>
          </ac:spMkLst>
        </pc:spChg>
        <pc:spChg chg="mod ord">
          <ac:chgData name="Oliver Hill" userId="429a735e-4672-4c9b-8bfa-e7f8e6ae6b63" providerId="ADAL" clId="{E8B078D6-3C68-4E84-8997-C90655B2566B}" dt="2026-07-22T08:59:33.863" v="1587" actId="404"/>
          <ac:spMkLst>
            <pc:docMk/>
            <pc:sldMk cId="3168925156" sldId="1983"/>
            <ac:spMk id="3" creationId="{0347A518-C5C8-69AE-0978-DD2DAC0DCA99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8:59:30.867" v="1586" actId="404"/>
        <pc:sldMkLst>
          <pc:docMk/>
          <pc:sldMk cId="4220542455" sldId="1986"/>
        </pc:sldMkLst>
        <pc:spChg chg="mod ord">
          <ac:chgData name="Oliver Hill" userId="429a735e-4672-4c9b-8bfa-e7f8e6ae6b63" providerId="ADAL" clId="{E8B078D6-3C68-4E84-8997-C90655B2566B}" dt="2026-07-22T08:59:30.867" v="1586" actId="404"/>
          <ac:spMkLst>
            <pc:docMk/>
            <pc:sldMk cId="4220542455" sldId="1986"/>
            <ac:spMk id="19" creationId="{4593F798-8345-925A-A526-655B60EEF224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1:38.835" v="1614" actId="404"/>
        <pc:sldMkLst>
          <pc:docMk/>
          <pc:sldMk cId="3747475117" sldId="1987"/>
        </pc:sldMkLst>
        <pc:spChg chg="mod ord">
          <ac:chgData name="Oliver Hill" userId="429a735e-4672-4c9b-8bfa-e7f8e6ae6b63" providerId="ADAL" clId="{E8B078D6-3C68-4E84-8997-C90655B2566B}" dt="2026-07-22T09:01:38.835" v="1614" actId="404"/>
          <ac:spMkLst>
            <pc:docMk/>
            <pc:sldMk cId="3747475117" sldId="1987"/>
            <ac:spMk id="2" creationId="{38712A2A-ECEB-E3BA-2666-DBB5B6F38326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0:35.747" v="1601" actId="404"/>
        <pc:sldMkLst>
          <pc:docMk/>
          <pc:sldMk cId="868980129" sldId="1988"/>
        </pc:sldMkLst>
        <pc:spChg chg="mod ord">
          <ac:chgData name="Oliver Hill" userId="429a735e-4672-4c9b-8bfa-e7f8e6ae6b63" providerId="ADAL" clId="{E8B078D6-3C68-4E84-8997-C90655B2566B}" dt="2026-07-22T09:00:35.747" v="1601" actId="404"/>
          <ac:spMkLst>
            <pc:docMk/>
            <pc:sldMk cId="868980129" sldId="1988"/>
            <ac:spMk id="2" creationId="{D96F539A-A9AD-F2EE-493F-9D1469E6F4D0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0:49.143" v="1604" actId="404"/>
        <pc:sldMkLst>
          <pc:docMk/>
          <pc:sldMk cId="621294611" sldId="1989"/>
        </pc:sldMkLst>
        <pc:spChg chg="mod ord">
          <ac:chgData name="Oliver Hill" userId="429a735e-4672-4c9b-8bfa-e7f8e6ae6b63" providerId="ADAL" clId="{E8B078D6-3C68-4E84-8997-C90655B2566B}" dt="2026-07-22T09:00:49.143" v="1604" actId="404"/>
          <ac:spMkLst>
            <pc:docMk/>
            <pc:sldMk cId="621294611" sldId="1989"/>
            <ac:spMk id="3" creationId="{31A384F3-9946-269E-0806-7754FB723CA1}"/>
          </ac:spMkLst>
        </pc:spChg>
        <pc:spChg chg="mod ord">
          <ac:chgData name="Oliver Hill" userId="429a735e-4672-4c9b-8bfa-e7f8e6ae6b63" providerId="ADAL" clId="{E8B078D6-3C68-4E84-8997-C90655B2566B}" dt="2026-07-08T12:07:39.257" v="421" actId="1076"/>
          <ac:spMkLst>
            <pc:docMk/>
            <pc:sldMk cId="621294611" sldId="1989"/>
            <ac:spMk id="6" creationId="{0257C37B-90EB-22ED-9721-7E40316F188C}"/>
          </ac:spMkLst>
        </pc:spChg>
        <pc:spChg chg="mod ord">
          <ac:chgData name="Oliver Hill" userId="429a735e-4672-4c9b-8bfa-e7f8e6ae6b63" providerId="ADAL" clId="{E8B078D6-3C68-4E84-8997-C90655B2566B}" dt="2026-07-08T12:07:45.301" v="422" actId="1076"/>
          <ac:spMkLst>
            <pc:docMk/>
            <pc:sldMk cId="621294611" sldId="1989"/>
            <ac:spMk id="7" creationId="{174A2F08-2193-D337-BA0D-5B828DF4C914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2T09:00:53.408" v="1605" actId="404"/>
        <pc:sldMkLst>
          <pc:docMk/>
          <pc:sldMk cId="3241632632" sldId="1990"/>
        </pc:sldMkLst>
        <pc:spChg chg="mod ord">
          <ac:chgData name="Oliver Hill" userId="429a735e-4672-4c9b-8bfa-e7f8e6ae6b63" providerId="ADAL" clId="{E8B078D6-3C68-4E84-8997-C90655B2566B}" dt="2026-07-08T12:07:55.828" v="424" actId="14100"/>
          <ac:spMkLst>
            <pc:docMk/>
            <pc:sldMk cId="3241632632" sldId="1990"/>
            <ac:spMk id="2" creationId="{71EA0435-8BCF-7CFB-E294-4123386051E8}"/>
          </ac:spMkLst>
        </pc:spChg>
        <pc:spChg chg="mod ord">
          <ac:chgData name="Oliver Hill" userId="429a735e-4672-4c9b-8bfa-e7f8e6ae6b63" providerId="ADAL" clId="{E8B078D6-3C68-4E84-8997-C90655B2566B}" dt="2026-07-22T09:00:53.408" v="1605" actId="404"/>
          <ac:spMkLst>
            <pc:docMk/>
            <pc:sldMk cId="3241632632" sldId="1990"/>
            <ac:spMk id="4" creationId="{C6C3B1DC-A79F-7223-859F-FBEAA0B08063}"/>
          </ac:spMkLst>
        </pc:spChg>
      </pc:sldChg>
      <pc:sldChg chg="addSp delSp modSp new mod modClrScheme chgLayout">
        <pc:chgData name="Oliver Hill" userId="429a735e-4672-4c9b-8bfa-e7f8e6ae6b63" providerId="ADAL" clId="{E8B078D6-3C68-4E84-8997-C90655B2566B}" dt="2026-07-22T08:59:49.849" v="1590" actId="403"/>
        <pc:sldMkLst>
          <pc:docMk/>
          <pc:sldMk cId="4079963644" sldId="1991"/>
        </pc:sldMkLst>
        <pc:spChg chg="mod ord">
          <ac:chgData name="Oliver Hill" userId="429a735e-4672-4c9b-8bfa-e7f8e6ae6b63" providerId="ADAL" clId="{E8B078D6-3C68-4E84-8997-C90655B2566B}" dt="2026-07-22T08:59:49.849" v="1590" actId="403"/>
          <ac:spMkLst>
            <pc:docMk/>
            <pc:sldMk cId="4079963644" sldId="1991"/>
            <ac:spMk id="3" creationId="{2D6F29A8-A7AA-E0E2-F017-5907CCDD0DA9}"/>
          </ac:spMkLst>
        </pc:spChg>
        <pc:picChg chg="add mod">
          <ac:chgData name="Oliver Hill" userId="429a735e-4672-4c9b-8bfa-e7f8e6ae6b63" providerId="ADAL" clId="{E8B078D6-3C68-4E84-8997-C90655B2566B}" dt="2026-07-08T12:09:57.642" v="454" actId="1076"/>
          <ac:picMkLst>
            <pc:docMk/>
            <pc:sldMk cId="4079963644" sldId="1991"/>
            <ac:picMk id="5" creationId="{B2647CF9-E38B-4C1D-D9CC-4404B94355B9}"/>
          </ac:picMkLst>
        </pc:picChg>
      </pc:sldChg>
      <pc:sldChg chg="addSp modSp add mod modClrScheme chgLayout">
        <pc:chgData name="Oliver Hill" userId="429a735e-4672-4c9b-8bfa-e7f8e6ae6b63" providerId="ADAL" clId="{E8B078D6-3C68-4E84-8997-C90655B2566B}" dt="2026-07-22T09:00:00.870" v="1592" actId="404"/>
        <pc:sldMkLst>
          <pc:docMk/>
          <pc:sldMk cId="3797699526" sldId="1992"/>
        </pc:sldMkLst>
        <pc:spChg chg="mod ord">
          <ac:chgData name="Oliver Hill" userId="429a735e-4672-4c9b-8bfa-e7f8e6ae6b63" providerId="ADAL" clId="{E8B078D6-3C68-4E84-8997-C90655B2566B}" dt="2026-07-08T18:41:53.504" v="1181" actId="255"/>
          <ac:spMkLst>
            <pc:docMk/>
            <pc:sldMk cId="3797699526" sldId="1992"/>
            <ac:spMk id="2" creationId="{835CE1A7-542B-E156-2672-5DF333B3C77F}"/>
          </ac:spMkLst>
        </pc:spChg>
        <pc:spChg chg="mod ord">
          <ac:chgData name="Oliver Hill" userId="429a735e-4672-4c9b-8bfa-e7f8e6ae6b63" providerId="ADAL" clId="{E8B078D6-3C68-4E84-8997-C90655B2566B}" dt="2026-07-08T12:09:42.280" v="452" actId="404"/>
          <ac:spMkLst>
            <pc:docMk/>
            <pc:sldMk cId="3797699526" sldId="1992"/>
            <ac:spMk id="3" creationId="{EE3AE6CE-1CB3-E510-50D0-498F1998EF8F}"/>
          </ac:spMkLst>
        </pc:spChg>
        <pc:spChg chg="mod ord">
          <ac:chgData name="Oliver Hill" userId="429a735e-4672-4c9b-8bfa-e7f8e6ae6b63" providerId="ADAL" clId="{E8B078D6-3C68-4E84-8997-C90655B2566B}" dt="2026-07-22T09:00:00.870" v="1592" actId="404"/>
          <ac:spMkLst>
            <pc:docMk/>
            <pc:sldMk cId="3797699526" sldId="1992"/>
            <ac:spMk id="4" creationId="{25C13DCD-48F4-8B4A-1D1E-B9EB5C7ADDDF}"/>
          </ac:spMkLst>
        </pc:spChg>
      </pc:sldChg>
      <pc:sldChg chg="addSp modSp new mod">
        <pc:chgData name="Oliver Hill" userId="429a735e-4672-4c9b-8bfa-e7f8e6ae6b63" providerId="ADAL" clId="{E8B078D6-3C68-4E84-8997-C90655B2566B}" dt="2026-07-22T09:01:03.256" v="1607" actId="20577"/>
        <pc:sldMkLst>
          <pc:docMk/>
          <pc:sldMk cId="3574122615" sldId="1996"/>
        </pc:sldMkLst>
        <pc:spChg chg="mod">
          <ac:chgData name="Oliver Hill" userId="429a735e-4672-4c9b-8bfa-e7f8e6ae6b63" providerId="ADAL" clId="{E8B078D6-3C68-4E84-8997-C90655B2566B}" dt="2026-07-22T09:01:03.256" v="1607" actId="20577"/>
          <ac:spMkLst>
            <pc:docMk/>
            <pc:sldMk cId="3574122615" sldId="1996"/>
            <ac:spMk id="2" creationId="{E4F229B2-9380-0E2D-768C-491D10171808}"/>
          </ac:spMkLst>
        </pc:spChg>
        <pc:spChg chg="add mod">
          <ac:chgData name="Oliver Hill" userId="429a735e-4672-4c9b-8bfa-e7f8e6ae6b63" providerId="ADAL" clId="{E8B078D6-3C68-4E84-8997-C90655B2566B}" dt="2026-07-08T15:32:54.055" v="872" actId="113"/>
          <ac:spMkLst>
            <pc:docMk/>
            <pc:sldMk cId="3574122615" sldId="1996"/>
            <ac:spMk id="3" creationId="{A2D83F7F-38B7-2430-8198-B6D644ECEECB}"/>
          </ac:spMkLst>
        </pc:spChg>
      </pc:sldChg>
      <pc:sldChg chg="addSp delSp modSp new mod modNotesTx">
        <pc:chgData name="Oliver Hill" userId="429a735e-4672-4c9b-8bfa-e7f8e6ae6b63" providerId="ADAL" clId="{E8B078D6-3C68-4E84-8997-C90655B2566B}" dt="2026-07-08T15:57:45.751" v="1099" actId="113"/>
        <pc:sldMkLst>
          <pc:docMk/>
          <pc:sldMk cId="1983648690" sldId="1997"/>
        </pc:sldMkLst>
        <pc:spChg chg="mod">
          <ac:chgData name="Oliver Hill" userId="429a735e-4672-4c9b-8bfa-e7f8e6ae6b63" providerId="ADAL" clId="{E8B078D6-3C68-4E84-8997-C90655B2566B}" dt="2026-07-08T15:33:32.231" v="974" actId="20577"/>
          <ac:spMkLst>
            <pc:docMk/>
            <pc:sldMk cId="1983648690" sldId="1997"/>
            <ac:spMk id="2" creationId="{B536FAF4-006C-574A-4EDB-36D07DE318A5}"/>
          </ac:spMkLst>
        </pc:spChg>
        <pc:spChg chg="add del mod">
          <ac:chgData name="Oliver Hill" userId="429a735e-4672-4c9b-8bfa-e7f8e6ae6b63" providerId="ADAL" clId="{E8B078D6-3C68-4E84-8997-C90655B2566B}" dt="2026-07-08T15:57:33.287" v="1095" actId="113"/>
          <ac:spMkLst>
            <pc:docMk/>
            <pc:sldMk cId="1983648690" sldId="1997"/>
            <ac:spMk id="5" creationId="{B793113F-A55B-A0BD-4AF8-48258298FF66}"/>
          </ac:spMkLst>
        </pc:spChg>
        <pc:spChg chg="add del mod">
          <ac:chgData name="Oliver Hill" userId="429a735e-4672-4c9b-8bfa-e7f8e6ae6b63" providerId="ADAL" clId="{E8B078D6-3C68-4E84-8997-C90655B2566B}" dt="2026-07-08T15:57:41.795" v="1098" actId="113"/>
          <ac:spMkLst>
            <pc:docMk/>
            <pc:sldMk cId="1983648690" sldId="1997"/>
            <ac:spMk id="6" creationId="{B0C8FC8D-96E0-E223-83BB-1BF19996CB2D}"/>
          </ac:spMkLst>
        </pc:spChg>
        <pc:spChg chg="add del mod">
          <ac:chgData name="Oliver Hill" userId="429a735e-4672-4c9b-8bfa-e7f8e6ae6b63" providerId="ADAL" clId="{E8B078D6-3C68-4E84-8997-C90655B2566B}" dt="2026-07-08T15:57:45.751" v="1099" actId="113"/>
          <ac:spMkLst>
            <pc:docMk/>
            <pc:sldMk cId="1983648690" sldId="1997"/>
            <ac:spMk id="8" creationId="{E932DC2E-6A8A-3C63-C01E-673C1CCB610A}"/>
          </ac:spMkLst>
        </pc:spChg>
      </pc:sldChg>
      <pc:sldChg chg="modSp add mod">
        <pc:chgData name="Oliver Hill" userId="429a735e-4672-4c9b-8bfa-e7f8e6ae6b63" providerId="ADAL" clId="{E8B078D6-3C68-4E84-8997-C90655B2566B}" dt="2026-07-22T08:59:53.504" v="1591" actId="404"/>
        <pc:sldMkLst>
          <pc:docMk/>
          <pc:sldMk cId="2980749640" sldId="1998"/>
        </pc:sldMkLst>
        <pc:spChg chg="mod">
          <ac:chgData name="Oliver Hill" userId="429a735e-4672-4c9b-8bfa-e7f8e6ae6b63" providerId="ADAL" clId="{E8B078D6-3C68-4E84-8997-C90655B2566B}" dt="2026-07-08T18:49:06.314" v="1192" actId="20577"/>
          <ac:spMkLst>
            <pc:docMk/>
            <pc:sldMk cId="2980749640" sldId="1998"/>
            <ac:spMk id="2" creationId="{D19C27AA-AF1B-F300-7CA5-BDB0DBA9CB68}"/>
          </ac:spMkLst>
        </pc:spChg>
        <pc:spChg chg="mod">
          <ac:chgData name="Oliver Hill" userId="429a735e-4672-4c9b-8bfa-e7f8e6ae6b63" providerId="ADAL" clId="{E8B078D6-3C68-4E84-8997-C90655B2566B}" dt="2026-07-22T08:59:53.504" v="1591" actId="404"/>
          <ac:spMkLst>
            <pc:docMk/>
            <pc:sldMk cId="2980749640" sldId="1998"/>
            <ac:spMk id="3" creationId="{68C0B915-BF18-3105-6EB5-7465714F77F0}"/>
          </ac:spMkLst>
        </pc:spChg>
      </pc:sldChg>
      <pc:sldChg chg="addSp modSp add mod">
        <pc:chgData name="Oliver Hill" userId="429a735e-4672-4c9b-8bfa-e7f8e6ae6b63" providerId="ADAL" clId="{E8B078D6-3C68-4E84-8997-C90655B2566B}" dt="2026-07-22T08:59:43.920" v="1589" actId="404"/>
        <pc:sldMkLst>
          <pc:docMk/>
          <pc:sldMk cId="1121694801" sldId="1999"/>
        </pc:sldMkLst>
        <pc:spChg chg="mod">
          <ac:chgData name="Oliver Hill" userId="429a735e-4672-4c9b-8bfa-e7f8e6ae6b63" providerId="ADAL" clId="{E8B078D6-3C68-4E84-8997-C90655B2566B}" dt="2026-07-08T19:03:37.635" v="1398" actId="113"/>
          <ac:spMkLst>
            <pc:docMk/>
            <pc:sldMk cId="1121694801" sldId="1999"/>
            <ac:spMk id="2" creationId="{5ACE91F6-E7C3-EA41-CE3A-73E75C740239}"/>
          </ac:spMkLst>
        </pc:spChg>
        <pc:spChg chg="mod">
          <ac:chgData name="Oliver Hill" userId="429a735e-4672-4c9b-8bfa-e7f8e6ae6b63" providerId="ADAL" clId="{E8B078D6-3C68-4E84-8997-C90655B2566B}" dt="2026-07-22T08:59:43.920" v="1589" actId="404"/>
          <ac:spMkLst>
            <pc:docMk/>
            <pc:sldMk cId="1121694801" sldId="1999"/>
            <ac:spMk id="3" creationId="{A0C9E5CA-FC67-6DDF-2B4C-206F8F8C2474}"/>
          </ac:spMkLst>
        </pc:spChg>
        <pc:spChg chg="add mod">
          <ac:chgData name="Oliver Hill" userId="429a735e-4672-4c9b-8bfa-e7f8e6ae6b63" providerId="ADAL" clId="{E8B078D6-3C68-4E84-8997-C90655B2566B}" dt="2026-07-08T19:02:45.736" v="1390" actId="113"/>
          <ac:spMkLst>
            <pc:docMk/>
            <pc:sldMk cId="1121694801" sldId="1999"/>
            <ac:spMk id="4" creationId="{75E5C333-93EB-77B2-DF06-A15C32EDBF6F}"/>
          </ac:spMkLst>
        </pc:spChg>
      </pc:sldChg>
      <pc:sldChg chg="modSp add mod">
        <pc:chgData name="Oliver Hill" userId="429a735e-4672-4c9b-8bfa-e7f8e6ae6b63" providerId="ADAL" clId="{E8B078D6-3C68-4E84-8997-C90655B2566B}" dt="2026-07-22T09:00:05.496" v="1594" actId="404"/>
        <pc:sldMkLst>
          <pc:docMk/>
          <pc:sldMk cId="2390258241" sldId="2000"/>
        </pc:sldMkLst>
        <pc:spChg chg="mod">
          <ac:chgData name="Oliver Hill" userId="429a735e-4672-4c9b-8bfa-e7f8e6ae6b63" providerId="ADAL" clId="{E8B078D6-3C68-4E84-8997-C90655B2566B}" dt="2026-07-08T19:06:10.910" v="1456" actId="20577"/>
          <ac:spMkLst>
            <pc:docMk/>
            <pc:sldMk cId="2390258241" sldId="2000"/>
            <ac:spMk id="2" creationId="{EBE7250D-C947-611A-65BF-F74F1EF4617E}"/>
          </ac:spMkLst>
        </pc:spChg>
        <pc:spChg chg="mod">
          <ac:chgData name="Oliver Hill" userId="429a735e-4672-4c9b-8bfa-e7f8e6ae6b63" providerId="ADAL" clId="{E8B078D6-3C68-4E84-8997-C90655B2566B}" dt="2026-07-22T09:00:05.496" v="1594" actId="404"/>
          <ac:spMkLst>
            <pc:docMk/>
            <pc:sldMk cId="2390258241" sldId="2000"/>
            <ac:spMk id="3" creationId="{670F6C97-D9AF-578D-D978-46AF05AB24CF}"/>
          </ac:spMkLst>
        </pc:spChg>
        <pc:spChg chg="mod">
          <ac:chgData name="Oliver Hill" userId="429a735e-4672-4c9b-8bfa-e7f8e6ae6b63" providerId="ADAL" clId="{E8B078D6-3C68-4E84-8997-C90655B2566B}" dt="2026-07-08T19:05:08.421" v="1443" actId="113"/>
          <ac:spMkLst>
            <pc:docMk/>
            <pc:sldMk cId="2390258241" sldId="2000"/>
            <ac:spMk id="4" creationId="{6BC9B7A8-0AFA-F820-570B-61263AEFDE0B}"/>
          </ac:spMkLst>
        </pc:spChg>
      </pc:sldChg>
      <pc:sldChg chg="addSp modSp new mod">
        <pc:chgData name="Oliver Hill" userId="429a735e-4672-4c9b-8bfa-e7f8e6ae6b63" providerId="ADAL" clId="{E8B078D6-3C68-4E84-8997-C90655B2566B}" dt="2026-07-22T09:01:09.757" v="1609" actId="404"/>
        <pc:sldMkLst>
          <pc:docMk/>
          <pc:sldMk cId="707462167" sldId="2001"/>
        </pc:sldMkLst>
        <pc:spChg chg="mod">
          <ac:chgData name="Oliver Hill" userId="429a735e-4672-4c9b-8bfa-e7f8e6ae6b63" providerId="ADAL" clId="{E8B078D6-3C68-4E84-8997-C90655B2566B}" dt="2026-07-22T09:01:09.757" v="1609" actId="404"/>
          <ac:spMkLst>
            <pc:docMk/>
            <pc:sldMk cId="707462167" sldId="2001"/>
            <ac:spMk id="2" creationId="{669CC136-D672-168E-0242-7D33924F341B}"/>
          </ac:spMkLst>
        </pc:spChg>
        <pc:spChg chg="add mod">
          <ac:chgData name="Oliver Hill" userId="429a735e-4672-4c9b-8bfa-e7f8e6ae6b63" providerId="ADAL" clId="{E8B078D6-3C68-4E84-8997-C90655B2566B}" dt="2026-07-21T16:20:55.273" v="1538" actId="14100"/>
          <ac:spMkLst>
            <pc:docMk/>
            <pc:sldMk cId="707462167" sldId="2001"/>
            <ac:spMk id="3" creationId="{4BBEA1C4-6E37-7D3D-C5CD-AC94A08737AA}"/>
          </ac:spMkLst>
        </pc:spChg>
        <pc:spChg chg="add mod">
          <ac:chgData name="Oliver Hill" userId="429a735e-4672-4c9b-8bfa-e7f8e6ae6b63" providerId="ADAL" clId="{E8B078D6-3C68-4E84-8997-C90655B2566B}" dt="2026-07-21T16:20:51.765" v="1537" actId="14100"/>
          <ac:spMkLst>
            <pc:docMk/>
            <pc:sldMk cId="707462167" sldId="2001"/>
            <ac:spMk id="4" creationId="{D0136726-FDF6-7A10-E1FC-09734C77277F}"/>
          </ac:spMkLst>
        </pc:spChg>
      </pc:sldChg>
      <pc:sldMasterChg chg="delSldLayout">
        <pc:chgData name="Oliver Hill" userId="429a735e-4672-4c9b-8bfa-e7f8e6ae6b63" providerId="ADAL" clId="{E8B078D6-3C68-4E84-8997-C90655B2566B}" dt="2026-07-08T19:11:54.905" v="1458" actId="47"/>
        <pc:sldMasterMkLst>
          <pc:docMk/>
          <pc:sldMasterMk cId="770693237" sldId="2147483660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A8012-EF8A-4BB4-933A-CCA27E040CFB}" type="doc">
      <dgm:prSet loTypeId="urn:microsoft.com/office/officeart/2005/8/layout/vProcess5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7AC3370-D57A-44E5-AF74-CC083C53AC08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How would this benefit me?</a:t>
          </a:r>
          <a:endParaRPr lang="en-US" dirty="0"/>
        </a:p>
      </dgm:t>
    </dgm:pt>
    <dgm:pt modelId="{653D209C-CDB0-4190-A69A-8110A1974BC6}" type="parTrans" cxnId="{6F23A832-2F80-4CAC-8573-ACB417FC2955}">
      <dgm:prSet/>
      <dgm:spPr/>
      <dgm:t>
        <a:bodyPr/>
        <a:lstStyle/>
        <a:p>
          <a:endParaRPr lang="en-US"/>
        </a:p>
      </dgm:t>
    </dgm:pt>
    <dgm:pt modelId="{2A1D3F72-9110-417D-8C26-B2C9A053542B}" type="sibTrans" cxnId="{6F23A832-2F80-4CAC-8573-ACB417FC2955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1AF23F5A-B65C-4507-AA85-BACB2CAF0F24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I be able to commit?</a:t>
          </a:r>
          <a:endParaRPr lang="en-US" dirty="0"/>
        </a:p>
      </dgm:t>
    </dgm:pt>
    <dgm:pt modelId="{CBA6F781-6F12-41FF-B833-8BBDE9888D34}" type="parTrans" cxnId="{5D0198F7-1C25-48C1-90AB-4892A8B83853}">
      <dgm:prSet/>
      <dgm:spPr/>
      <dgm:t>
        <a:bodyPr/>
        <a:lstStyle/>
        <a:p>
          <a:endParaRPr lang="en-US"/>
        </a:p>
      </dgm:t>
    </dgm:pt>
    <dgm:pt modelId="{915B4FDE-3F49-43E3-B003-6A836C44E5E9}" type="sibTrans" cxnId="{5D0198F7-1C25-48C1-90AB-4892A8B8385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5D5EFB70-9207-4BD8-82BD-B4EA1ED47F19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other commitments do I currently have?</a:t>
          </a:r>
          <a:endParaRPr lang="en-US" dirty="0"/>
        </a:p>
      </dgm:t>
    </dgm:pt>
    <dgm:pt modelId="{8168FA93-A8BC-43BF-A0DC-9B89D927A2CE}" type="parTrans" cxnId="{32F61E61-BAF3-43B1-A422-6D8A45307C3D}">
      <dgm:prSet/>
      <dgm:spPr/>
      <dgm:t>
        <a:bodyPr/>
        <a:lstStyle/>
        <a:p>
          <a:endParaRPr lang="en-US"/>
        </a:p>
      </dgm:t>
    </dgm:pt>
    <dgm:pt modelId="{3C5EDB70-4633-4616-BF0D-731874219C04}" type="sibTrans" cxnId="{32F61E61-BAF3-43B1-A422-6D8A45307C3D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65A5BB71-BC05-4F7D-B744-8A97F017A7FC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my department support this?</a:t>
          </a:r>
          <a:endParaRPr lang="en-US" dirty="0"/>
        </a:p>
      </dgm:t>
    </dgm:pt>
    <dgm:pt modelId="{3F6332E6-9040-4B21-B62F-27DF0DB43011}" type="parTrans" cxnId="{11DCFE54-5B5C-4BEB-9409-3757D0AAF1C3}">
      <dgm:prSet/>
      <dgm:spPr/>
      <dgm:t>
        <a:bodyPr/>
        <a:lstStyle/>
        <a:p>
          <a:endParaRPr lang="en-US"/>
        </a:p>
      </dgm:t>
    </dgm:pt>
    <dgm:pt modelId="{6CDD4F18-F3B3-47AB-814D-702BDBB7C886}" type="sibTrans" cxnId="{11DCFE54-5B5C-4BEB-9409-3757D0AAF1C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0379FB78-6F2E-4912-A0DE-E7859CC7C5C3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would I need from my employer to support me?</a:t>
          </a:r>
        </a:p>
      </dgm:t>
    </dgm:pt>
    <dgm:pt modelId="{753ED26F-8BA4-45EC-A55A-2BEEC87FCD65}" type="parTrans" cxnId="{A4D04FD2-E3AF-46B8-B4C0-963861902130}">
      <dgm:prSet/>
      <dgm:spPr/>
      <dgm:t>
        <a:bodyPr/>
        <a:lstStyle/>
        <a:p>
          <a:endParaRPr lang="en-US"/>
        </a:p>
      </dgm:t>
    </dgm:pt>
    <dgm:pt modelId="{7E674D83-AF8D-45C9-9BE6-36E122C5A51A}" type="sibTrans" cxnId="{A4D04FD2-E3AF-46B8-B4C0-963861902130}">
      <dgm:prSet/>
      <dgm:spPr/>
      <dgm:t>
        <a:bodyPr/>
        <a:lstStyle/>
        <a:p>
          <a:endParaRPr lang="en-US"/>
        </a:p>
      </dgm:t>
    </dgm:pt>
    <dgm:pt modelId="{414A7109-A3B9-4DB9-9142-DB4ED1DC6129}" type="pres">
      <dgm:prSet presAssocID="{DC3A8012-EF8A-4BB4-933A-CCA27E040CFB}" presName="outerComposite" presStyleCnt="0">
        <dgm:presLayoutVars>
          <dgm:chMax val="5"/>
          <dgm:dir/>
          <dgm:resizeHandles val="exact"/>
        </dgm:presLayoutVars>
      </dgm:prSet>
      <dgm:spPr/>
    </dgm:pt>
    <dgm:pt modelId="{66F9AE01-B559-459E-A0D0-C5E989F875A5}" type="pres">
      <dgm:prSet presAssocID="{DC3A8012-EF8A-4BB4-933A-CCA27E040CFB}" presName="dummyMaxCanvas" presStyleCnt="0">
        <dgm:presLayoutVars/>
      </dgm:prSet>
      <dgm:spPr/>
    </dgm:pt>
    <dgm:pt modelId="{7F39B568-25BF-4B39-BD5B-496FE7F9E582}" type="pres">
      <dgm:prSet presAssocID="{DC3A8012-EF8A-4BB4-933A-CCA27E040CFB}" presName="FiveNodes_1" presStyleLbl="node1" presStyleIdx="0" presStyleCnt="5">
        <dgm:presLayoutVars>
          <dgm:bulletEnabled val="1"/>
        </dgm:presLayoutVars>
      </dgm:prSet>
      <dgm:spPr/>
    </dgm:pt>
    <dgm:pt modelId="{245830B6-09BD-4592-AB06-878CD91B9608}" type="pres">
      <dgm:prSet presAssocID="{DC3A8012-EF8A-4BB4-933A-CCA27E040CFB}" presName="FiveNodes_2" presStyleLbl="node1" presStyleIdx="1" presStyleCnt="5">
        <dgm:presLayoutVars>
          <dgm:bulletEnabled val="1"/>
        </dgm:presLayoutVars>
      </dgm:prSet>
      <dgm:spPr/>
    </dgm:pt>
    <dgm:pt modelId="{CF79C1F8-6C69-45DB-8247-F9255B6DF311}" type="pres">
      <dgm:prSet presAssocID="{DC3A8012-EF8A-4BB4-933A-CCA27E040CFB}" presName="FiveNodes_3" presStyleLbl="node1" presStyleIdx="2" presStyleCnt="5">
        <dgm:presLayoutVars>
          <dgm:bulletEnabled val="1"/>
        </dgm:presLayoutVars>
      </dgm:prSet>
      <dgm:spPr/>
    </dgm:pt>
    <dgm:pt modelId="{B0B49715-A7F4-4C4A-8158-0B6F940792B5}" type="pres">
      <dgm:prSet presAssocID="{DC3A8012-EF8A-4BB4-933A-CCA27E040CFB}" presName="FiveNodes_4" presStyleLbl="node1" presStyleIdx="3" presStyleCnt="5">
        <dgm:presLayoutVars>
          <dgm:bulletEnabled val="1"/>
        </dgm:presLayoutVars>
      </dgm:prSet>
      <dgm:spPr/>
    </dgm:pt>
    <dgm:pt modelId="{2908C3D6-7BB0-48C9-8900-777E7482A87F}" type="pres">
      <dgm:prSet presAssocID="{DC3A8012-EF8A-4BB4-933A-CCA27E040CFB}" presName="FiveNodes_5" presStyleLbl="node1" presStyleIdx="4" presStyleCnt="5">
        <dgm:presLayoutVars>
          <dgm:bulletEnabled val="1"/>
        </dgm:presLayoutVars>
      </dgm:prSet>
      <dgm:spPr/>
    </dgm:pt>
    <dgm:pt modelId="{67FCC42E-4FBA-490D-AB21-D23096652198}" type="pres">
      <dgm:prSet presAssocID="{DC3A8012-EF8A-4BB4-933A-CCA27E040CFB}" presName="FiveConn_1-2" presStyleLbl="fgAccFollowNode1" presStyleIdx="0" presStyleCnt="4">
        <dgm:presLayoutVars>
          <dgm:bulletEnabled val="1"/>
        </dgm:presLayoutVars>
      </dgm:prSet>
      <dgm:spPr/>
    </dgm:pt>
    <dgm:pt modelId="{A810B6FB-1B2E-426A-ACF2-E8623EAE4C4D}" type="pres">
      <dgm:prSet presAssocID="{DC3A8012-EF8A-4BB4-933A-CCA27E040CFB}" presName="FiveConn_2-3" presStyleLbl="fgAccFollowNode1" presStyleIdx="1" presStyleCnt="4">
        <dgm:presLayoutVars>
          <dgm:bulletEnabled val="1"/>
        </dgm:presLayoutVars>
      </dgm:prSet>
      <dgm:spPr/>
    </dgm:pt>
    <dgm:pt modelId="{EF15EC76-E828-4B52-A576-1E2C4A1B334E}" type="pres">
      <dgm:prSet presAssocID="{DC3A8012-EF8A-4BB4-933A-CCA27E040CFB}" presName="FiveConn_3-4" presStyleLbl="fgAccFollowNode1" presStyleIdx="2" presStyleCnt="4">
        <dgm:presLayoutVars>
          <dgm:bulletEnabled val="1"/>
        </dgm:presLayoutVars>
      </dgm:prSet>
      <dgm:spPr/>
    </dgm:pt>
    <dgm:pt modelId="{9BC6AED1-756A-40CF-B2F7-2139230F2EC1}" type="pres">
      <dgm:prSet presAssocID="{DC3A8012-EF8A-4BB4-933A-CCA27E040CFB}" presName="FiveConn_4-5" presStyleLbl="fgAccFollowNode1" presStyleIdx="3" presStyleCnt="4">
        <dgm:presLayoutVars>
          <dgm:bulletEnabled val="1"/>
        </dgm:presLayoutVars>
      </dgm:prSet>
      <dgm:spPr/>
    </dgm:pt>
    <dgm:pt modelId="{6B390066-3253-4AEE-A1E5-B4B1BA2898CF}" type="pres">
      <dgm:prSet presAssocID="{DC3A8012-EF8A-4BB4-933A-CCA27E040CFB}" presName="FiveNodes_1_text" presStyleLbl="node1" presStyleIdx="4" presStyleCnt="5">
        <dgm:presLayoutVars>
          <dgm:bulletEnabled val="1"/>
        </dgm:presLayoutVars>
      </dgm:prSet>
      <dgm:spPr/>
    </dgm:pt>
    <dgm:pt modelId="{1DB9560E-35BF-488E-8811-CB5526A7D403}" type="pres">
      <dgm:prSet presAssocID="{DC3A8012-EF8A-4BB4-933A-CCA27E040CFB}" presName="FiveNodes_2_text" presStyleLbl="node1" presStyleIdx="4" presStyleCnt="5">
        <dgm:presLayoutVars>
          <dgm:bulletEnabled val="1"/>
        </dgm:presLayoutVars>
      </dgm:prSet>
      <dgm:spPr/>
    </dgm:pt>
    <dgm:pt modelId="{CB7B2308-AFF6-437D-82CC-81EA172F7548}" type="pres">
      <dgm:prSet presAssocID="{DC3A8012-EF8A-4BB4-933A-CCA27E040CFB}" presName="FiveNodes_3_text" presStyleLbl="node1" presStyleIdx="4" presStyleCnt="5">
        <dgm:presLayoutVars>
          <dgm:bulletEnabled val="1"/>
        </dgm:presLayoutVars>
      </dgm:prSet>
      <dgm:spPr/>
    </dgm:pt>
    <dgm:pt modelId="{C19347D2-6671-49C6-85C4-61DF09B7C803}" type="pres">
      <dgm:prSet presAssocID="{DC3A8012-EF8A-4BB4-933A-CCA27E040CFB}" presName="FiveNodes_4_text" presStyleLbl="node1" presStyleIdx="4" presStyleCnt="5">
        <dgm:presLayoutVars>
          <dgm:bulletEnabled val="1"/>
        </dgm:presLayoutVars>
      </dgm:prSet>
      <dgm:spPr/>
    </dgm:pt>
    <dgm:pt modelId="{C65228F1-D27C-4A9E-8ED1-959A671A972C}" type="pres">
      <dgm:prSet presAssocID="{DC3A8012-EF8A-4BB4-933A-CCA27E040CF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C5B2D13-FF90-42F8-B5B5-37550687F807}" type="presOf" srcId="{3C5EDB70-4633-4616-BF0D-731874219C04}" destId="{EF15EC76-E828-4B52-A576-1E2C4A1B334E}" srcOrd="0" destOrd="0" presId="urn:microsoft.com/office/officeart/2005/8/layout/vProcess5"/>
    <dgm:cxn modelId="{1951631B-302F-4010-A9FC-01758A51DE3A}" type="presOf" srcId="{0379FB78-6F2E-4912-A0DE-E7859CC7C5C3}" destId="{2908C3D6-7BB0-48C9-8900-777E7482A87F}" srcOrd="0" destOrd="0" presId="urn:microsoft.com/office/officeart/2005/8/layout/vProcess5"/>
    <dgm:cxn modelId="{6F23A832-2F80-4CAC-8573-ACB417FC2955}" srcId="{DC3A8012-EF8A-4BB4-933A-CCA27E040CFB}" destId="{17AC3370-D57A-44E5-AF74-CC083C53AC08}" srcOrd="0" destOrd="0" parTransId="{653D209C-CDB0-4190-A69A-8110A1974BC6}" sibTransId="{2A1D3F72-9110-417D-8C26-B2C9A053542B}"/>
    <dgm:cxn modelId="{32F61E61-BAF3-43B1-A422-6D8A45307C3D}" srcId="{DC3A8012-EF8A-4BB4-933A-CCA27E040CFB}" destId="{5D5EFB70-9207-4BD8-82BD-B4EA1ED47F19}" srcOrd="2" destOrd="0" parTransId="{8168FA93-A8BC-43BF-A0DC-9B89D927A2CE}" sibTransId="{3C5EDB70-4633-4616-BF0D-731874219C04}"/>
    <dgm:cxn modelId="{D91DED41-FF04-4DD8-A6F6-3DF67836B4B3}" type="presOf" srcId="{DC3A8012-EF8A-4BB4-933A-CCA27E040CFB}" destId="{414A7109-A3B9-4DB9-9142-DB4ED1DC6129}" srcOrd="0" destOrd="0" presId="urn:microsoft.com/office/officeart/2005/8/layout/vProcess5"/>
    <dgm:cxn modelId="{27839242-8119-4C7F-A4D3-2898F4E37BB7}" type="presOf" srcId="{915B4FDE-3F49-43E3-B003-6A836C44E5E9}" destId="{A810B6FB-1B2E-426A-ACF2-E8623EAE4C4D}" srcOrd="0" destOrd="0" presId="urn:microsoft.com/office/officeart/2005/8/layout/vProcess5"/>
    <dgm:cxn modelId="{2D44D466-BBBE-46B3-BF8B-61A7AF5EE66D}" type="presOf" srcId="{65A5BB71-BC05-4F7D-B744-8A97F017A7FC}" destId="{C19347D2-6671-49C6-85C4-61DF09B7C803}" srcOrd="1" destOrd="0" presId="urn:microsoft.com/office/officeart/2005/8/layout/vProcess5"/>
    <dgm:cxn modelId="{AF45B847-4156-4545-9ECF-7842539264D9}" type="presOf" srcId="{1AF23F5A-B65C-4507-AA85-BACB2CAF0F24}" destId="{245830B6-09BD-4592-AB06-878CD91B9608}" srcOrd="0" destOrd="0" presId="urn:microsoft.com/office/officeart/2005/8/layout/vProcess5"/>
    <dgm:cxn modelId="{11DCFE54-5B5C-4BEB-9409-3757D0AAF1C3}" srcId="{DC3A8012-EF8A-4BB4-933A-CCA27E040CFB}" destId="{65A5BB71-BC05-4F7D-B744-8A97F017A7FC}" srcOrd="3" destOrd="0" parTransId="{3F6332E6-9040-4B21-B62F-27DF0DB43011}" sibTransId="{6CDD4F18-F3B3-47AB-814D-702BDBB7C886}"/>
    <dgm:cxn modelId="{AE914B56-048D-42DB-8FDD-8A18748FEDE1}" type="presOf" srcId="{1AF23F5A-B65C-4507-AA85-BACB2CAF0F24}" destId="{1DB9560E-35BF-488E-8811-CB5526A7D403}" srcOrd="1" destOrd="0" presId="urn:microsoft.com/office/officeart/2005/8/layout/vProcess5"/>
    <dgm:cxn modelId="{F8102B57-3A9A-468D-8F34-BAD3691D06CF}" type="presOf" srcId="{2A1D3F72-9110-417D-8C26-B2C9A053542B}" destId="{67FCC42E-4FBA-490D-AB21-D23096652198}" srcOrd="0" destOrd="0" presId="urn:microsoft.com/office/officeart/2005/8/layout/vProcess5"/>
    <dgm:cxn modelId="{C2AED658-6CB6-467E-BF2F-49F7B0E41866}" type="presOf" srcId="{0379FB78-6F2E-4912-A0DE-E7859CC7C5C3}" destId="{C65228F1-D27C-4A9E-8ED1-959A671A972C}" srcOrd="1" destOrd="0" presId="urn:microsoft.com/office/officeart/2005/8/layout/vProcess5"/>
    <dgm:cxn modelId="{AC1C5093-29E0-495E-A13E-3823D3839E3D}" type="presOf" srcId="{5D5EFB70-9207-4BD8-82BD-B4EA1ED47F19}" destId="{CB7B2308-AFF6-437D-82CC-81EA172F7548}" srcOrd="1" destOrd="0" presId="urn:microsoft.com/office/officeart/2005/8/layout/vProcess5"/>
    <dgm:cxn modelId="{F41914A1-6214-4EE7-A790-52A777C58A0A}" type="presOf" srcId="{17AC3370-D57A-44E5-AF74-CC083C53AC08}" destId="{7F39B568-25BF-4B39-BD5B-496FE7F9E582}" srcOrd="0" destOrd="0" presId="urn:microsoft.com/office/officeart/2005/8/layout/vProcess5"/>
    <dgm:cxn modelId="{20AC85D0-AE62-4D04-BDEC-DBEAC2E72243}" type="presOf" srcId="{6CDD4F18-F3B3-47AB-814D-702BDBB7C886}" destId="{9BC6AED1-756A-40CF-B2F7-2139230F2EC1}" srcOrd="0" destOrd="0" presId="urn:microsoft.com/office/officeart/2005/8/layout/vProcess5"/>
    <dgm:cxn modelId="{A4D04FD2-E3AF-46B8-B4C0-963861902130}" srcId="{DC3A8012-EF8A-4BB4-933A-CCA27E040CFB}" destId="{0379FB78-6F2E-4912-A0DE-E7859CC7C5C3}" srcOrd="4" destOrd="0" parTransId="{753ED26F-8BA4-45EC-A55A-2BEEC87FCD65}" sibTransId="{7E674D83-AF8D-45C9-9BE6-36E122C5A51A}"/>
    <dgm:cxn modelId="{FB9141D3-D3C0-417E-9C22-9A22A1E0AFD6}" type="presOf" srcId="{65A5BB71-BC05-4F7D-B744-8A97F017A7FC}" destId="{B0B49715-A7F4-4C4A-8158-0B6F940792B5}" srcOrd="0" destOrd="0" presId="urn:microsoft.com/office/officeart/2005/8/layout/vProcess5"/>
    <dgm:cxn modelId="{1EEFF7ED-2E9C-4D8C-B7C4-D9CF4B1DC165}" type="presOf" srcId="{5D5EFB70-9207-4BD8-82BD-B4EA1ED47F19}" destId="{CF79C1F8-6C69-45DB-8247-F9255B6DF311}" srcOrd="0" destOrd="0" presId="urn:microsoft.com/office/officeart/2005/8/layout/vProcess5"/>
    <dgm:cxn modelId="{5D0198F7-1C25-48C1-90AB-4892A8B83853}" srcId="{DC3A8012-EF8A-4BB4-933A-CCA27E040CFB}" destId="{1AF23F5A-B65C-4507-AA85-BACB2CAF0F24}" srcOrd="1" destOrd="0" parTransId="{CBA6F781-6F12-41FF-B833-8BBDE9888D34}" sibTransId="{915B4FDE-3F49-43E3-B003-6A836C44E5E9}"/>
    <dgm:cxn modelId="{1A0126FD-581F-4D8B-94E1-2ED12FD20BC6}" type="presOf" srcId="{17AC3370-D57A-44E5-AF74-CC083C53AC08}" destId="{6B390066-3253-4AEE-A1E5-B4B1BA2898CF}" srcOrd="1" destOrd="0" presId="urn:microsoft.com/office/officeart/2005/8/layout/vProcess5"/>
    <dgm:cxn modelId="{5F659CB5-93E5-47FC-BBDE-D54C0AE5396A}" type="presParOf" srcId="{414A7109-A3B9-4DB9-9142-DB4ED1DC6129}" destId="{66F9AE01-B559-459E-A0D0-C5E989F875A5}" srcOrd="0" destOrd="0" presId="urn:microsoft.com/office/officeart/2005/8/layout/vProcess5"/>
    <dgm:cxn modelId="{9F223CEA-EF7C-4FEF-BABC-48C85B9BD51C}" type="presParOf" srcId="{414A7109-A3B9-4DB9-9142-DB4ED1DC6129}" destId="{7F39B568-25BF-4B39-BD5B-496FE7F9E582}" srcOrd="1" destOrd="0" presId="urn:microsoft.com/office/officeart/2005/8/layout/vProcess5"/>
    <dgm:cxn modelId="{A352DD69-6C8A-4D34-B6E1-B253DA5249EF}" type="presParOf" srcId="{414A7109-A3B9-4DB9-9142-DB4ED1DC6129}" destId="{245830B6-09BD-4592-AB06-878CD91B9608}" srcOrd="2" destOrd="0" presId="urn:microsoft.com/office/officeart/2005/8/layout/vProcess5"/>
    <dgm:cxn modelId="{749631A3-7C84-4514-AE64-01717A5F6791}" type="presParOf" srcId="{414A7109-A3B9-4DB9-9142-DB4ED1DC6129}" destId="{CF79C1F8-6C69-45DB-8247-F9255B6DF311}" srcOrd="3" destOrd="0" presId="urn:microsoft.com/office/officeart/2005/8/layout/vProcess5"/>
    <dgm:cxn modelId="{EA92580F-F58F-4C56-BC43-5504BA167E25}" type="presParOf" srcId="{414A7109-A3B9-4DB9-9142-DB4ED1DC6129}" destId="{B0B49715-A7F4-4C4A-8158-0B6F940792B5}" srcOrd="4" destOrd="0" presId="urn:microsoft.com/office/officeart/2005/8/layout/vProcess5"/>
    <dgm:cxn modelId="{A6A71D9F-CD9E-411F-93BD-13C6DBF6DF9B}" type="presParOf" srcId="{414A7109-A3B9-4DB9-9142-DB4ED1DC6129}" destId="{2908C3D6-7BB0-48C9-8900-777E7482A87F}" srcOrd="5" destOrd="0" presId="urn:microsoft.com/office/officeart/2005/8/layout/vProcess5"/>
    <dgm:cxn modelId="{0E5FF1E2-8083-41AA-A244-9E068C0A0E97}" type="presParOf" srcId="{414A7109-A3B9-4DB9-9142-DB4ED1DC6129}" destId="{67FCC42E-4FBA-490D-AB21-D23096652198}" srcOrd="6" destOrd="0" presId="urn:microsoft.com/office/officeart/2005/8/layout/vProcess5"/>
    <dgm:cxn modelId="{0AED7AD3-4516-4F40-847C-A1CF3881A8E7}" type="presParOf" srcId="{414A7109-A3B9-4DB9-9142-DB4ED1DC6129}" destId="{A810B6FB-1B2E-426A-ACF2-E8623EAE4C4D}" srcOrd="7" destOrd="0" presId="urn:microsoft.com/office/officeart/2005/8/layout/vProcess5"/>
    <dgm:cxn modelId="{394981DA-9764-470E-9DCF-D0CA2E865390}" type="presParOf" srcId="{414A7109-A3B9-4DB9-9142-DB4ED1DC6129}" destId="{EF15EC76-E828-4B52-A576-1E2C4A1B334E}" srcOrd="8" destOrd="0" presId="urn:microsoft.com/office/officeart/2005/8/layout/vProcess5"/>
    <dgm:cxn modelId="{252442C4-B23F-4ABA-89F1-7F6E1CFEDFBD}" type="presParOf" srcId="{414A7109-A3B9-4DB9-9142-DB4ED1DC6129}" destId="{9BC6AED1-756A-40CF-B2F7-2139230F2EC1}" srcOrd="9" destOrd="0" presId="urn:microsoft.com/office/officeart/2005/8/layout/vProcess5"/>
    <dgm:cxn modelId="{C307B975-14A0-4257-8C3F-FFD5705F8BDF}" type="presParOf" srcId="{414A7109-A3B9-4DB9-9142-DB4ED1DC6129}" destId="{6B390066-3253-4AEE-A1E5-B4B1BA2898CF}" srcOrd="10" destOrd="0" presId="urn:microsoft.com/office/officeart/2005/8/layout/vProcess5"/>
    <dgm:cxn modelId="{6D4D3345-45B2-4B88-9B26-96C9377DDA34}" type="presParOf" srcId="{414A7109-A3B9-4DB9-9142-DB4ED1DC6129}" destId="{1DB9560E-35BF-488E-8811-CB5526A7D403}" srcOrd="11" destOrd="0" presId="urn:microsoft.com/office/officeart/2005/8/layout/vProcess5"/>
    <dgm:cxn modelId="{764BDF60-C08A-47EA-9C12-CA34CAD4AC2F}" type="presParOf" srcId="{414A7109-A3B9-4DB9-9142-DB4ED1DC6129}" destId="{CB7B2308-AFF6-437D-82CC-81EA172F7548}" srcOrd="12" destOrd="0" presId="urn:microsoft.com/office/officeart/2005/8/layout/vProcess5"/>
    <dgm:cxn modelId="{86300DB0-F6D5-439C-A820-85EAAB7BF4DF}" type="presParOf" srcId="{414A7109-A3B9-4DB9-9142-DB4ED1DC6129}" destId="{C19347D2-6671-49C6-85C4-61DF09B7C803}" srcOrd="13" destOrd="0" presId="urn:microsoft.com/office/officeart/2005/8/layout/vProcess5"/>
    <dgm:cxn modelId="{DD0AD5E3-FF0C-465A-B952-88418361D246}" type="presParOf" srcId="{414A7109-A3B9-4DB9-9142-DB4ED1DC6129}" destId="{C65228F1-D27C-4A9E-8ED1-959A671A972C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9B568-25BF-4B39-BD5B-496FE7F9E582}">
      <dsp:nvSpPr>
        <dsp:cNvPr id="0" name=""/>
        <dsp:cNvSpPr/>
      </dsp:nvSpPr>
      <dsp:spPr>
        <a:xfrm>
          <a:off x="0" y="0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How would this benefit me?</a:t>
          </a:r>
          <a:endParaRPr lang="en-US" sz="2400" kern="1200" dirty="0"/>
        </a:p>
      </dsp:txBody>
      <dsp:txXfrm>
        <a:off x="26225" y="26225"/>
        <a:ext cx="7526262" cy="842930"/>
      </dsp:txXfrm>
    </dsp:sp>
    <dsp:sp modelId="{245830B6-09BD-4592-AB06-878CD91B9608}">
      <dsp:nvSpPr>
        <dsp:cNvPr id="0" name=""/>
        <dsp:cNvSpPr/>
      </dsp:nvSpPr>
      <dsp:spPr>
        <a:xfrm>
          <a:off x="641999" y="1019738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I be able to commit?</a:t>
          </a:r>
          <a:endParaRPr lang="en-US" sz="2400" kern="1200" dirty="0"/>
        </a:p>
      </dsp:txBody>
      <dsp:txXfrm>
        <a:off x="668224" y="1045963"/>
        <a:ext cx="7320761" cy="842930"/>
      </dsp:txXfrm>
    </dsp:sp>
    <dsp:sp modelId="{CF79C1F8-6C69-45DB-8247-F9255B6DF311}">
      <dsp:nvSpPr>
        <dsp:cNvPr id="0" name=""/>
        <dsp:cNvSpPr/>
      </dsp:nvSpPr>
      <dsp:spPr>
        <a:xfrm>
          <a:off x="1283998" y="2039477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other commitments do I currently have?</a:t>
          </a:r>
          <a:endParaRPr lang="en-US" sz="2400" kern="1200" dirty="0"/>
        </a:p>
      </dsp:txBody>
      <dsp:txXfrm>
        <a:off x="1310223" y="2065702"/>
        <a:ext cx="7320761" cy="842930"/>
      </dsp:txXfrm>
    </dsp:sp>
    <dsp:sp modelId="{B0B49715-A7F4-4C4A-8158-0B6F940792B5}">
      <dsp:nvSpPr>
        <dsp:cNvPr id="0" name=""/>
        <dsp:cNvSpPr/>
      </dsp:nvSpPr>
      <dsp:spPr>
        <a:xfrm>
          <a:off x="1925997" y="3059216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my department support this?</a:t>
          </a:r>
          <a:endParaRPr lang="en-US" sz="2400" kern="1200" dirty="0"/>
        </a:p>
      </dsp:txBody>
      <dsp:txXfrm>
        <a:off x="1952222" y="3085441"/>
        <a:ext cx="7320761" cy="842930"/>
      </dsp:txXfrm>
    </dsp:sp>
    <dsp:sp modelId="{2908C3D6-7BB0-48C9-8900-777E7482A87F}">
      <dsp:nvSpPr>
        <dsp:cNvPr id="0" name=""/>
        <dsp:cNvSpPr/>
      </dsp:nvSpPr>
      <dsp:spPr>
        <a:xfrm>
          <a:off x="2567997" y="4078955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would I need from my employer to support me?</a:t>
          </a:r>
        </a:p>
      </dsp:txBody>
      <dsp:txXfrm>
        <a:off x="2594222" y="4105180"/>
        <a:ext cx="7320761" cy="842930"/>
      </dsp:txXfrm>
    </dsp:sp>
    <dsp:sp modelId="{67FCC42E-4FBA-490D-AB21-D23096652198}">
      <dsp:nvSpPr>
        <dsp:cNvPr id="0" name=""/>
        <dsp:cNvSpPr/>
      </dsp:nvSpPr>
      <dsp:spPr>
        <a:xfrm>
          <a:off x="8015210" y="654125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146159" y="654125"/>
        <a:ext cx="320099" cy="437953"/>
      </dsp:txXfrm>
    </dsp:sp>
    <dsp:sp modelId="{A810B6FB-1B2E-426A-ACF2-E8623EAE4C4D}">
      <dsp:nvSpPr>
        <dsp:cNvPr id="0" name=""/>
        <dsp:cNvSpPr/>
      </dsp:nvSpPr>
      <dsp:spPr>
        <a:xfrm>
          <a:off x="8657209" y="1673864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788158" y="1673864"/>
        <a:ext cx="320099" cy="437953"/>
      </dsp:txXfrm>
    </dsp:sp>
    <dsp:sp modelId="{EF15EC76-E828-4B52-A576-1E2C4A1B334E}">
      <dsp:nvSpPr>
        <dsp:cNvPr id="0" name=""/>
        <dsp:cNvSpPr/>
      </dsp:nvSpPr>
      <dsp:spPr>
        <a:xfrm>
          <a:off x="9299209" y="2678679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9430158" y="2678679"/>
        <a:ext cx="320099" cy="437953"/>
      </dsp:txXfrm>
    </dsp:sp>
    <dsp:sp modelId="{9BC6AED1-756A-40CF-B2F7-2139230F2EC1}">
      <dsp:nvSpPr>
        <dsp:cNvPr id="0" name=""/>
        <dsp:cNvSpPr/>
      </dsp:nvSpPr>
      <dsp:spPr>
        <a:xfrm>
          <a:off x="9941208" y="3708367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10072157" y="3708367"/>
        <a:ext cx="320099" cy="437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B5B75-605C-4E18-A357-993211855FDB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6D7E2-3851-47FB-8AA3-1B602E40327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04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in Integrated Health and Social Care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leadership roles across health and social care services.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Exploring systems leadership and partnership working.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across organisational and professional boundaries.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 Leadership and Emotional Intelligence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self-awareness and reflective leadership practices.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emotional intelligence and its impact on leadership.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self, relationships and professional resilience.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 Communication and Influencing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clear and confident communication strategies.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Influencing skills for different audiences and contexts.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difficult conversations and conflict constructively.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Equality, Diversity and Inclusive Leadership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equality, diversity and inclusion in leadership practice.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Promoting inclusive workplaces and fair decision-making.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person-centred, values-based practice.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Neurodivergent Leadership and Inclusive Teams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neurodiversity in the workplace.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Recognising strengths and challenges within diverse teams.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inclusive environments that support neurodivergent colleagues.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Leadership and Professional Responsibility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safeguarding leadership and accountability.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Applying professional curiosity and sound decision making.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roles, responsibilities and escalation processes.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High Performing Teams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team development and engagement.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Building psychological safety and trust.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conflict and maintaining effective team dynamics.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Coaching and Developing Others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coaching approaches to support learning and development.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Encouraging reflective practice and professional growth.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capability, confidence and performance.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Governance, Regulation and Quality Assurance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regulatory frameworks and compliance.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Governance roles and leadership responsibilities.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 quality, risk and service performance.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 Improvement and Innovation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Applying improvement tools and methodologies.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data and feedback to strengthen services.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Encouraging innovation and continuous improvement.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Leadership and Information Management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digital systems effectively within services.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information governance and data protection.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digital innovation to improve outcomes.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Courageous Leadership and Organisational Culture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ethical and values-based leadership.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Encouraging speaking-up cultures and transparency.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change and shaping positive organisational culture.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642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Blip>
                <a:blip r:embed="rId3"/>
              </a:buBlip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52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Apprentices with an undiagnosed learning difficulty or disability may be able to access this flexibility by completing  a detailed assessment with our specialist coach.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90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sz="1200" kern="100" dirty="0">
                <a:effectLst/>
              </a:rPr>
            </a:br>
            <a:r>
              <a:rPr lang="en-GB" sz="1200" b="1" kern="100" dirty="0">
                <a:effectLst/>
              </a:rPr>
              <a:t>Responsibilities</a:t>
            </a:r>
            <a:br>
              <a:rPr lang="en-GB" sz="1200" kern="100" dirty="0">
                <a:effectLst/>
              </a:rPr>
            </a:br>
            <a:r>
              <a:rPr lang="en-GB" b="1" noProof="0" dirty="0"/>
              <a:t>The Apprentice</a:t>
            </a:r>
          </a:p>
          <a:p>
            <a:r>
              <a:rPr lang="en-GB" noProof="0" dirty="0"/>
              <a:t>Complete work meeting  targets set</a:t>
            </a:r>
          </a:p>
          <a:p>
            <a:r>
              <a:rPr lang="en-GB" noProof="0" dirty="0"/>
              <a:t>Attend any training sessions made available </a:t>
            </a:r>
          </a:p>
          <a:p>
            <a:r>
              <a:rPr lang="en-GB" noProof="0" dirty="0"/>
              <a:t>Communicate clearly and regularly with  Tutor</a:t>
            </a:r>
          </a:p>
          <a:p>
            <a:r>
              <a:rPr lang="en-GB" noProof="0" dirty="0"/>
              <a:t>Commence Functional Skills from the beginning of their programme if required to complete </a:t>
            </a:r>
          </a:p>
          <a:p>
            <a:r>
              <a:rPr lang="en-GB" noProof="0" dirty="0"/>
              <a:t>Complete and record  off-the-Job activity every month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00" dirty="0">
                <a:effectLst/>
              </a:rPr>
              <a:t>Independent learning / time for study – reading, watching developmental videos, research tasks and projects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b="1" noProof="0" dirty="0"/>
              <a:t>Line Manager/Mentor</a:t>
            </a:r>
          </a:p>
          <a:p>
            <a:r>
              <a:rPr lang="en-GB" noProof="0" dirty="0"/>
              <a:t>Support development of the learner, giving opportunity to practice new skills attained in the workplace</a:t>
            </a:r>
          </a:p>
          <a:p>
            <a:r>
              <a:rPr lang="en-GB" noProof="0" dirty="0"/>
              <a:t>Allow the learner to attend all agreed Tutor sessions and allow protected time for reflection and written work</a:t>
            </a:r>
          </a:p>
          <a:p>
            <a:r>
              <a:rPr lang="en-GB" noProof="0" dirty="0"/>
              <a:t>Support with off-the-job learning identification and recording</a:t>
            </a:r>
          </a:p>
          <a:p>
            <a:r>
              <a:rPr lang="en-GB" noProof="0" dirty="0"/>
              <a:t>Attend progress reviews</a:t>
            </a:r>
          </a:p>
          <a:p>
            <a:r>
              <a:rPr lang="en-GB" sz="1200" kern="100" dirty="0">
                <a:effectLst/>
              </a:rPr>
              <a:t>In work learning opportunities – Shadowing, stepping up, coaching, mentoring</a:t>
            </a:r>
            <a:endParaRPr lang="en-GB" noProof="0" dirty="0"/>
          </a:p>
          <a:p>
            <a:pPr marL="0" indent="0">
              <a:buNone/>
            </a:pPr>
            <a:br>
              <a:rPr lang="en-GB" dirty="0"/>
            </a:br>
            <a:r>
              <a:rPr lang="en-GB" b="1" noProof="0" dirty="0"/>
              <a:t>Dynamic Training</a:t>
            </a:r>
          </a:p>
          <a:p>
            <a:r>
              <a:rPr lang="en-GB" noProof="0" dirty="0"/>
              <a:t>Create an individual learning plan</a:t>
            </a:r>
          </a:p>
          <a:p>
            <a:r>
              <a:rPr lang="en-GB" noProof="0" dirty="0"/>
              <a:t>Identify any recognition of prior learning</a:t>
            </a:r>
          </a:p>
          <a:p>
            <a:r>
              <a:rPr lang="en-GB" noProof="0" dirty="0"/>
              <a:t>Provide quality training, support and assessment</a:t>
            </a:r>
          </a:p>
          <a:p>
            <a:r>
              <a:rPr lang="en-GB" noProof="0" dirty="0"/>
              <a:t>Provide regular feedback and development opportunities</a:t>
            </a:r>
          </a:p>
          <a:p>
            <a:r>
              <a:rPr lang="en-GB" noProof="0" dirty="0"/>
              <a:t>Adapt delivery and assessment to meet individual needs where applicable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30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Length is duration planned not how long the programme takes to achieve. i.e. if a learner achieves earlier they get the planned duration UCAs tariff points.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51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Importantly, our e-learning is also designed to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align with the knowledge requirements of the Adult Care Level 2 qualification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 learners are not only developing the knowledge needed for the Care Certificate, but are also building a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strong foundation to progress onto a fully accredited qualification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creates a clear progression pathway from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induction through to formal qualifications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supporting both individual career development and organisational workforce planning.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554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Our centre - </a:t>
            </a:r>
            <a:r>
              <a:rPr lang="en-GB" dirty="0" err="1"/>
              <a:t>Uxbrdige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26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34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60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217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898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60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58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766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842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942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992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41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410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549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EFD4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46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CF80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301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DDE5F7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887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98B1E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850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049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092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489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981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6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4365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514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03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020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026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046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2AFFC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5374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7142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75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9924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33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286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5506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9386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860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00194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9366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8117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118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1050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8497D-C2C9-45AF-BCBF-21301035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3D903-04F5-4933-BE5C-A7952374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31F86-904B-4921-9689-70865345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0C106-57D1-4DDE-8FD6-AED5B3B4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4480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34220-41A2-46C4-B088-4671EEE38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594A8-5439-481E-A274-C2F70775D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9C265-1A51-45F2-B747-09C430D5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2C5651-1493-457A-9DA3-A1448B7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F0ED9D-94E4-47C9-8CC3-2431F511D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66913"/>
            <a:ext cx="10515600" cy="3762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56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087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DE28E2-996B-41E1-BCED-06CFBF609F57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64C48-E32D-30E8-84A9-FF22AF2FEC02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105006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74938E-2480-4B72-BA55-18E251410A29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24E029-4608-8E00-25A9-A15AAC741821}"/>
              </a:ext>
            </a:extLst>
          </p:cNvPr>
          <p:cNvSpPr/>
          <p:nvPr/>
        </p:nvSpPr>
        <p:spPr>
          <a:xfrm>
            <a:off x="11490036" y="6059056"/>
            <a:ext cx="572655" cy="6624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255714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C587C3-119A-4802-B12F-F3598FBEBEFC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07B82-57C4-53AC-D939-B01B52AD2D05}"/>
              </a:ext>
            </a:extLst>
          </p:cNvPr>
          <p:cNvSpPr/>
          <p:nvPr/>
        </p:nvSpPr>
        <p:spPr>
          <a:xfrm>
            <a:off x="11490036" y="5948218"/>
            <a:ext cx="572655" cy="773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243637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3E13F1-D3C1-429F-A5C0-EDD925393C5C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139C2B-1027-D7C8-9148-73444DA2B82E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584219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18279C-96B6-4F80-832A-147B6B4153E1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9965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5D7389-0CB1-41DD-80CB-CB83BA4C491E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3108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E023DF-2777-43EB-8EB5-B85D3466BCEC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8297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ACF2D8-29B2-4232-8CFA-535315143752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892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C50050-DA4C-42B3-8CD9-79322C9F80CA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0019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FCE2CC-D5AF-4B2A-9A07-E620585F5FA6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43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9139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932D45-AF2A-44BE-BACA-3DDEE00D8B3F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2053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71206-7462-42EC-B7DD-CA974EC835FA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1515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D00AC-F608-4344-811D-DBC8F42B7E23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7983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88EBA6-8B59-467C-A822-35137808BFA0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615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B78AB-6025-4DE7-82CF-52F7CB07FFA4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5463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295F77-8CF5-4299-A703-0A259C75E6CB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0452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87B7F-5A94-44CB-B1A6-831FD2979F01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6983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AF0E4A-E217-4CEF-B5BF-2052C19A96F3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817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602B04-8DDE-418B-9FC1-97BA0736341A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891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6A4375-7E94-4951-944B-25B205E25D5C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84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2756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C9599-FFB6-4354-3F7D-09A223AA1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3612" y="3776472"/>
            <a:ext cx="8014716" cy="846328"/>
          </a:xfrm>
          <a:prstGeom prst="rect">
            <a:avLst/>
          </a:prstGeom>
        </p:spPr>
        <p:txBody>
          <a:bodyPr anchor="b"/>
          <a:lstStyle>
            <a:lvl1pPr algn="ctr">
              <a:defRPr sz="4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869147-176D-D8AD-80EC-271B726AF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8970" y="4854957"/>
            <a:ext cx="9144000" cy="6402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1EA9FB6-FA77-D160-D015-830824776284}"/>
              </a:ext>
            </a:extLst>
          </p:cNvPr>
          <p:cNvSpPr/>
          <p:nvPr userDrawn="1"/>
        </p:nvSpPr>
        <p:spPr>
          <a:xfrm rot="5062318">
            <a:off x="-1560187" y="1155864"/>
            <a:ext cx="5504688" cy="4913517"/>
          </a:xfrm>
          <a:prstGeom prst="arc">
            <a:avLst>
              <a:gd name="adj1" fmla="val 16131384"/>
              <a:gd name="adj2" fmla="val 21458411"/>
            </a:avLst>
          </a:prstGeom>
          <a:ln w="146050" cap="rnd">
            <a:solidFill>
              <a:srgbClr val="FDE7B9"/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4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73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image" Target="../media/image1.svg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image" Target="../media/image6.svg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image" Target="../media/image5.sv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9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1" r:id="rId2"/>
    <p:sldLayoutId id="2147483668" r:id="rId3"/>
    <p:sldLayoutId id="2147483669" r:id="rId4"/>
    <p:sldLayoutId id="2147483713" r:id="rId5"/>
    <p:sldLayoutId id="2147483677" r:id="rId6"/>
    <p:sldLayoutId id="2147483662" r:id="rId7"/>
    <p:sldLayoutId id="2147483671" r:id="rId8"/>
    <p:sldLayoutId id="2147483670" r:id="rId9"/>
    <p:sldLayoutId id="2147483714" r:id="rId10"/>
    <p:sldLayoutId id="2147483678" r:id="rId11"/>
    <p:sldLayoutId id="2147483664" r:id="rId12"/>
    <p:sldLayoutId id="2147483673" r:id="rId13"/>
    <p:sldLayoutId id="2147483672" r:id="rId14"/>
    <p:sldLayoutId id="2147483715" r:id="rId15"/>
    <p:sldLayoutId id="2147483679" r:id="rId16"/>
    <p:sldLayoutId id="2147483666" r:id="rId17"/>
    <p:sldLayoutId id="2147483675" r:id="rId18"/>
    <p:sldLayoutId id="2147483674" r:id="rId19"/>
    <p:sldLayoutId id="2147483716" r:id="rId20"/>
    <p:sldLayoutId id="2147483767" r:id="rId21"/>
    <p:sldLayoutId id="2147483770" r:id="rId22"/>
    <p:sldLayoutId id="2147483768" r:id="rId23"/>
    <p:sldLayoutId id="2147483769" r:id="rId24"/>
    <p:sldLayoutId id="2147483667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2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71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B4756-728D-4F93-85AC-4E0B219EDA9B}" type="datetime1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7B0B9B6-EFF7-81BB-5F08-981C05EDB66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1507353" y="6147313"/>
            <a:ext cx="542637" cy="5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8" r:id="rId2"/>
    <p:sldLayoutId id="2147483699" r:id="rId3"/>
    <p:sldLayoutId id="2147483700" r:id="rId4"/>
    <p:sldLayoutId id="2147483686" r:id="rId5"/>
    <p:sldLayoutId id="2147483701" r:id="rId6"/>
    <p:sldLayoutId id="2147483702" r:id="rId7"/>
    <p:sldLayoutId id="2147483703" r:id="rId8"/>
    <p:sldLayoutId id="2147483690" r:id="rId9"/>
    <p:sldLayoutId id="2147483706" r:id="rId10"/>
    <p:sldLayoutId id="2147483705" r:id="rId11"/>
    <p:sldLayoutId id="2147483704" r:id="rId12"/>
    <p:sldLayoutId id="2147483694" r:id="rId13"/>
    <p:sldLayoutId id="2147483709" r:id="rId14"/>
    <p:sldLayoutId id="2147483708" r:id="rId15"/>
    <p:sldLayoutId id="2147483707" r:id="rId16"/>
    <p:sldLayoutId id="2147483697" r:id="rId17"/>
    <p:sldLayoutId id="2147483710" r:id="rId18"/>
    <p:sldLayoutId id="2147483711" r:id="rId19"/>
    <p:sldLayoutId id="2147483712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1C7A338-A9A3-909F-4029-A2B0FC0E77DC}"/>
              </a:ext>
            </a:extLst>
          </p:cNvPr>
          <p:cNvSpPr/>
          <p:nvPr userDrawn="1"/>
        </p:nvSpPr>
        <p:spPr>
          <a:xfrm>
            <a:off x="-1628775" y="1133475"/>
            <a:ext cx="4876800" cy="488632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7DD7E-64E8-105F-CFEE-F14B887EFBBB}"/>
              </a:ext>
            </a:extLst>
          </p:cNvPr>
          <p:cNvSpPr/>
          <p:nvPr userDrawn="1"/>
        </p:nvSpPr>
        <p:spPr>
          <a:xfrm>
            <a:off x="3707511" y="-1538576"/>
            <a:ext cx="4457700" cy="45291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F54CAD-C88C-0433-CF9F-4FB98E6A6AF5}"/>
              </a:ext>
            </a:extLst>
          </p:cNvPr>
          <p:cNvSpPr/>
          <p:nvPr userDrawn="1"/>
        </p:nvSpPr>
        <p:spPr>
          <a:xfrm>
            <a:off x="8624697" y="-758952"/>
            <a:ext cx="4457699" cy="445312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02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svg"/><Relationship Id="rId1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38.png"/><Relationship Id="rId5" Type="http://schemas.microsoft.com/office/2007/relationships/hdphoto" Target="../media/hdphoto1.wdp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2.jpeg"/><Relationship Id="rId4" Type="http://schemas.openxmlformats.org/officeDocument/2006/relationships/image" Target="../media/image4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namictraining.org.uk/" TargetMode="External"/><Relationship Id="rId2" Type="http://schemas.openxmlformats.org/officeDocument/2006/relationships/hyperlink" Target="mailto:ask.dynamic@dynamictraining.org.uk" TargetMode="Externa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4E02-BBCC-23A6-A89F-AFE18EBD9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774" y="2682658"/>
            <a:ext cx="9144000" cy="1147617"/>
          </a:xfrm>
        </p:spPr>
        <p:txBody>
          <a:bodyPr/>
          <a:lstStyle/>
          <a:p>
            <a:r>
              <a:rPr lang="en-GB" sz="3200" dirty="0"/>
              <a:t>Adult Care Learning and Development Programmes </a:t>
            </a: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25AC6E8-711D-64A2-5EA3-AE994AAF5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0275"/>
            <a:ext cx="12192000" cy="3045849"/>
          </a:xfrm>
          <a:prstGeom prst="rect">
            <a:avLst/>
          </a:prstGeom>
          <a:ln w="50800">
            <a:noFill/>
          </a:ln>
        </p:spPr>
      </p:pic>
    </p:spTree>
    <p:extLst>
      <p:ext uri="{BB962C8B-B14F-4D97-AF65-F5344CB8AC3E}">
        <p14:creationId xmlns:p14="http://schemas.microsoft.com/office/powerpoint/2010/main" val="152403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71555-5723-B92E-79AF-EF948D4D5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0F6C97-D9AF-578D-D978-46AF05AB2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E7250D-C947-611A-65BF-F74F1EF461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13659" y="1825625"/>
            <a:ext cx="534419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500" b="1" dirty="0"/>
              <a:t>Further Learning and Qualifications</a:t>
            </a:r>
          </a:p>
          <a:p>
            <a:r>
              <a:rPr lang="en-GB" sz="1500" dirty="0"/>
              <a:t>Level 4 Diploma in Adult Care</a:t>
            </a:r>
          </a:p>
          <a:p>
            <a:r>
              <a:rPr lang="en-GB" sz="1500" dirty="0"/>
              <a:t>Level 5 Leader in Adult Care Apprenticeship </a:t>
            </a:r>
          </a:p>
          <a:p>
            <a:r>
              <a:rPr lang="en-GB" sz="1500" dirty="0"/>
              <a:t>Level 5 Diploma in Leadership and Management for Adult Care</a:t>
            </a:r>
          </a:p>
          <a:p>
            <a:r>
              <a:rPr lang="en-GB" sz="1500" dirty="0"/>
              <a:t>Specialist training in:</a:t>
            </a:r>
          </a:p>
          <a:p>
            <a:pPr lvl="1"/>
            <a:r>
              <a:rPr lang="en-GB" sz="1500" dirty="0"/>
              <a:t>Dementia care</a:t>
            </a:r>
          </a:p>
          <a:p>
            <a:pPr lvl="1"/>
            <a:r>
              <a:rPr lang="en-GB" sz="1500" dirty="0"/>
              <a:t>End-of-life and palliative care</a:t>
            </a:r>
          </a:p>
          <a:p>
            <a:pPr lvl="1"/>
            <a:r>
              <a:rPr lang="en-GB" sz="1500" dirty="0"/>
              <a:t>Mental health</a:t>
            </a:r>
          </a:p>
          <a:p>
            <a:pPr lvl="1"/>
            <a:r>
              <a:rPr lang="en-GB" sz="1500" dirty="0"/>
              <a:t>Autism and learning disabilities</a:t>
            </a:r>
          </a:p>
          <a:p>
            <a:pPr lvl="1"/>
            <a:r>
              <a:rPr lang="en-GB" sz="1500" dirty="0"/>
              <a:t>Positive behaviour support</a:t>
            </a:r>
          </a:p>
          <a:p>
            <a:pPr lvl="1"/>
            <a:r>
              <a:rPr lang="en-GB" sz="1500" dirty="0"/>
              <a:t>Medication management</a:t>
            </a:r>
          </a:p>
          <a:p>
            <a:pPr lvl="1"/>
            <a:r>
              <a:rPr lang="en-GB" sz="1500" dirty="0"/>
              <a:t>Safeguarding lead responsibilities</a:t>
            </a:r>
          </a:p>
          <a:p>
            <a:pPr lvl="1"/>
            <a:r>
              <a:rPr lang="en-GB" sz="1500" dirty="0"/>
              <a:t>Care planning and risk assessment</a:t>
            </a:r>
          </a:p>
          <a:p>
            <a:pPr marL="0" indent="0">
              <a:buNone/>
            </a:pPr>
            <a:endParaRPr lang="en-GB" sz="1500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6BC9B7A8-0AFA-F820-570B-61263AEFDE0B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4590449" cy="47195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1600" dirty="0"/>
              <a:t>Learners who achieve the Level 3 Lead Adult Care Worker Apprenticeship are well placed to move into senior roles with greater responsibility for supporting individuals, guiding colleagues, and contributing to care quality.</a:t>
            </a:r>
            <a:br>
              <a:rPr lang="en-GB" sz="1600" dirty="0"/>
            </a:br>
            <a:endParaRPr lang="en-GB" sz="1600" dirty="0"/>
          </a:p>
          <a:p>
            <a:pPr marL="0" indent="0">
              <a:buNone/>
            </a:pPr>
            <a:r>
              <a:rPr lang="en-GB" sz="1600" b="1" dirty="0"/>
              <a:t>Next-Step Job Roles examples</a:t>
            </a:r>
          </a:p>
          <a:p>
            <a:r>
              <a:rPr lang="en-GB" sz="1600" dirty="0"/>
              <a:t>Senior Care Worker / Senior Support Worker</a:t>
            </a:r>
          </a:p>
          <a:p>
            <a:r>
              <a:rPr lang="en-GB" sz="1600" dirty="0"/>
              <a:t>Lead Adult Care Worker</a:t>
            </a:r>
          </a:p>
          <a:p>
            <a:r>
              <a:rPr lang="en-GB" sz="1600" dirty="0"/>
              <a:t>Shift Leader or Team Leader</a:t>
            </a:r>
          </a:p>
          <a:p>
            <a:r>
              <a:rPr lang="en-GB" sz="1600" dirty="0"/>
              <a:t>Care Coordinator</a:t>
            </a:r>
          </a:p>
          <a:p>
            <a:r>
              <a:rPr lang="en-GB" sz="1600" dirty="0"/>
              <a:t>Field Care Supervisor in domiciliary care</a:t>
            </a:r>
          </a:p>
          <a:p>
            <a:r>
              <a:rPr lang="en-GB" sz="1600" dirty="0"/>
              <a:t>Reablement Lead Worker</a:t>
            </a:r>
          </a:p>
          <a:p>
            <a:r>
              <a:rPr lang="en-GB" sz="1600" dirty="0"/>
              <a:t>Dementia Care Lead</a:t>
            </a:r>
          </a:p>
          <a:p>
            <a:r>
              <a:rPr lang="en-GB" sz="1600" dirty="0"/>
              <a:t>Deputy Manager, with further experience and training</a:t>
            </a:r>
          </a:p>
        </p:txBody>
      </p:sp>
    </p:spTree>
    <p:extLst>
      <p:ext uri="{BB962C8B-B14F-4D97-AF65-F5344CB8AC3E}">
        <p14:creationId xmlns:p14="http://schemas.microsoft.com/office/powerpoint/2010/main" val="2390258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D55B73-D3E2-54EF-7343-92B0164A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13680-35E5-F379-348B-A1626A8533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31965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700" dirty="0"/>
              <a:t>On successful completion of the programme, participants may progress to leadership roles including:</a:t>
            </a:r>
          </a:p>
          <a:p>
            <a:r>
              <a:rPr lang="en-GB" sz="1700" dirty="0"/>
              <a:t>Registered Manager</a:t>
            </a:r>
          </a:p>
          <a:p>
            <a:r>
              <a:rPr lang="en-GB" sz="1700" dirty="0"/>
              <a:t>Service Manager</a:t>
            </a:r>
          </a:p>
          <a:p>
            <a:r>
              <a:rPr lang="en-GB" sz="1700" dirty="0"/>
              <a:t>Operations Manager</a:t>
            </a:r>
          </a:p>
          <a:p>
            <a:r>
              <a:rPr lang="en-GB" sz="1700" dirty="0"/>
              <a:t>Integrated Care Leader</a:t>
            </a:r>
          </a:p>
          <a:p>
            <a:r>
              <a:rPr lang="en-GB" sz="1700" dirty="0"/>
              <a:t>Quality and Governance Lead</a:t>
            </a:r>
            <a:br>
              <a:rPr lang="en-GB" sz="1700" dirty="0"/>
            </a:br>
            <a:endParaRPr lang="en-GB" sz="1700" dirty="0"/>
          </a:p>
          <a:p>
            <a:pPr marL="0" indent="0">
              <a:buNone/>
            </a:pPr>
            <a:r>
              <a:rPr lang="en-GB" sz="1700" dirty="0"/>
              <a:t>Completion of a Level 5 leadership qualification supports expectations from the Care Quality Commission (CQC) for leaders managing regulated services.</a:t>
            </a:r>
          </a:p>
          <a:p>
            <a:pPr marL="0" indent="0">
              <a:buNone/>
            </a:pPr>
            <a:br>
              <a:rPr lang="en-GB" sz="1700" dirty="0"/>
            </a:br>
            <a:r>
              <a:rPr lang="en-GB" sz="1700" dirty="0"/>
              <a:t>Participants may also progress to:</a:t>
            </a:r>
          </a:p>
          <a:p>
            <a:r>
              <a:rPr lang="en-GB" sz="1700" dirty="0"/>
              <a:t>Level 7 leadership and management programmes</a:t>
            </a:r>
          </a:p>
          <a:p>
            <a:r>
              <a:rPr lang="en-GB" sz="1700" dirty="0"/>
              <a:t>Chartered management routes</a:t>
            </a:r>
          </a:p>
          <a:p>
            <a:r>
              <a:rPr lang="en-GB" sz="1700" dirty="0"/>
              <a:t>Higher education qualifications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377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3A5BB8-F4EF-A924-F992-05C11F77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Apprenticeships: What You Need to Know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9B44AEA-0B9D-CEA7-6F18-73CAB61FB5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729372"/>
            <a:ext cx="10573966" cy="4351338"/>
          </a:xfrm>
        </p:spPr>
        <p:txBody>
          <a:bodyPr>
            <a:noAutofit/>
          </a:bodyPr>
          <a:lstStyle/>
          <a:p>
            <a:pPr marL="266700" indent="-26670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6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D</a:t>
            </a:r>
            <a:r>
              <a:rPr lang="en-GB" sz="1600" dirty="0">
                <a:cs typeface="Arial" panose="020B0604020202020204" pitchFamily="34" charset="0"/>
              </a:rPr>
              <a:t>eveloped by employers from the sector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Funded through the apprenticeship Levy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Suitable for new entrants and existing staff developing their careers.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  <a:buNone/>
            </a:pPr>
            <a:br>
              <a:rPr lang="en-GB" sz="1600" dirty="0"/>
            </a:br>
            <a:r>
              <a:rPr lang="en-GB" sz="1600" dirty="0"/>
              <a:t>An apprenticeship consists of: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6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b="1" dirty="0"/>
              <a:t>Knowledge</a:t>
            </a:r>
            <a:r>
              <a:rPr lang="en-GB" sz="1600" dirty="0"/>
              <a:t> of the areas involved in the staff's role at the appropriate level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b="1" dirty="0"/>
              <a:t>Skills</a:t>
            </a:r>
            <a:r>
              <a:rPr lang="en-GB" sz="1600" dirty="0"/>
              <a:t> the learner is expected to demonstrate competently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An option to upskilling in maths and English and achievement of functional skills (if not mandated)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Achievement of Diploma or other requirement subject to the needs of the apprenticeship standard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600" dirty="0"/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1147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ABB2D15-D2A7-CC91-57FB-1F9945F8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noProof="0" dirty="0"/>
              <a:t>The Apprenticeship Journey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38F0D2-148F-A424-B816-27D68DD758F1}"/>
              </a:ext>
            </a:extLst>
          </p:cNvPr>
          <p:cNvGrpSpPr/>
          <p:nvPr/>
        </p:nvGrpSpPr>
        <p:grpSpPr>
          <a:xfrm>
            <a:off x="486966" y="1804979"/>
            <a:ext cx="10979130" cy="646331"/>
            <a:chOff x="712853" y="1607336"/>
            <a:chExt cx="10979130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6C32B8-1AF8-00AB-4765-2B354AD7EB0E}"/>
                </a:ext>
              </a:extLst>
            </p:cNvPr>
            <p:cNvSpPr txBox="1"/>
            <p:nvPr/>
          </p:nvSpPr>
          <p:spPr>
            <a:xfrm>
              <a:off x="2776975" y="1607336"/>
              <a:ext cx="2263385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On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Programme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19C42C-0E3E-96D2-5E3E-2C5FA923687F}"/>
                </a:ext>
              </a:extLst>
            </p:cNvPr>
            <p:cNvSpPr txBox="1"/>
            <p:nvPr/>
          </p:nvSpPr>
          <p:spPr>
            <a:xfrm>
              <a:off x="712853" y="1607336"/>
              <a:ext cx="2006972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Application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0118D4-D3F1-484E-374F-E8F3C134B4AE}"/>
                </a:ext>
              </a:extLst>
            </p:cNvPr>
            <p:cNvSpPr txBox="1"/>
            <p:nvPr/>
          </p:nvSpPr>
          <p:spPr>
            <a:xfrm>
              <a:off x="7339364" y="1607336"/>
              <a:ext cx="229318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EPA / Apprenticeship Assessment</a:t>
              </a:r>
            </a:p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(example)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BB202C-E42D-6085-15E1-58D3860E99E6}"/>
                </a:ext>
              </a:extLst>
            </p:cNvPr>
            <p:cNvSpPr txBox="1"/>
            <p:nvPr/>
          </p:nvSpPr>
          <p:spPr>
            <a:xfrm>
              <a:off x="5095029" y="1607336"/>
              <a:ext cx="2188675" cy="64633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Assessment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Gateway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926BB7-3D19-3AAE-DDD5-2BD5FE4C655F}"/>
                </a:ext>
              </a:extLst>
            </p:cNvPr>
            <p:cNvSpPr txBox="1"/>
            <p:nvPr/>
          </p:nvSpPr>
          <p:spPr>
            <a:xfrm>
              <a:off x="9685011" y="1607336"/>
              <a:ext cx="2006972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Completion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E63A-52F9-704C-7419-A2BD0F03A14E}"/>
              </a:ext>
            </a:extLst>
          </p:cNvPr>
          <p:cNvGrpSpPr/>
          <p:nvPr/>
        </p:nvGrpSpPr>
        <p:grpSpPr>
          <a:xfrm>
            <a:off x="9818065" y="2587006"/>
            <a:ext cx="1351865" cy="3878915"/>
            <a:chOff x="9813340" y="2282880"/>
            <a:chExt cx="1351865" cy="38789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842A71A-8812-2B86-E36C-AE4CDC8B3E87}"/>
                </a:ext>
              </a:extLst>
            </p:cNvPr>
            <p:cNvGrpSpPr/>
            <p:nvPr/>
          </p:nvGrpSpPr>
          <p:grpSpPr>
            <a:xfrm>
              <a:off x="9873207" y="3654712"/>
              <a:ext cx="1232130" cy="1150702"/>
              <a:chOff x="9806086" y="3471172"/>
              <a:chExt cx="1313576" cy="1150702"/>
            </a:xfrm>
          </p:grpSpPr>
          <p:pic>
            <p:nvPicPr>
              <p:cNvPr id="19" name="Graphic 18" descr="Diploma roll with solid fill">
                <a:extLst>
                  <a:ext uri="{FF2B5EF4-FFF2-40B4-BE49-F238E27FC236}">
                    <a16:creationId xmlns:a16="http://schemas.microsoft.com/office/drawing/2014/main" id="{7E60ED74-89D1-12B7-543E-1AC7C23E18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806086" y="3471172"/>
                <a:ext cx="1150701" cy="1150702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E4A230-0B99-AAB0-D671-3C4375232CB6}"/>
                  </a:ext>
                </a:extLst>
              </p:cNvPr>
              <p:cNvSpPr txBox="1"/>
              <p:nvPr/>
            </p:nvSpPr>
            <p:spPr>
              <a:xfrm>
                <a:off x="9857157" y="4281254"/>
                <a:ext cx="12625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Certification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0A4661-E8EF-AF09-A3D1-F22E22E34CA6}"/>
                </a:ext>
              </a:extLst>
            </p:cNvPr>
            <p:cNvGrpSpPr/>
            <p:nvPr/>
          </p:nvGrpSpPr>
          <p:grpSpPr>
            <a:xfrm>
              <a:off x="9897160" y="5060609"/>
              <a:ext cx="1184225" cy="1101186"/>
              <a:chOff x="9812933" y="5060609"/>
              <a:chExt cx="1184225" cy="1101186"/>
            </a:xfrm>
          </p:grpSpPr>
          <p:pic>
            <p:nvPicPr>
              <p:cNvPr id="17" name="Graphic 16" descr="Business Growth outline">
                <a:extLst>
                  <a:ext uri="{FF2B5EF4-FFF2-40B4-BE49-F238E27FC236}">
                    <a16:creationId xmlns:a16="http://schemas.microsoft.com/office/drawing/2014/main" id="{FFAD420E-54C4-C235-AD56-EF1FB9D6A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924236" y="50606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6FBE6A-BE72-9C4A-386A-C04455068852}"/>
                  </a:ext>
                </a:extLst>
              </p:cNvPr>
              <p:cNvSpPr txBox="1"/>
              <p:nvPr/>
            </p:nvSpPr>
            <p:spPr>
              <a:xfrm>
                <a:off x="9812933" y="5854018"/>
                <a:ext cx="11842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Progression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3018B90-7276-4D25-CA04-D8E28DF4EF88}"/>
                </a:ext>
              </a:extLst>
            </p:cNvPr>
            <p:cNvGrpSpPr/>
            <p:nvPr/>
          </p:nvGrpSpPr>
          <p:grpSpPr>
            <a:xfrm>
              <a:off x="9813340" y="2282880"/>
              <a:ext cx="1351865" cy="1175057"/>
              <a:chOff x="9705503" y="2270352"/>
              <a:chExt cx="1351865" cy="1175057"/>
            </a:xfrm>
          </p:grpSpPr>
          <p:pic>
            <p:nvPicPr>
              <p:cNvPr id="15" name="Graphic 14" descr="Aspiration with solid fill">
                <a:extLst>
                  <a:ext uri="{FF2B5EF4-FFF2-40B4-BE49-F238E27FC236}">
                    <a16:creationId xmlns:a16="http://schemas.microsoft.com/office/drawing/2014/main" id="{3B2757E4-9FC8-33EC-7D9B-85342E8E5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857155" y="2270352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04794A-315C-FA3F-8246-79480CA9ECB4}"/>
                  </a:ext>
                </a:extLst>
              </p:cNvPr>
              <p:cNvSpPr txBox="1"/>
              <p:nvPr/>
            </p:nvSpPr>
            <p:spPr>
              <a:xfrm>
                <a:off x="9705503" y="3137632"/>
                <a:ext cx="1351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Achievement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1B6532-3BE7-8225-8404-58B2815A87D7}"/>
              </a:ext>
            </a:extLst>
          </p:cNvPr>
          <p:cNvGrpSpPr/>
          <p:nvPr/>
        </p:nvGrpSpPr>
        <p:grpSpPr>
          <a:xfrm>
            <a:off x="7247060" y="2478892"/>
            <a:ext cx="2026022" cy="3959186"/>
            <a:chOff x="6914422" y="2418051"/>
            <a:chExt cx="2026022" cy="39591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D6E6B7-FB0E-D71D-A9F8-696AE24965D1}"/>
                </a:ext>
              </a:extLst>
            </p:cNvPr>
            <p:cNvGrpSpPr/>
            <p:nvPr/>
          </p:nvGrpSpPr>
          <p:grpSpPr>
            <a:xfrm>
              <a:off x="6914422" y="2418051"/>
              <a:ext cx="2006972" cy="1033984"/>
              <a:chOff x="6914422" y="2282880"/>
              <a:chExt cx="2006972" cy="1033984"/>
            </a:xfrm>
          </p:grpSpPr>
          <p:pic>
            <p:nvPicPr>
              <p:cNvPr id="38" name="Graphic 37" descr="Eye with solid fill">
                <a:extLst>
                  <a:ext uri="{FF2B5EF4-FFF2-40B4-BE49-F238E27FC236}">
                    <a16:creationId xmlns:a16="http://schemas.microsoft.com/office/drawing/2014/main" id="{98A1E2A1-5817-E8F9-A0DB-E87ED63AA0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60708" y="228288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6A170D1-1123-A657-EF1B-D7C45BB67C7F}"/>
                  </a:ext>
                </a:extLst>
              </p:cNvPr>
              <p:cNvSpPr txBox="1"/>
              <p:nvPr/>
            </p:nvSpPr>
            <p:spPr>
              <a:xfrm>
                <a:off x="6914422" y="3009087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in practice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0B934EB-5943-E8C7-DFEC-369E52030CE1}"/>
                </a:ext>
              </a:extLst>
            </p:cNvPr>
            <p:cNvGrpSpPr/>
            <p:nvPr/>
          </p:nvGrpSpPr>
          <p:grpSpPr>
            <a:xfrm>
              <a:off x="6933472" y="3754008"/>
              <a:ext cx="2006972" cy="1019392"/>
              <a:chOff x="6933472" y="3754008"/>
              <a:chExt cx="2006972" cy="1019392"/>
            </a:xfrm>
          </p:grpSpPr>
          <p:grpSp>
            <p:nvGrpSpPr>
              <p:cNvPr id="27" name="Graphic 22" descr="Checklist with solid fill">
                <a:extLst>
                  <a:ext uri="{FF2B5EF4-FFF2-40B4-BE49-F238E27FC236}">
                    <a16:creationId xmlns:a16="http://schemas.microsoft.com/office/drawing/2014/main" id="{7FBC0228-A805-213A-6C0E-7D3F200F0FE6}"/>
                  </a:ext>
                </a:extLst>
              </p:cNvPr>
              <p:cNvGrpSpPr/>
              <p:nvPr/>
            </p:nvGrpSpPr>
            <p:grpSpPr>
              <a:xfrm>
                <a:off x="7695494" y="3754008"/>
                <a:ext cx="482928" cy="623132"/>
                <a:chOff x="6311736" y="4189785"/>
                <a:chExt cx="482928" cy="623132"/>
              </a:xfrm>
              <a:solidFill>
                <a:schemeClr val="bg1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1909B9C-62D0-36D9-D657-FE44EBBF12C2}"/>
                    </a:ext>
                  </a:extLst>
                </p:cNvPr>
                <p:cNvSpPr/>
                <p:nvPr/>
              </p:nvSpPr>
              <p:spPr>
                <a:xfrm>
                  <a:off x="6311736" y="4189785"/>
                  <a:ext cx="482928" cy="623132"/>
                </a:xfrm>
                <a:custGeom>
                  <a:avLst/>
                  <a:gdLst>
                    <a:gd name="connsiteX0" fmla="*/ 57150 w 590550"/>
                    <a:gd name="connsiteY0" fmla="*/ 57150 h 762000"/>
                    <a:gd name="connsiteX1" fmla="*/ 533400 w 590550"/>
                    <a:gd name="connsiteY1" fmla="*/ 57150 h 762000"/>
                    <a:gd name="connsiteX2" fmla="*/ 533400 w 590550"/>
                    <a:gd name="connsiteY2" fmla="*/ 704850 h 762000"/>
                    <a:gd name="connsiteX3" fmla="*/ 57150 w 590550"/>
                    <a:gd name="connsiteY3" fmla="*/ 704850 h 762000"/>
                    <a:gd name="connsiteX4" fmla="*/ 57150 w 590550"/>
                    <a:gd name="connsiteY4" fmla="*/ 57150 h 762000"/>
                    <a:gd name="connsiteX5" fmla="*/ 0 w 590550"/>
                    <a:gd name="connsiteY5" fmla="*/ 762000 h 762000"/>
                    <a:gd name="connsiteX6" fmla="*/ 590550 w 590550"/>
                    <a:gd name="connsiteY6" fmla="*/ 762000 h 762000"/>
                    <a:gd name="connsiteX7" fmla="*/ 590550 w 590550"/>
                    <a:gd name="connsiteY7" fmla="*/ 0 h 762000"/>
                    <a:gd name="connsiteX8" fmla="*/ 0 w 590550"/>
                    <a:gd name="connsiteY8" fmla="*/ 0 h 762000"/>
                    <a:gd name="connsiteX9" fmla="*/ 0 w 590550"/>
                    <a:gd name="connsiteY9" fmla="*/ 762000 h 76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90550" h="762000">
                      <a:moveTo>
                        <a:pt x="57150" y="57150"/>
                      </a:moveTo>
                      <a:lnTo>
                        <a:pt x="533400" y="57150"/>
                      </a:lnTo>
                      <a:lnTo>
                        <a:pt x="533400" y="704850"/>
                      </a:lnTo>
                      <a:lnTo>
                        <a:pt x="57150" y="704850"/>
                      </a:lnTo>
                      <a:lnTo>
                        <a:pt x="57150" y="57150"/>
                      </a:lnTo>
                      <a:close/>
                      <a:moveTo>
                        <a:pt x="0" y="762000"/>
                      </a:moveTo>
                      <a:lnTo>
                        <a:pt x="590550" y="762000"/>
                      </a:lnTo>
                      <a:lnTo>
                        <a:pt x="590550" y="0"/>
                      </a:lnTo>
                      <a:lnTo>
                        <a:pt x="0" y="0"/>
                      </a:lnTo>
                      <a:lnTo>
                        <a:pt x="0" y="7620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1982058-1D84-6062-B4B7-7921528BF747}"/>
                    </a:ext>
                  </a:extLst>
                </p:cNvPr>
                <p:cNvSpPr/>
                <p:nvPr/>
              </p:nvSpPr>
              <p:spPr>
                <a:xfrm>
                  <a:off x="6572250" y="42632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E01AA15D-F4B2-329F-D85D-6E416000621B}"/>
                    </a:ext>
                  </a:extLst>
                </p:cNvPr>
                <p:cNvSpPr/>
                <p:nvPr/>
              </p:nvSpPr>
              <p:spPr>
                <a:xfrm>
                  <a:off x="6572250" y="44156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79935AD-21F7-A71B-737B-4DAB36F8D456}"/>
                    </a:ext>
                  </a:extLst>
                </p:cNvPr>
                <p:cNvSpPr/>
                <p:nvPr/>
              </p:nvSpPr>
              <p:spPr>
                <a:xfrm>
                  <a:off x="6572250" y="47204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A81F10E-D6E6-009A-ED45-E34B80237648}"/>
                    </a:ext>
                  </a:extLst>
                </p:cNvPr>
                <p:cNvSpPr/>
                <p:nvPr/>
              </p:nvSpPr>
              <p:spPr>
                <a:xfrm>
                  <a:off x="6572250" y="45680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1E0D59B-0A09-387D-269A-99061C297B17}"/>
                    </a:ext>
                  </a:extLst>
                </p:cNvPr>
                <p:cNvSpPr/>
                <p:nvPr/>
              </p:nvSpPr>
              <p:spPr>
                <a:xfrm>
                  <a:off x="6372225" y="42156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9155E7B-C58F-A372-717D-487C3C86D039}"/>
                    </a:ext>
                  </a:extLst>
                </p:cNvPr>
                <p:cNvSpPr/>
                <p:nvPr/>
              </p:nvSpPr>
              <p:spPr>
                <a:xfrm>
                  <a:off x="6372225" y="43680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ED36FF2-E303-5CB3-DAD3-62E3D749875C}"/>
                    </a:ext>
                  </a:extLst>
                </p:cNvPr>
                <p:cNvSpPr/>
                <p:nvPr/>
              </p:nvSpPr>
              <p:spPr>
                <a:xfrm>
                  <a:off x="6372225" y="45204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2A48A7C0-6720-651E-1761-26C56D4BDEE3}"/>
                    </a:ext>
                  </a:extLst>
                </p:cNvPr>
                <p:cNvSpPr/>
                <p:nvPr/>
              </p:nvSpPr>
              <p:spPr>
                <a:xfrm>
                  <a:off x="6372225" y="4670896"/>
                  <a:ext cx="140969" cy="116204"/>
                </a:xfrm>
                <a:custGeom>
                  <a:avLst/>
                  <a:gdLst>
                    <a:gd name="connsiteX0" fmla="*/ 140970 w 140969"/>
                    <a:gd name="connsiteY0" fmla="*/ 26670 h 116204"/>
                    <a:gd name="connsiteX1" fmla="*/ 114300 w 140969"/>
                    <a:gd name="connsiteY1" fmla="*/ 0 h 116204"/>
                    <a:gd name="connsiteX2" fmla="*/ 51435 w 140969"/>
                    <a:gd name="connsiteY2" fmla="*/ 62865 h 116204"/>
                    <a:gd name="connsiteX3" fmla="*/ 26670 w 140969"/>
                    <a:gd name="connsiteY3" fmla="*/ 38100 h 116204"/>
                    <a:gd name="connsiteX4" fmla="*/ 0 w 140969"/>
                    <a:gd name="connsiteY4" fmla="*/ 64770 h 116204"/>
                    <a:gd name="connsiteX5" fmla="*/ 51435 w 140969"/>
                    <a:gd name="connsiteY5" fmla="*/ 116205 h 116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4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23BC1DA-7B30-CB3A-A528-6A8EF39204D1}"/>
                  </a:ext>
                </a:extLst>
              </p:cNvPr>
              <p:cNvSpPr txBox="1"/>
              <p:nvPr/>
            </p:nvSpPr>
            <p:spPr>
              <a:xfrm>
                <a:off x="6933472" y="4465623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Multiple choice exam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A6407B-B289-B732-0881-616E281EDB5F}"/>
                </a:ext>
              </a:extLst>
            </p:cNvPr>
            <p:cNvGrpSpPr/>
            <p:nvPr/>
          </p:nvGrpSpPr>
          <p:grpSpPr>
            <a:xfrm>
              <a:off x="6932169" y="5145101"/>
              <a:ext cx="2006972" cy="1232136"/>
              <a:chOff x="6932169" y="5145101"/>
              <a:chExt cx="2006972" cy="1232136"/>
            </a:xfrm>
          </p:grpSpPr>
          <p:pic>
            <p:nvPicPr>
              <p:cNvPr id="25" name="Graphic 24" descr="Boardroom outline">
                <a:extLst>
                  <a:ext uri="{FF2B5EF4-FFF2-40B4-BE49-F238E27FC236}">
                    <a16:creationId xmlns:a16="http://schemas.microsoft.com/office/drawing/2014/main" id="{1F0B1231-142B-DB0A-0B1C-193EE291A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531259" y="5145101"/>
                <a:ext cx="808792" cy="808792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1D34764-43A2-C183-A9B0-5323DF4B1BE4}"/>
                  </a:ext>
                </a:extLst>
              </p:cNvPr>
              <p:cNvSpPr txBox="1"/>
              <p:nvPr/>
            </p:nvSpPr>
            <p:spPr>
              <a:xfrm>
                <a:off x="6932169" y="5854017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Reflective journal and interview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774514-E7AE-3670-B53B-1BEB9FBB99B9}"/>
              </a:ext>
            </a:extLst>
          </p:cNvPr>
          <p:cNvGrpSpPr/>
          <p:nvPr/>
        </p:nvGrpSpPr>
        <p:grpSpPr>
          <a:xfrm>
            <a:off x="4972022" y="2585668"/>
            <a:ext cx="2006972" cy="4221743"/>
            <a:chOff x="4857655" y="2370938"/>
            <a:chExt cx="2006972" cy="422174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A33C3EE-C6B8-F80C-1EBC-DD0D4C40EA35}"/>
                </a:ext>
              </a:extLst>
            </p:cNvPr>
            <p:cNvGrpSpPr/>
            <p:nvPr/>
          </p:nvGrpSpPr>
          <p:grpSpPr>
            <a:xfrm>
              <a:off x="4857655" y="3754008"/>
              <a:ext cx="2006972" cy="1449450"/>
              <a:chOff x="4827701" y="3754008"/>
              <a:chExt cx="2006972" cy="1449450"/>
            </a:xfrm>
          </p:grpSpPr>
          <p:pic>
            <p:nvPicPr>
              <p:cNvPr id="48" name="Graphic 47" descr="Open folder outline">
                <a:extLst>
                  <a:ext uri="{FF2B5EF4-FFF2-40B4-BE49-F238E27FC236}">
                    <a16:creationId xmlns:a16="http://schemas.microsoft.com/office/drawing/2014/main" id="{A606BBB8-742B-AF29-9698-DA085B4B7A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433896" y="3754008"/>
                <a:ext cx="794582" cy="794582"/>
              </a:xfrm>
              <a:prstGeom prst="rect">
                <a:avLst/>
              </a:prstGeom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6184DC8-CEDB-C03A-5B17-DB46EB914F82}"/>
                  </a:ext>
                </a:extLst>
              </p:cNvPr>
              <p:cNvSpPr txBox="1"/>
              <p:nvPr/>
            </p:nvSpPr>
            <p:spPr>
              <a:xfrm>
                <a:off x="4827701" y="4464794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Evidence of programme  achievement 100%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0B0A8D7-2DF1-24DD-5A5C-9BCCDB75D19E}"/>
                </a:ext>
              </a:extLst>
            </p:cNvPr>
            <p:cNvGrpSpPr/>
            <p:nvPr/>
          </p:nvGrpSpPr>
          <p:grpSpPr>
            <a:xfrm>
              <a:off x="4857655" y="5039493"/>
              <a:ext cx="2006972" cy="1553188"/>
              <a:chOff x="4828140" y="5039493"/>
              <a:chExt cx="2006972" cy="1553188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1F660D4-31E5-5796-8EF1-BE96A79075A6}"/>
                  </a:ext>
                </a:extLst>
              </p:cNvPr>
              <p:cNvSpPr txBox="1"/>
              <p:nvPr/>
            </p:nvSpPr>
            <p:spPr>
              <a:xfrm>
                <a:off x="4828140" y="5854017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Ready for EPA/ Apprenticeship Assessment </a:t>
                </a:r>
              </a:p>
            </p:txBody>
          </p:sp>
          <p:pic>
            <p:nvPicPr>
              <p:cNvPr id="47" name="Graphic 46" descr="Comment Like with solid fill">
                <a:extLst>
                  <a:ext uri="{FF2B5EF4-FFF2-40B4-BE49-F238E27FC236}">
                    <a16:creationId xmlns:a16="http://schemas.microsoft.com/office/drawing/2014/main" id="{658CAAC9-E58F-30DB-619A-8CAD54D516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374426" y="503949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91C4EB7-0DC5-4BDA-0B68-C9DCCCBF826B}"/>
                </a:ext>
              </a:extLst>
            </p:cNvPr>
            <p:cNvGrpSpPr/>
            <p:nvPr/>
          </p:nvGrpSpPr>
          <p:grpSpPr>
            <a:xfrm>
              <a:off x="4857655" y="2370938"/>
              <a:ext cx="2006972" cy="1283774"/>
              <a:chOff x="4887610" y="2370938"/>
              <a:chExt cx="2006972" cy="128377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BE65F3B-681B-EE88-6D54-CA1CB9ABED1F}"/>
                  </a:ext>
                </a:extLst>
              </p:cNvPr>
              <p:cNvSpPr txBox="1"/>
              <p:nvPr/>
            </p:nvSpPr>
            <p:spPr>
              <a:xfrm>
                <a:off x="4887610" y="3131492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Preparation for assessment</a:t>
                </a:r>
              </a:p>
            </p:txBody>
          </p:sp>
          <p:pic>
            <p:nvPicPr>
              <p:cNvPr id="45" name="Graphic 44" descr="Remote learning language with solid fill">
                <a:extLst>
                  <a:ext uri="{FF2B5EF4-FFF2-40B4-BE49-F238E27FC236}">
                    <a16:creationId xmlns:a16="http://schemas.microsoft.com/office/drawing/2014/main" id="{C4DF4189-C140-EC74-6392-5C85AA6E05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58666" y="2370938"/>
                <a:ext cx="864860" cy="864860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E09463A-72FE-5FF2-7A43-365B57F508E6}"/>
              </a:ext>
            </a:extLst>
          </p:cNvPr>
          <p:cNvGrpSpPr/>
          <p:nvPr/>
        </p:nvGrpSpPr>
        <p:grpSpPr>
          <a:xfrm>
            <a:off x="2604196" y="2540548"/>
            <a:ext cx="2006972" cy="1135320"/>
            <a:chOff x="2923364" y="2294681"/>
            <a:chExt cx="2006972" cy="1135320"/>
          </a:xfrm>
        </p:grpSpPr>
        <p:pic>
          <p:nvPicPr>
            <p:cNvPr id="51" name="Graphic 50" descr="Teacher with solid fill">
              <a:extLst>
                <a:ext uri="{FF2B5EF4-FFF2-40B4-BE49-F238E27FC236}">
                  <a16:creationId xmlns:a16="http://schemas.microsoft.com/office/drawing/2014/main" id="{14199F7A-CF5A-86B5-99FE-ECBB925D50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69650" y="2294681"/>
              <a:ext cx="914400" cy="9144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B32A824-3DF1-F7EC-2333-F43BE92A97DC}"/>
                </a:ext>
              </a:extLst>
            </p:cNvPr>
            <p:cNvSpPr txBox="1"/>
            <p:nvPr/>
          </p:nvSpPr>
          <p:spPr>
            <a:xfrm>
              <a:off x="2923364" y="3122224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Off the job training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884C28-27F8-30B7-5B01-1D400FA7C86E}"/>
              </a:ext>
            </a:extLst>
          </p:cNvPr>
          <p:cNvGrpSpPr/>
          <p:nvPr/>
        </p:nvGrpSpPr>
        <p:grpSpPr>
          <a:xfrm>
            <a:off x="2604196" y="3891690"/>
            <a:ext cx="2006972" cy="1312965"/>
            <a:chOff x="3035566" y="3808399"/>
            <a:chExt cx="2006972" cy="1312965"/>
          </a:xfrm>
        </p:grpSpPr>
        <p:pic>
          <p:nvPicPr>
            <p:cNvPr id="54" name="Graphic 53" descr="Diploma with solid fill">
              <a:extLst>
                <a:ext uri="{FF2B5EF4-FFF2-40B4-BE49-F238E27FC236}">
                  <a16:creationId xmlns:a16="http://schemas.microsoft.com/office/drawing/2014/main" id="{67277716-2D2E-48E1-2279-B93C75865B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581852" y="3808399"/>
              <a:ext cx="914400" cy="9144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D4C0D5-D71E-75E9-D92E-FFA5DD1C7892}"/>
                </a:ext>
              </a:extLst>
            </p:cNvPr>
            <p:cNvSpPr txBox="1"/>
            <p:nvPr/>
          </p:nvSpPr>
          <p:spPr>
            <a:xfrm>
              <a:off x="3035566" y="4598144"/>
              <a:ext cx="2006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Standard/Diploma</a:t>
              </a:r>
            </a:p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/Other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2BD6DC-8C09-3A18-1FFF-27330BE7977B}"/>
              </a:ext>
            </a:extLst>
          </p:cNvPr>
          <p:cNvGrpSpPr/>
          <p:nvPr/>
        </p:nvGrpSpPr>
        <p:grpSpPr>
          <a:xfrm>
            <a:off x="2614834" y="5317476"/>
            <a:ext cx="2006972" cy="1096363"/>
            <a:chOff x="3014563" y="5071609"/>
            <a:chExt cx="2006972" cy="1096363"/>
          </a:xfrm>
        </p:grpSpPr>
        <p:pic>
          <p:nvPicPr>
            <p:cNvPr id="57" name="Graphic 56" descr="Remote learning math with solid fill">
              <a:extLst>
                <a:ext uri="{FF2B5EF4-FFF2-40B4-BE49-F238E27FC236}">
                  <a16:creationId xmlns:a16="http://schemas.microsoft.com/office/drawing/2014/main" id="{51E08789-29D2-1B9E-1B6D-536273C2D6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560849" y="5071609"/>
              <a:ext cx="914400" cy="91440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AA2D62-A152-48BD-0720-6A11F9950CDE}"/>
                </a:ext>
              </a:extLst>
            </p:cNvPr>
            <p:cNvSpPr txBox="1"/>
            <p:nvPr/>
          </p:nvSpPr>
          <p:spPr>
            <a:xfrm>
              <a:off x="3014563" y="5860195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English &amp; maths opt in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388D3E-2597-D7BB-A555-76C5B893AA73}"/>
              </a:ext>
            </a:extLst>
          </p:cNvPr>
          <p:cNvGrpSpPr/>
          <p:nvPr/>
        </p:nvGrpSpPr>
        <p:grpSpPr>
          <a:xfrm>
            <a:off x="773935" y="2639844"/>
            <a:ext cx="1397640" cy="1064408"/>
            <a:chOff x="1013987" y="2435244"/>
            <a:chExt cx="1397640" cy="1064408"/>
          </a:xfrm>
        </p:grpSpPr>
        <p:pic>
          <p:nvPicPr>
            <p:cNvPr id="60" name="Graphic 59" descr="Newspaper with solid fill">
              <a:extLst>
                <a:ext uri="{FF2B5EF4-FFF2-40B4-BE49-F238E27FC236}">
                  <a16:creationId xmlns:a16="http://schemas.microsoft.com/office/drawing/2014/main" id="{7774CD31-F4E5-7947-1BAF-E97BF02F7A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15063" y="2435244"/>
              <a:ext cx="802552" cy="80255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B7DB30-2255-2C7B-CE46-D5523D796A38}"/>
                </a:ext>
              </a:extLst>
            </p:cNvPr>
            <p:cNvSpPr txBox="1"/>
            <p:nvPr/>
          </p:nvSpPr>
          <p:spPr>
            <a:xfrm>
              <a:off x="1013987" y="3191875"/>
              <a:ext cx="13976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Information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39F4F8E-36F7-5993-97E9-E8C3B8FA36DD}"/>
              </a:ext>
            </a:extLst>
          </p:cNvPr>
          <p:cNvGrpSpPr/>
          <p:nvPr/>
        </p:nvGrpSpPr>
        <p:grpSpPr>
          <a:xfrm>
            <a:off x="742134" y="3682297"/>
            <a:ext cx="1397640" cy="1277451"/>
            <a:chOff x="982186" y="3477697"/>
            <a:chExt cx="1397640" cy="12774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FD5F398-C8CC-04D9-45A8-0B10666BFC6A}"/>
                </a:ext>
              </a:extLst>
            </p:cNvPr>
            <p:cNvGrpSpPr/>
            <p:nvPr/>
          </p:nvGrpSpPr>
          <p:grpSpPr>
            <a:xfrm>
              <a:off x="1314003" y="3477697"/>
              <a:ext cx="797608" cy="797608"/>
              <a:chOff x="1376059" y="3195679"/>
              <a:chExt cx="914400" cy="914400"/>
            </a:xfrm>
          </p:grpSpPr>
          <p:pic>
            <p:nvPicPr>
              <p:cNvPr id="65" name="Graphic 64" descr="Clipboard outline">
                <a:extLst>
                  <a:ext uri="{FF2B5EF4-FFF2-40B4-BE49-F238E27FC236}">
                    <a16:creationId xmlns:a16="http://schemas.microsoft.com/office/drawing/2014/main" id="{3488ACBE-08D5-E780-FF83-7E917A073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376059" y="319567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6" name="Graphic 65" descr="Scribble outline">
                <a:extLst>
                  <a:ext uri="{FF2B5EF4-FFF2-40B4-BE49-F238E27FC236}">
                    <a16:creationId xmlns:a16="http://schemas.microsoft.com/office/drawing/2014/main" id="{A683129A-BEB5-68A2-53B9-3E370A2AB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676258" y="3495878"/>
                <a:ext cx="614002" cy="614002"/>
              </a:xfrm>
              <a:prstGeom prst="rect">
                <a:avLst/>
              </a:prstGeom>
            </p:spPr>
          </p:pic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57CFA8-F99F-5654-D775-5E2BB5505014}"/>
                </a:ext>
              </a:extLst>
            </p:cNvPr>
            <p:cNvSpPr txBox="1"/>
            <p:nvPr/>
          </p:nvSpPr>
          <p:spPr>
            <a:xfrm>
              <a:off x="982186" y="4231928"/>
              <a:ext cx="1397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Application &amp; eligibility check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7A3677D-FFF7-BE68-538D-76210229BDE1}"/>
              </a:ext>
            </a:extLst>
          </p:cNvPr>
          <p:cNvGrpSpPr/>
          <p:nvPr/>
        </p:nvGrpSpPr>
        <p:grpSpPr>
          <a:xfrm>
            <a:off x="249746" y="5009066"/>
            <a:ext cx="2446018" cy="990735"/>
            <a:chOff x="489798" y="4804466"/>
            <a:chExt cx="2446018" cy="990735"/>
          </a:xfrm>
        </p:grpSpPr>
        <p:pic>
          <p:nvPicPr>
            <p:cNvPr id="68" name="Graphic 67" descr="Test Dummy outline">
              <a:extLst>
                <a:ext uri="{FF2B5EF4-FFF2-40B4-BE49-F238E27FC236}">
                  <a16:creationId xmlns:a16="http://schemas.microsoft.com/office/drawing/2014/main" id="{5E7EEF3E-D0B4-403B-C2BE-8EEC4086F5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358781" y="4804466"/>
              <a:ext cx="708052" cy="708052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C46A152-7FC4-1AB1-4684-8E56544AEB4D}"/>
                </a:ext>
              </a:extLst>
            </p:cNvPr>
            <p:cNvSpPr txBox="1"/>
            <p:nvPr/>
          </p:nvSpPr>
          <p:spPr>
            <a:xfrm>
              <a:off x="489798" y="5487424"/>
              <a:ext cx="24460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Assessments &amp; induction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649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7B3C60-07B3-E620-637C-7FF297D1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Apprenticeship Support</a:t>
            </a:r>
            <a:endParaRPr lang="en-GB" sz="32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4ECCB5-102A-2DF4-6973-8F756D12DD95}"/>
              </a:ext>
            </a:extLst>
          </p:cNvPr>
          <p:cNvCxnSpPr>
            <a:stCxn id="23" idx="2"/>
            <a:endCxn id="10" idx="0"/>
          </p:cNvCxnSpPr>
          <p:nvPr/>
        </p:nvCxnSpPr>
        <p:spPr>
          <a:xfrm>
            <a:off x="4675286" y="3679573"/>
            <a:ext cx="1420714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491BCE-E78A-9945-FE46-655334A13AAB}"/>
              </a:ext>
            </a:extLst>
          </p:cNvPr>
          <p:cNvCxnSpPr>
            <a:stCxn id="15" idx="2"/>
            <a:endCxn id="10" idx="0"/>
          </p:cNvCxnSpPr>
          <p:nvPr/>
        </p:nvCxnSpPr>
        <p:spPr>
          <a:xfrm flipH="1">
            <a:off x="6096000" y="3679573"/>
            <a:ext cx="1427965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ED5030-AE80-285B-6769-8563AE3BBABC}"/>
              </a:ext>
            </a:extLst>
          </p:cNvPr>
          <p:cNvCxnSpPr>
            <a:stCxn id="10" idx="6"/>
            <a:endCxn id="20" idx="0"/>
          </p:cNvCxnSpPr>
          <p:nvPr/>
        </p:nvCxnSpPr>
        <p:spPr>
          <a:xfrm>
            <a:off x="6816090" y="4930842"/>
            <a:ext cx="3422461" cy="86416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3F6CC1-F8A1-8410-D718-C4D01E00FF06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673539" y="4930842"/>
            <a:ext cx="2702371" cy="86416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8FC0B-1885-1E06-2995-085BB1D3B3DA}"/>
              </a:ext>
            </a:extLst>
          </p:cNvPr>
          <p:cNvCxnSpPr>
            <a:cxnSpLocks/>
            <a:stCxn id="13" idx="2"/>
            <a:endCxn id="10" idx="1"/>
          </p:cNvCxnSpPr>
          <p:nvPr/>
        </p:nvCxnSpPr>
        <p:spPr>
          <a:xfrm>
            <a:off x="1870089" y="4280281"/>
            <a:ext cx="3716730" cy="14138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E970B7-5368-A1A6-DA14-5314D3F0DD84}"/>
              </a:ext>
            </a:extLst>
          </p:cNvPr>
          <p:cNvCxnSpPr>
            <a:stCxn id="14" idx="1"/>
            <a:endCxn id="10" idx="7"/>
          </p:cNvCxnSpPr>
          <p:nvPr/>
        </p:nvCxnSpPr>
        <p:spPr>
          <a:xfrm flipH="1">
            <a:off x="6605181" y="3669633"/>
            <a:ext cx="3843819" cy="75202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3F73469-A41B-3297-70E0-265BD29F7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10" y="4210752"/>
            <a:ext cx="1440180" cy="144018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C790CA-2501-D84B-B186-E12724E5D6CF}"/>
              </a:ext>
            </a:extLst>
          </p:cNvPr>
          <p:cNvSpPr txBox="1"/>
          <p:nvPr/>
        </p:nvSpPr>
        <p:spPr>
          <a:xfrm>
            <a:off x="5489286" y="5775130"/>
            <a:ext cx="132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 / Learner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DB9079-3621-D3D5-FD7D-7FBD197F95F4}"/>
              </a:ext>
            </a:extLst>
          </p:cNvPr>
          <p:cNvSpPr txBox="1"/>
          <p:nvPr/>
        </p:nvSpPr>
        <p:spPr>
          <a:xfrm>
            <a:off x="1278504" y="5795009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Supported employment service Job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189D1-B647-1949-3AD9-54CDE5740A60}"/>
              </a:ext>
            </a:extLst>
          </p:cNvPr>
          <p:cNvSpPr txBox="1"/>
          <p:nvPr/>
        </p:nvSpPr>
        <p:spPr>
          <a:xfrm>
            <a:off x="866603" y="3449284"/>
            <a:ext cx="200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Employer including: Line Manager /Mentor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FE2AB-975E-DEB4-FFC7-37ECAD1DEB7D}"/>
              </a:ext>
            </a:extLst>
          </p:cNvPr>
          <p:cNvSpPr txBox="1"/>
          <p:nvPr/>
        </p:nvSpPr>
        <p:spPr>
          <a:xfrm>
            <a:off x="10449000" y="3377245"/>
            <a:ext cx="121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Functional Skills Tutor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F9ECAA-0E9C-5401-1FFA-374A2D2C6EC0}"/>
              </a:ext>
            </a:extLst>
          </p:cNvPr>
          <p:cNvSpPr txBox="1"/>
          <p:nvPr/>
        </p:nvSpPr>
        <p:spPr>
          <a:xfrm>
            <a:off x="6427596" y="3094798"/>
            <a:ext cx="2192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Skills &amp; Development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893C63F1-8DEB-2561-D0CA-A6BC82038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57" y="2320482"/>
            <a:ext cx="1108518" cy="1108518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CF90D5A2-8A6E-C970-EED2-A5ABECF85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290" y="2219258"/>
            <a:ext cx="1108518" cy="110851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E356EDE7-4124-AE60-B629-827E541CD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25" y="4561704"/>
            <a:ext cx="1213426" cy="1213426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 descr="A picture containing text, gear, vector graphics&#10;&#10;Description automatically generated">
            <a:extLst>
              <a:ext uri="{FF2B5EF4-FFF2-40B4-BE49-F238E27FC236}">
                <a16:creationId xmlns:a16="http://schemas.microsoft.com/office/drawing/2014/main" id="{FE93888F-ABC0-6107-0E18-2B8F1EB961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02" y="1869753"/>
            <a:ext cx="1213426" cy="1213426"/>
          </a:xfrm>
          <a:prstGeom prst="ellipse">
            <a:avLst/>
          </a:prstGeom>
          <a:ln w="63500" cap="rnd">
            <a:solidFill>
              <a:srgbClr val="3333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BFD91E-974E-7287-EBEE-3AFEF0D6CCF2}"/>
              </a:ext>
            </a:extLst>
          </p:cNvPr>
          <p:cNvSpPr txBox="1"/>
          <p:nvPr/>
        </p:nvSpPr>
        <p:spPr>
          <a:xfrm>
            <a:off x="8843516" y="5795010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Apprenticeship Assessment Organisation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9EBA4BA9-298C-E854-0AE4-EFCB913A4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323" y="4686491"/>
            <a:ext cx="1110453" cy="1110453"/>
          </a:xfrm>
          <a:prstGeom prst="ellipse">
            <a:avLst/>
          </a:prstGeom>
          <a:ln w="63500" cap="rnd">
            <a:solidFill>
              <a:srgbClr val="FF66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B7EECFD4-02EE-7617-CDBC-251E5FDCB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73" y="1856984"/>
            <a:ext cx="1213427" cy="121342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100D47D-392F-78A4-08EB-153BF11A7694}"/>
              </a:ext>
            </a:extLst>
          </p:cNvPr>
          <p:cNvSpPr txBox="1"/>
          <p:nvPr/>
        </p:nvSpPr>
        <p:spPr>
          <a:xfrm>
            <a:off x="3671800" y="3094798"/>
            <a:ext cx="2006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Learning Support Assistant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AE1FBFE-72B1-36E1-D229-23A29F5DFF90}"/>
              </a:ext>
            </a:extLst>
          </p:cNvPr>
          <p:cNvCxnSpPr/>
          <p:nvPr/>
        </p:nvCxnSpPr>
        <p:spPr>
          <a:xfrm flipV="1">
            <a:off x="6605181" y="3552825"/>
            <a:ext cx="414744" cy="657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FE860BB-B67E-797B-50B1-514BDD28206F}"/>
              </a:ext>
            </a:extLst>
          </p:cNvPr>
          <p:cNvCxnSpPr/>
          <p:nvPr/>
        </p:nvCxnSpPr>
        <p:spPr>
          <a:xfrm flipV="1">
            <a:off x="6981825" y="3669633"/>
            <a:ext cx="3256726" cy="1261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DD52E79-0E07-1C98-C4B6-832354D8012A}"/>
              </a:ext>
            </a:extLst>
          </p:cNvPr>
          <p:cNvCxnSpPr/>
          <p:nvPr/>
        </p:nvCxnSpPr>
        <p:spPr>
          <a:xfrm>
            <a:off x="7019925" y="5343525"/>
            <a:ext cx="2390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FC64EF3-0594-D878-D5ED-E9C37147C3E4}"/>
              </a:ext>
            </a:extLst>
          </p:cNvPr>
          <p:cNvCxnSpPr/>
          <p:nvPr/>
        </p:nvCxnSpPr>
        <p:spPr>
          <a:xfrm flipH="1">
            <a:off x="3419475" y="5343525"/>
            <a:ext cx="1862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46823E-BDF5-544B-98DD-CB281118E656}"/>
              </a:ext>
            </a:extLst>
          </p:cNvPr>
          <p:cNvCxnSpPr/>
          <p:nvPr/>
        </p:nvCxnSpPr>
        <p:spPr>
          <a:xfrm flipH="1" flipV="1">
            <a:off x="2673539" y="4048125"/>
            <a:ext cx="2508061" cy="88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D6E543-15F9-3921-C1AF-B6B09545CC0B}"/>
              </a:ext>
            </a:extLst>
          </p:cNvPr>
          <p:cNvCxnSpPr/>
          <p:nvPr/>
        </p:nvCxnSpPr>
        <p:spPr>
          <a:xfrm flipH="1" flipV="1">
            <a:off x="4810125" y="3669633"/>
            <a:ext cx="776694" cy="541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610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BAAF27-15AF-5611-BF62-1D52EB72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+mn-lt"/>
              </a:rPr>
              <a:t>Reasonable adjustments to learning and assessment</a:t>
            </a:r>
            <a:endParaRPr lang="en-GB" sz="3200" b="1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8C96D1-25CF-7ADD-9F39-C9A1C6A3C32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00360" cy="435133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Reasonable adjustments can be made for example: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Extra time allowance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Assistive technology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Alternative assessment methods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British sign language interpreter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Timed rest breaks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+mn-lt"/>
              </a:rPr>
              <a:t>121 support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Increased support.</a:t>
            </a:r>
          </a:p>
        </p:txBody>
      </p:sp>
    </p:spTree>
    <p:extLst>
      <p:ext uri="{BB962C8B-B14F-4D97-AF65-F5344CB8AC3E}">
        <p14:creationId xmlns:p14="http://schemas.microsoft.com/office/powerpoint/2010/main" val="2577746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F539A-A9AD-F2EE-493F-9D1469E6F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Understanding Functional Skills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D4178-665F-317B-6C92-4EA59EBF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409" y="1670856"/>
            <a:ext cx="7583181" cy="46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80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7D0B-19B5-DE01-02E0-4175A9C0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latin typeface="+mn-lt"/>
              </a:rPr>
              <a:t>Dedicated Learning Time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345E377-0CC7-F724-A59F-AF96AA92C3B1}"/>
              </a:ext>
            </a:extLst>
          </p:cNvPr>
          <p:cNvSpPr/>
          <p:nvPr/>
        </p:nvSpPr>
        <p:spPr>
          <a:xfrm rot="5400000">
            <a:off x="2992078" y="3903967"/>
            <a:ext cx="2916202" cy="2728271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32230DBD-BF5C-B1B8-E7D0-29F6E016E0DE}"/>
              </a:ext>
            </a:extLst>
          </p:cNvPr>
          <p:cNvSpPr/>
          <p:nvPr/>
        </p:nvSpPr>
        <p:spPr>
          <a:xfrm rot="5400000">
            <a:off x="5555871" y="1735515"/>
            <a:ext cx="2916202" cy="2717866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529F650-6B91-3B42-D397-8748C0C91886}"/>
              </a:ext>
            </a:extLst>
          </p:cNvPr>
          <p:cNvSpPr/>
          <p:nvPr/>
        </p:nvSpPr>
        <p:spPr>
          <a:xfrm rot="5400000">
            <a:off x="8258193" y="3830174"/>
            <a:ext cx="2916202" cy="2699151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5F1AC28A-5B21-B388-71BA-BB5979548A33}"/>
              </a:ext>
            </a:extLst>
          </p:cNvPr>
          <p:cNvSpPr/>
          <p:nvPr/>
        </p:nvSpPr>
        <p:spPr>
          <a:xfrm rot="5400000">
            <a:off x="541663" y="1693625"/>
            <a:ext cx="2916200" cy="2801645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E872D-99E4-FE72-CC3D-90F5CA5F1A3F}"/>
              </a:ext>
            </a:extLst>
          </p:cNvPr>
          <p:cNvSpPr txBox="1"/>
          <p:nvPr/>
        </p:nvSpPr>
        <p:spPr>
          <a:xfrm>
            <a:off x="680936" y="2298319"/>
            <a:ext cx="2717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Teaching &amp; Learning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2 hours (every 4–6 weeks)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In person or online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Learner meets with Coach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Feedback shared with Line Manager / Workplace Mentor</a:t>
            </a:r>
            <a:endParaRPr lang="en-GB" sz="1400" dirty="0">
              <a:solidFill>
                <a:schemeClr val="bg1"/>
              </a:solidFill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D37AD8-1E07-CD34-2A4F-3CC584891FF4}"/>
              </a:ext>
            </a:extLst>
          </p:cNvPr>
          <p:cNvSpPr txBox="1"/>
          <p:nvPr/>
        </p:nvSpPr>
        <p:spPr>
          <a:xfrm>
            <a:off x="5779420" y="2173005"/>
            <a:ext cx="2503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Online Workshops (MS Teams)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📅 Approx. monthly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Full‑day workshops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Aligned to the apprenticeship standard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Dates confirmed at programme start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C63FD-F546-B2DB-F74A-82AABFD9A407}"/>
              </a:ext>
            </a:extLst>
          </p:cNvPr>
          <p:cNvSpPr txBox="1"/>
          <p:nvPr/>
        </p:nvSpPr>
        <p:spPr>
          <a:xfrm>
            <a:off x="8365659" y="4379530"/>
            <a:ext cx="26991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Independent Learning /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Study Time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Weekly commitment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Minimum half a day per week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1–2 hours focused work‑based learning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CB09549A-FE71-CE03-8F9E-72D99C0F1AC0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5952990" y="1563871"/>
            <a:ext cx="2246130" cy="22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F0842-7BDA-5369-B229-755E3F116EE6}"/>
              </a:ext>
            </a:extLst>
          </p:cNvPr>
          <p:cNvSpPr txBox="1"/>
          <p:nvPr/>
        </p:nvSpPr>
        <p:spPr>
          <a:xfrm>
            <a:off x="3068391" y="4396708"/>
            <a:ext cx="27282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 10 –12 Week Progress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90 minutes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Three‑way review: Coach, Learner, Line Manager / Mentor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Review progress, impact of learning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770003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5A7345-91D6-ADF6-DA1F-FA3A4DC405E1}"/>
              </a:ext>
            </a:extLst>
          </p:cNvPr>
          <p:cNvSpPr txBox="1">
            <a:spLocks/>
          </p:cNvSpPr>
          <p:nvPr/>
        </p:nvSpPr>
        <p:spPr>
          <a:xfrm>
            <a:off x="3753612" y="3993514"/>
            <a:ext cx="7909852" cy="84632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E-learning Tools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A2FDC2-DEF6-13BB-0B72-7826260381B4}"/>
              </a:ext>
            </a:extLst>
          </p:cNvPr>
          <p:cNvSpPr txBox="1">
            <a:spLocks/>
          </p:cNvSpPr>
          <p:nvPr/>
        </p:nvSpPr>
        <p:spPr>
          <a:xfrm>
            <a:off x="3753612" y="4928812"/>
            <a:ext cx="7909852" cy="107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srgbClr val="FFFFFE"/>
                </a:solidFill>
                <a:latin typeface="+mn-lt"/>
                <a:cs typeface="+mn-cs"/>
              </a:rPr>
              <a:t>The tools learners use to support achievement of their apprenticeship programme</a:t>
            </a:r>
          </a:p>
          <a:p>
            <a:endParaRPr lang="en-GB" dirty="0"/>
          </a:p>
        </p:txBody>
      </p:sp>
      <p:pic>
        <p:nvPicPr>
          <p:cNvPr id="6" name="Picture 2" descr="OneFile Eportfolio Login">
            <a:extLst>
              <a:ext uri="{FF2B5EF4-FFF2-40B4-BE49-F238E27FC236}">
                <a16:creationId xmlns:a16="http://schemas.microsoft.com/office/drawing/2014/main" id="{CA394B4C-A010-CA42-14F5-E23F59C6D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0812" y="635332"/>
            <a:ext cx="3188970" cy="585356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ognassist | Headline Event Partner | The Apprenticeships ...">
            <a:extLst>
              <a:ext uri="{FF2B5EF4-FFF2-40B4-BE49-F238E27FC236}">
                <a16:creationId xmlns:a16="http://schemas.microsoft.com/office/drawing/2014/main" id="{BD60DE3B-BD36-FEB1-9B9D-B8151904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8861" y="3830419"/>
            <a:ext cx="2859797" cy="1172517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F6047C0-A40D-7810-8135-B6D58691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231" y="2163185"/>
            <a:ext cx="2498536" cy="800428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hy Do Educators Love Using Padlet?">
            <a:extLst>
              <a:ext uri="{FF2B5EF4-FFF2-40B4-BE49-F238E27FC236}">
                <a16:creationId xmlns:a16="http://schemas.microsoft.com/office/drawing/2014/main" id="{392D0DFC-9AE3-C8DD-5837-DC6E9D3C0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545" y="388339"/>
            <a:ext cx="3063055" cy="93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cGraw Hill &amp; GoReact Continue Partnership to Advance ...">
            <a:extLst>
              <a:ext uri="{FF2B5EF4-FFF2-40B4-BE49-F238E27FC236}">
                <a16:creationId xmlns:a16="http://schemas.microsoft.com/office/drawing/2014/main" id="{A6126AA5-C208-F315-CB9A-963BD913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542573"/>
            <a:ext cx="27432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BDBEFF5-8303-5CD4-C78A-33A2B1ECB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84" y="1760358"/>
            <a:ext cx="19335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758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43298B-1B44-D96D-E19A-DFBD834E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UCAS Points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750DF1-1372-CF84-4B25-0F6AC96916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64065" y="1959569"/>
            <a:ext cx="5033963" cy="4351338"/>
          </a:xfrm>
        </p:spPr>
        <p:txBody>
          <a:bodyPr>
            <a:normAutofit/>
          </a:bodyPr>
          <a:lstStyle/>
          <a:p>
            <a:r>
              <a:rPr lang="en-GB" sz="2000" dirty="0"/>
              <a:t>Individuals completing apprenticeships may be awarded up to 112 UCAS points, depending on the length of their apprenticeship.</a:t>
            </a:r>
          </a:p>
          <a:p>
            <a:endParaRPr lang="en-GB" sz="2000" dirty="0"/>
          </a:p>
          <a:p>
            <a:r>
              <a:rPr lang="en-GB" sz="2000" dirty="0"/>
              <a:t>Apprentices must pass their end-point assessment / Apprenticeship Assessment to utilise these points for university applications (including higher, degree level apprenticeship programmes)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456FF14-82D0-01C3-AE60-431B0AC9F4DA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07135052"/>
              </p:ext>
            </p:extLst>
          </p:nvPr>
        </p:nvGraphicFramePr>
        <p:xfrm>
          <a:off x="6230527" y="1762426"/>
          <a:ext cx="545465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1374" imgH="2107716" progId="Word.Document.12">
                  <p:embed/>
                </p:oleObj>
              </mc:Choice>
              <mc:Fallback>
                <p:oleObj name="Document" r:id="rId3" imgW="5731374" imgH="2107716" progId="Word.Document.12">
                  <p:embed/>
                  <p:pic>
                    <p:nvPicPr>
                      <p:cNvPr id="5" name="Content Placeholder 4">
                        <a:extLst>
                          <a:ext uri="{FF2B5EF4-FFF2-40B4-BE49-F238E27FC236}">
                            <a16:creationId xmlns:a16="http://schemas.microsoft.com/office/drawing/2014/main" id="{3456FF14-82D0-01C3-AE60-431B0AC9F4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30527" y="1762426"/>
                        <a:ext cx="5454650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38D56C9E-CE27-4060-5CB6-247BDF24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13" y="3886200"/>
            <a:ext cx="4363358" cy="229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35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C2381D8A-A826-E264-8A57-7EDBD8AAD478}"/>
              </a:ext>
            </a:extLst>
          </p:cNvPr>
          <p:cNvSpPr/>
          <p:nvPr/>
        </p:nvSpPr>
        <p:spPr>
          <a:xfrm rot="5400000">
            <a:off x="1438707" y="1826860"/>
            <a:ext cx="2432341" cy="2160000"/>
          </a:xfrm>
          <a:prstGeom prst="hexagon">
            <a:avLst/>
          </a:prstGeom>
          <a:solidFill>
            <a:srgbClr val="547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191E0E6E-01C3-D9A7-18A8-D1E6CB68D385}"/>
              </a:ext>
            </a:extLst>
          </p:cNvPr>
          <p:cNvSpPr/>
          <p:nvPr/>
        </p:nvSpPr>
        <p:spPr>
          <a:xfrm rot="5400000">
            <a:off x="3705658" y="1826861"/>
            <a:ext cx="2432341" cy="2160000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4F6537A-3E27-9BEE-C39F-17806D9D0B31}"/>
              </a:ext>
            </a:extLst>
          </p:cNvPr>
          <p:cNvSpPr/>
          <p:nvPr/>
        </p:nvSpPr>
        <p:spPr>
          <a:xfrm rot="5400000">
            <a:off x="5972609" y="1826861"/>
            <a:ext cx="2432341" cy="2160000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CC81940-4815-3EA0-513D-7E704260FC17}"/>
              </a:ext>
            </a:extLst>
          </p:cNvPr>
          <p:cNvSpPr/>
          <p:nvPr/>
        </p:nvSpPr>
        <p:spPr>
          <a:xfrm rot="5400000">
            <a:off x="8219428" y="1826859"/>
            <a:ext cx="2432341" cy="2160000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0D9F7B97-E7D4-90D3-13F7-F589F4B61159}"/>
              </a:ext>
            </a:extLst>
          </p:cNvPr>
          <p:cNvSpPr/>
          <p:nvPr/>
        </p:nvSpPr>
        <p:spPr>
          <a:xfrm rot="5400000">
            <a:off x="2572178" y="3836635"/>
            <a:ext cx="2432341" cy="2160000"/>
          </a:xfrm>
          <a:prstGeom prst="hexagon">
            <a:avLst/>
          </a:prstGeom>
          <a:solidFill>
            <a:srgbClr val="ED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BA94D1D-2715-B691-D12C-2FD4EA599113}"/>
              </a:ext>
            </a:extLst>
          </p:cNvPr>
          <p:cNvSpPr/>
          <p:nvPr/>
        </p:nvSpPr>
        <p:spPr>
          <a:xfrm rot="5400000">
            <a:off x="4839132" y="3836635"/>
            <a:ext cx="2432341" cy="2160000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968D998-4AFA-466E-3FE4-7FAC71C611C9}"/>
              </a:ext>
            </a:extLst>
          </p:cNvPr>
          <p:cNvSpPr/>
          <p:nvPr/>
        </p:nvSpPr>
        <p:spPr>
          <a:xfrm rot="5400000">
            <a:off x="7106086" y="3836636"/>
            <a:ext cx="2432341" cy="2160000"/>
          </a:xfrm>
          <a:prstGeom prst="hexagon">
            <a:avLst/>
          </a:prstGeom>
          <a:solidFill>
            <a:srgbClr val="1F3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D8DC2C-1E31-0BF2-0B84-DA65A2064930}"/>
              </a:ext>
            </a:extLst>
          </p:cNvPr>
          <p:cNvSpPr txBox="1"/>
          <p:nvPr/>
        </p:nvSpPr>
        <p:spPr>
          <a:xfrm>
            <a:off x="1605280" y="2235200"/>
            <a:ext cx="2174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Established in 2007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Centres in Uxbridge and Hartlepool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445264-A8FF-5956-23E6-CFE380A717BC}"/>
              </a:ext>
            </a:extLst>
          </p:cNvPr>
          <p:cNvSpPr txBox="1"/>
          <p:nvPr/>
        </p:nvSpPr>
        <p:spPr>
          <a:xfrm>
            <a:off x="5008880" y="4363667"/>
            <a:ext cx="217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Retained our Ofsted “good” inspection grade in June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21C17-C704-C8A7-E1BB-BFF27B14AD03}"/>
              </a:ext>
            </a:extLst>
          </p:cNvPr>
          <p:cNvSpPr txBox="1"/>
          <p:nvPr/>
        </p:nvSpPr>
        <p:spPr>
          <a:xfrm>
            <a:off x="6096000" y="2235200"/>
            <a:ext cx="217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Supporting circa 500 learners on a variety of programmes at any one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7904B2-3134-AF4B-2ADE-686365FD1BEA}"/>
              </a:ext>
            </a:extLst>
          </p:cNvPr>
          <p:cNvSpPr txBox="1"/>
          <p:nvPr/>
        </p:nvSpPr>
        <p:spPr>
          <a:xfrm>
            <a:off x="8371840" y="2235200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Over 80 NHS Trusts choose Dynamic Training with their ongoing Learning &amp; Development Needs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4C56F-E551-2F56-F660-3392F6BB62A3}"/>
              </a:ext>
            </a:extLst>
          </p:cNvPr>
          <p:cNvSpPr txBox="1"/>
          <p:nvPr/>
        </p:nvSpPr>
        <p:spPr>
          <a:xfrm>
            <a:off x="2717800" y="4174192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Matrix Accredited.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Skills for Care Endorsed provider.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 disability confident employer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5FA83324-3830-BE24-F6FB-9B02852B4F02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6248400" y="1630680"/>
            <a:ext cx="195072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355DD1-A62B-C418-9F2E-5706E605EFB9}"/>
              </a:ext>
            </a:extLst>
          </p:cNvPr>
          <p:cNvSpPr txBox="1"/>
          <p:nvPr/>
        </p:nvSpPr>
        <p:spPr>
          <a:xfrm>
            <a:off x="3830320" y="2209264"/>
            <a:ext cx="2214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Delivering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Apprenticeships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&amp;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Bespoke Training Solutions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ACDF9D-33FE-0CEF-F393-C6324E4418EC}"/>
              </a:ext>
            </a:extLst>
          </p:cNvPr>
          <p:cNvSpPr txBox="1"/>
          <p:nvPr/>
        </p:nvSpPr>
        <p:spPr>
          <a:xfrm>
            <a:off x="7243789" y="4121744"/>
            <a:ext cx="21031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Part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Calder Holding BV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13 companies with 1000+ employees in the UK and the Netherlands.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593F798-8345-925A-A526-655B60EE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Who are Dynamic Training</a:t>
            </a:r>
          </a:p>
        </p:txBody>
      </p:sp>
    </p:spTree>
    <p:extLst>
      <p:ext uri="{BB962C8B-B14F-4D97-AF65-F5344CB8AC3E}">
        <p14:creationId xmlns:p14="http://schemas.microsoft.com/office/powerpoint/2010/main" val="4220542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384F3-9946-269E-0806-7754FB72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Employer Grants &amp; Incentives</a:t>
            </a:r>
            <a:endParaRPr lang="en-GB" sz="3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57C37B-90EB-22ED-9721-7E40316F188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182562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£1,000 — Young Apprentice Incentive</a:t>
            </a:r>
          </a:p>
          <a:p>
            <a:r>
              <a:rPr lang="en-GB" sz="1600" dirty="0"/>
              <a:t>Employers can receive £1,000 for taking on an apprentice aged 16 to 18 years old, or aged 19 to 24 years old with an Education, Health and Care Plan, or who is a care leaver.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74A2F08-2193-D337-BA0D-5B828DF4C91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72200" y="183207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£2,000 — Non-Levy Jobs Grant</a:t>
            </a:r>
          </a:p>
          <a:p>
            <a:r>
              <a:rPr lang="en-GB" sz="1600" dirty="0"/>
              <a:t>From October 2026, employers that do not pay the apprenticeship levy could receive up to £2,000 for hiring an apprentice aged 16 to 24, and new employees within the previous 3 months.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Only for non-levy employers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from October 2026</a:t>
            </a:r>
          </a:p>
          <a:p>
            <a:endParaRPr lang="en-GB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8BE42D1-7DEA-61BE-8960-D5FF4D703C12}"/>
              </a:ext>
            </a:extLst>
          </p:cNvPr>
          <p:cNvSpPr txBox="1">
            <a:spLocks/>
          </p:cNvSpPr>
          <p:nvPr/>
        </p:nvSpPr>
        <p:spPr>
          <a:xfrm>
            <a:off x="838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£3,000 — Youth Jobs Grant</a:t>
            </a:r>
          </a:p>
          <a:p>
            <a:r>
              <a:rPr lang="en-GB" sz="1600" dirty="0"/>
              <a:t>Businesses can receive £3,000 for hiring an individual aged 18 to 24 who has been receiving Universal Credit and looking for work for six months or more.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96F3A3A-E176-ED22-48F1-72974623EB41}"/>
              </a:ext>
            </a:extLst>
          </p:cNvPr>
          <p:cNvSpPr txBox="1">
            <a:spLocks/>
          </p:cNvSpPr>
          <p:nvPr/>
        </p:nvSpPr>
        <p:spPr>
          <a:xfrm>
            <a:off x="6172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£2,000 — Foundation Apprenticeship Incentive</a:t>
            </a:r>
          </a:p>
          <a:p>
            <a:r>
              <a:rPr lang="en-GB" sz="1600" dirty="0"/>
              <a:t>Employers offering Foundation Apprenticeships to young people aged 16 to 21, or eligible 22 to 24 year olds, can receive up to £2,000.</a:t>
            </a:r>
          </a:p>
          <a:p>
            <a:r>
              <a:rPr lang="en-GB" sz="1600" dirty="0"/>
              <a:t>Payments support progression to a further apprenticeship.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</p:txBody>
      </p:sp>
    </p:spTree>
    <p:extLst>
      <p:ext uri="{BB962C8B-B14F-4D97-AF65-F5344CB8AC3E}">
        <p14:creationId xmlns:p14="http://schemas.microsoft.com/office/powerpoint/2010/main" val="621294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C3B1DC-A79F-7223-859F-FBEAA0B0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Additional Incentives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EA0435-8BCF-7CFB-E294-4123386051E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199" y="1741488"/>
            <a:ext cx="10490735" cy="502443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/>
              <a:t>National Insurance Contributions</a:t>
            </a:r>
          </a:p>
          <a:p>
            <a:r>
              <a:rPr lang="en-GB" sz="3800" dirty="0"/>
              <a:t>Employers do not pay </a:t>
            </a:r>
            <a:r>
              <a:rPr lang="en-GB" sz="3800" b="1" dirty="0"/>
              <a:t>National Insurance Contributions</a:t>
            </a:r>
            <a:r>
              <a:rPr lang="en-GB" sz="3800" dirty="0"/>
              <a:t> for apprentices aged under </a:t>
            </a:r>
            <a:r>
              <a:rPr lang="en-GB" sz="3800" b="1" dirty="0"/>
              <a:t>25 years</a:t>
            </a:r>
            <a:r>
              <a:rPr lang="en-GB" sz="3800" dirty="0"/>
              <a:t>, or for any employee aged </a:t>
            </a:r>
            <a:r>
              <a:rPr lang="en-GB" sz="3800" b="1" dirty="0"/>
              <a:t>21 or below</a:t>
            </a:r>
            <a:r>
              <a:rPr lang="en-GB" sz="3800" dirty="0"/>
              <a:t>, if salary is below </a:t>
            </a:r>
            <a:r>
              <a:rPr lang="en-GB" sz="3800" b="1" dirty="0"/>
              <a:t>£50,270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r>
              <a:rPr lang="en-GB" sz="3800" b="1" dirty="0"/>
              <a:t>Rate referenced:</a:t>
            </a:r>
            <a:r>
              <a:rPr lang="en-GB" sz="3800" dirty="0"/>
              <a:t> 2025/26 rate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Funding for Under 25s</a:t>
            </a:r>
          </a:p>
          <a:p>
            <a:r>
              <a:rPr lang="en-GB" sz="3800" dirty="0"/>
              <a:t>Non-levy employers do not pay training costs for apprentices aged under </a:t>
            </a:r>
            <a:r>
              <a:rPr lang="en-GB" sz="3800" b="1" dirty="0"/>
              <a:t>25</a:t>
            </a:r>
            <a:r>
              <a:rPr lang="en-GB" sz="3800" dirty="0"/>
              <a:t>.</a:t>
            </a:r>
          </a:p>
          <a:p>
            <a:r>
              <a:rPr lang="en-GB" sz="3800" dirty="0"/>
              <a:t>For those aged </a:t>
            </a:r>
            <a:r>
              <a:rPr lang="en-GB" sz="3800" b="1" dirty="0"/>
              <a:t>25+</a:t>
            </a:r>
            <a:r>
              <a:rPr lang="en-GB" sz="3800" dirty="0"/>
              <a:t>, the cost is </a:t>
            </a:r>
            <a:r>
              <a:rPr lang="en-GB" sz="3800" b="1" dirty="0"/>
              <a:t>5%</a:t>
            </a:r>
            <a:r>
              <a:rPr lang="en-GB" sz="3800" dirty="0"/>
              <a:t>, or </a:t>
            </a:r>
            <a:r>
              <a:rPr lang="en-GB" sz="3800" b="1" dirty="0"/>
              <a:t>zero</a:t>
            </a:r>
            <a:r>
              <a:rPr lang="en-GB" sz="3800" dirty="0"/>
              <a:t> if using a levy transfer.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Care Leavers’ Bursary</a:t>
            </a:r>
          </a:p>
          <a:p>
            <a:r>
              <a:rPr lang="en-GB" sz="3800" dirty="0"/>
              <a:t>Eligible apprentices aged </a:t>
            </a:r>
            <a:r>
              <a:rPr lang="en-GB" sz="3800" b="1" dirty="0"/>
              <a:t>18 to 24</a:t>
            </a:r>
            <a:r>
              <a:rPr lang="en-GB" sz="3800" dirty="0"/>
              <a:t> can receive an additional </a:t>
            </a:r>
            <a:r>
              <a:rPr lang="en-GB" sz="3800" b="1" dirty="0"/>
              <a:t>£3,000</a:t>
            </a:r>
            <a:r>
              <a:rPr lang="en-GB" sz="3800" dirty="0"/>
              <a:t> from government, in addition to their salary.</a:t>
            </a:r>
          </a:p>
          <a:p>
            <a:r>
              <a:rPr lang="en-GB" sz="3800" dirty="0"/>
              <a:t>This payment is </a:t>
            </a:r>
            <a:r>
              <a:rPr lang="en-GB" sz="3800" b="1" dirty="0"/>
              <a:t>tax free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dirty="0"/>
              <a:t>Employers may be able to access multiple incentives for the same young person where eligibility criteria are met.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163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229B2-9380-0E2D-768C-491D10171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Accredited Programmes Supported via LDSS funding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2D83F7F-38B7-2430-8198-B6D644ECEEC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/>
              <a:t>Supporting employers and students through Impactful cost effectful learning experiences. </a:t>
            </a:r>
          </a:p>
          <a:p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Accredited provision</a:t>
            </a:r>
            <a:endParaRPr lang="en-GB" sz="1800" dirty="0"/>
          </a:p>
          <a:p>
            <a:r>
              <a:rPr lang="en-GB" sz="1800" dirty="0"/>
              <a:t>Level 3 Diploma in Adult Care</a:t>
            </a:r>
          </a:p>
          <a:p>
            <a:r>
              <a:rPr lang="en-GB" sz="1800" dirty="0"/>
              <a:t>Level 4 Diploma in Adult Care</a:t>
            </a:r>
          </a:p>
          <a:p>
            <a:r>
              <a:rPr lang="en-GB" sz="1800" dirty="0"/>
              <a:t>Level 5 Diploma in Adult Care</a:t>
            </a:r>
          </a:p>
          <a:p>
            <a:r>
              <a:rPr lang="en-GB" sz="1800" dirty="0"/>
              <a:t>Level 2 Certificate in Principles of Medication Handling and Administration for Care Settings</a:t>
            </a:r>
          </a:p>
          <a:p>
            <a:r>
              <a:rPr lang="en-GB" sz="1800" dirty="0"/>
              <a:t>Level 2 Award in Awareness of End-of-Life Care</a:t>
            </a:r>
          </a:p>
          <a:p>
            <a:r>
              <a:rPr lang="en-GB" sz="1800" dirty="0"/>
              <a:t>Level 5 Certificate in Principles of Commissioning for Wellbeing</a:t>
            </a:r>
          </a:p>
          <a:p>
            <a:r>
              <a:rPr lang="en-GB" sz="1800" dirty="0"/>
              <a:t>Level 5 Award in Understanding Digital Leadership in Adult Social Care</a:t>
            </a:r>
          </a:p>
          <a:p>
            <a:pPr marL="0" indent="0">
              <a:buNone/>
            </a:pPr>
            <a:endParaRPr lang="en-GB" sz="1800" b="1" dirty="0"/>
          </a:p>
          <a:p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122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CC136-D672-168E-0242-7D33924F3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Our Care Certificate Pathways</a:t>
            </a:r>
            <a:endParaRPr lang="en-GB" sz="3200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4BBEA1C4-6E37-7D3D-C5CD-AC94A08737AA}"/>
              </a:ext>
            </a:extLst>
          </p:cNvPr>
          <p:cNvSpPr txBox="1">
            <a:spLocks/>
          </p:cNvSpPr>
          <p:nvPr/>
        </p:nvSpPr>
        <p:spPr>
          <a:xfrm>
            <a:off x="5813659" y="1722922"/>
            <a:ext cx="5344197" cy="4454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/>
              <a:t>Learning Resources</a:t>
            </a:r>
            <a:endParaRPr lang="en-GB" sz="1400" dirty="0"/>
          </a:p>
          <a:p>
            <a:r>
              <a:rPr lang="en-GB" sz="1400" dirty="0"/>
              <a:t>Employers and learners can access </a:t>
            </a:r>
            <a:r>
              <a:rPr lang="en-GB" sz="1400" b="1" dirty="0"/>
              <a:t>Skills for Care, Care Certificate workbooks free of charge</a:t>
            </a:r>
            <a:r>
              <a:rPr lang="en-GB" sz="1400" dirty="0"/>
              <a:t> to support knowledge development.</a:t>
            </a:r>
          </a:p>
          <a:p>
            <a:r>
              <a:rPr lang="en-GB" sz="1400" dirty="0"/>
              <a:t>At Dynamic, we enhance this by providing:</a:t>
            </a:r>
          </a:p>
          <a:p>
            <a:pPr lvl="0"/>
            <a:r>
              <a:rPr lang="en-GB" sz="1400" dirty="0"/>
              <a:t>Structured e-learning aligned to the standards</a:t>
            </a:r>
          </a:p>
          <a:p>
            <a:pPr lvl="0"/>
            <a:r>
              <a:rPr lang="en-GB" sz="1400" dirty="0"/>
              <a:t>Guidance to support understanding of each topic</a:t>
            </a:r>
          </a:p>
          <a:p>
            <a:pPr lvl="0"/>
            <a:r>
              <a:rPr lang="en-GB" sz="1400" dirty="0"/>
              <a:t>Support to help learners link knowledge to real-world care practice</a:t>
            </a:r>
            <a:br>
              <a:rPr lang="en-GB" sz="1400" dirty="0"/>
            </a:br>
            <a:endParaRPr lang="en-GB" sz="1400" dirty="0"/>
          </a:p>
          <a:p>
            <a:pPr marL="0" indent="0">
              <a:buNone/>
            </a:pPr>
            <a:r>
              <a:rPr lang="en-GB" sz="1400" b="1" dirty="0"/>
              <a:t>Aims of the Programme</a:t>
            </a:r>
            <a:endParaRPr lang="en-GB" sz="1400" dirty="0"/>
          </a:p>
          <a:p>
            <a:pPr lvl="0"/>
            <a:r>
              <a:rPr lang="en-GB" sz="1400" dirty="0"/>
              <a:t>Support knowledge development for new care staff</a:t>
            </a:r>
          </a:p>
          <a:p>
            <a:pPr lvl="0"/>
            <a:r>
              <a:rPr lang="en-GB" sz="1400" dirty="0"/>
              <a:t>Build understanding of essential care standards</a:t>
            </a:r>
          </a:p>
          <a:p>
            <a:pPr lvl="0"/>
            <a:r>
              <a:rPr lang="en-GB" sz="1400" dirty="0"/>
              <a:t>Prepare learners for employer-led workplace assessment</a:t>
            </a:r>
          </a:p>
          <a:p>
            <a:pPr lvl="0"/>
            <a:r>
              <a:rPr lang="en-GB" sz="1400" dirty="0"/>
              <a:t>Support structured induction programmes</a:t>
            </a:r>
          </a:p>
          <a:p>
            <a:pPr lvl="0"/>
            <a:r>
              <a:rPr lang="en-GB" sz="1400" dirty="0"/>
              <a:t>Enable progression into accredited qualifications</a:t>
            </a:r>
          </a:p>
          <a:p>
            <a:pPr marL="0" indent="0">
              <a:buNone/>
            </a:pPr>
            <a:endParaRPr lang="en-GB" sz="1400" dirty="0"/>
          </a:p>
          <a:p>
            <a:pPr lvl="0"/>
            <a:endParaRPr lang="en-GB" sz="1400" dirty="0"/>
          </a:p>
          <a:p>
            <a:pPr marL="0" indent="0">
              <a:buFontTx/>
              <a:buNone/>
            </a:pPr>
            <a:endParaRPr lang="en-GB" sz="1000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0136726-FDF6-7A10-E1FC-09734C77277F}"/>
              </a:ext>
            </a:extLst>
          </p:cNvPr>
          <p:cNvSpPr txBox="1">
            <a:spLocks/>
          </p:cNvSpPr>
          <p:nvPr/>
        </p:nvSpPr>
        <p:spPr>
          <a:xfrm>
            <a:off x="838199" y="1722922"/>
            <a:ext cx="4590449" cy="4822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GB" sz="1400" dirty="0"/>
              <a:t>We offer two tailored knowledge-based pathways:</a:t>
            </a:r>
          </a:p>
          <a:p>
            <a:pPr lvl="0">
              <a:lnSpc>
                <a:spcPct val="100000"/>
              </a:lnSpc>
            </a:pPr>
            <a:r>
              <a:rPr lang="en-GB" sz="1400" dirty="0"/>
              <a:t>Care Certificate – </a:t>
            </a:r>
            <a:r>
              <a:rPr lang="en-GB" sz="1400" b="1" dirty="0"/>
              <a:t>Social Care Sector</a:t>
            </a:r>
            <a:endParaRPr lang="en-GB" sz="1400" dirty="0"/>
          </a:p>
          <a:p>
            <a:pPr lvl="0">
              <a:lnSpc>
                <a:spcPct val="100000"/>
              </a:lnSpc>
            </a:pPr>
            <a:r>
              <a:rPr lang="en-GB" sz="1400" dirty="0"/>
              <a:t>Care Certificate – </a:t>
            </a:r>
            <a:r>
              <a:rPr lang="en-GB" sz="1400" b="1" dirty="0"/>
              <a:t>Health Sector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en-GB" sz="1400" dirty="0"/>
            </a:br>
            <a:r>
              <a:rPr lang="en-GB" sz="1400" dirty="0"/>
              <a:t>Each pathway is designed to reflect sector-specific environments while maintaining full alignment with national Care Certificate standards.</a:t>
            </a:r>
            <a:br>
              <a:rPr lang="en-GB" sz="1400" dirty="0"/>
            </a:br>
            <a:br>
              <a:rPr lang="en-GB" sz="1400" dirty="0"/>
            </a:br>
            <a:r>
              <a:rPr lang="en-GB" sz="1400" b="1" dirty="0"/>
              <a:t>Our programme provides:</a:t>
            </a:r>
          </a:p>
          <a:p>
            <a:pPr lvl="0">
              <a:lnSpc>
                <a:spcPct val="100000"/>
              </a:lnSpc>
            </a:pPr>
            <a:r>
              <a:rPr lang="en-GB" sz="1400" dirty="0"/>
              <a:t>Structured e-learning aligned to all 16 standards</a:t>
            </a:r>
          </a:p>
          <a:p>
            <a:pPr lvl="0">
              <a:lnSpc>
                <a:spcPct val="100000"/>
              </a:lnSpc>
            </a:pPr>
            <a:r>
              <a:rPr lang="en-GB" sz="1400" dirty="0"/>
              <a:t>Knowledge development to prepare learners for practice</a:t>
            </a:r>
          </a:p>
          <a:p>
            <a:pPr lvl="0">
              <a:lnSpc>
                <a:spcPct val="100000"/>
              </a:lnSpc>
            </a:pPr>
            <a:r>
              <a:rPr lang="en-GB" sz="1400" dirty="0"/>
              <a:t>Guidance on applying learning within the workplace</a:t>
            </a:r>
          </a:p>
          <a:p>
            <a:pPr>
              <a:lnSpc>
                <a:spcPct val="100000"/>
              </a:lnSpc>
            </a:pPr>
            <a:r>
              <a:rPr lang="en-GB" sz="1400" dirty="0"/>
              <a:t>Importantly, our e-learning is also designed to </a:t>
            </a:r>
            <a:r>
              <a:rPr lang="en-GB" sz="1400" b="1" dirty="0"/>
              <a:t>align with the knowledge requirements of the Adult Care Level 2 qualification</a:t>
            </a:r>
            <a:endParaRPr lang="en-GB" sz="1400" dirty="0"/>
          </a:p>
          <a:p>
            <a:pPr lvl="0"/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07462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6FAF4-006C-574A-4EDB-36D07DE31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Oliver McGowan Delivery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B793113F-A55B-A0BD-4AF8-48258298FF66}"/>
              </a:ext>
            </a:extLst>
          </p:cNvPr>
          <p:cNvSpPr txBox="1">
            <a:spLocks/>
          </p:cNvSpPr>
          <p:nvPr/>
        </p:nvSpPr>
        <p:spPr>
          <a:xfrm>
            <a:off x="655319" y="1825625"/>
            <a:ext cx="3183555" cy="4542031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/>
              <a:t>Tier 2 </a:t>
            </a:r>
          </a:p>
          <a:p>
            <a:r>
              <a:rPr lang="en-GB" sz="1400" dirty="0"/>
              <a:t>One-day accredited Tier 2 training programme for health and social care staff.</a:t>
            </a:r>
          </a:p>
          <a:p>
            <a:r>
              <a:rPr lang="en-GB" sz="1400" dirty="0"/>
              <a:t>Face-to-face delivery, available at our centre or at your premises.</a:t>
            </a:r>
          </a:p>
          <a:p>
            <a:r>
              <a:rPr lang="en-GB" sz="1400" dirty="0"/>
              <a:t>Delivered in two structured sessions: Learning Disability in the morning and Autism in the afternoon.</a:t>
            </a:r>
          </a:p>
          <a:p>
            <a:r>
              <a:rPr lang="en-GB" sz="1400" dirty="0"/>
              <a:t>Designed to build staff knowledge, confidence and understanding in supporting people with a learning disability and/or autism.</a:t>
            </a:r>
          </a:p>
          <a:p>
            <a:r>
              <a:rPr lang="en-GB" sz="1400" dirty="0"/>
              <a:t>Training focuses on awareness, communication, reasonable adjustments and person-centred care.</a:t>
            </a:r>
          </a:p>
          <a:p>
            <a:r>
              <a:rPr lang="en-GB" sz="1400" dirty="0"/>
              <a:t>Content aligns with the DHSC “Right to be Heard” report and the Core Capabilities Framework.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B0C8FC8D-96E0-E223-83BB-1BF19996CB2D}"/>
              </a:ext>
            </a:extLst>
          </p:cNvPr>
          <p:cNvSpPr txBox="1">
            <a:spLocks/>
          </p:cNvSpPr>
          <p:nvPr/>
        </p:nvSpPr>
        <p:spPr>
          <a:xfrm>
            <a:off x="4251159" y="1841699"/>
            <a:ext cx="3183555" cy="4542031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dirty="0"/>
              <a:t>Tier 1</a:t>
            </a:r>
          </a:p>
          <a:p>
            <a:r>
              <a:rPr lang="en-GB" sz="1400" dirty="0"/>
              <a:t>Short accredited Tier 1 training programme for health and social care staff.</a:t>
            </a:r>
          </a:p>
          <a:p>
            <a:r>
              <a:rPr lang="en-GB" sz="1400" dirty="0"/>
              <a:t>Delivered as a one-hour online interactive session with expert trainers.</a:t>
            </a:r>
          </a:p>
          <a:p>
            <a:r>
              <a:rPr lang="en-GB" sz="1400" dirty="0"/>
              <a:t>Co-trained by individuals with lived experience of autism and learning disabilities.</a:t>
            </a:r>
          </a:p>
          <a:p>
            <a:r>
              <a:rPr lang="en-GB" sz="1400" dirty="0"/>
              <a:t>Designed to build staff awareness, understanding and confidence in providing person-centred care.</a:t>
            </a:r>
          </a:p>
          <a:p>
            <a:r>
              <a:rPr lang="en-GB" sz="1400" dirty="0"/>
              <a:t>Covers key topics including learning disability, autism, communication, reasonable adjustments and positive support.</a:t>
            </a:r>
          </a:p>
          <a:p>
            <a:r>
              <a:rPr lang="en-GB" sz="1400" dirty="0"/>
              <a:t>Includes opportunities for self-reflection on attitudes and behaviours.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932DC2E-6A8A-3C63-C01E-673C1CCB610A}"/>
              </a:ext>
            </a:extLst>
          </p:cNvPr>
          <p:cNvSpPr txBox="1">
            <a:spLocks/>
          </p:cNvSpPr>
          <p:nvPr/>
        </p:nvSpPr>
        <p:spPr>
          <a:xfrm>
            <a:off x="7846999" y="1835348"/>
            <a:ext cx="3183555" cy="4542030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/>
              <a:t>Train the Facilitating Trainer: Tier 2</a:t>
            </a:r>
          </a:p>
          <a:p>
            <a:r>
              <a:rPr lang="en-GB" sz="1400" dirty="0"/>
              <a:t>Two-day face-to-face training programme for professionals wishing to become Tier 2 facilitating trainers.</a:t>
            </a:r>
          </a:p>
          <a:p>
            <a:r>
              <a:rPr lang="en-GB" sz="1400" dirty="0"/>
              <a:t>Delivered exclusively through interactive, in-person workshops.</a:t>
            </a:r>
          </a:p>
          <a:p>
            <a:r>
              <a:rPr lang="en-GB" sz="1400" dirty="0"/>
              <a:t>Led by qualified Dynamic Training lead trainers with Oliver McGowan accreditation.</a:t>
            </a:r>
          </a:p>
          <a:p>
            <a:r>
              <a:rPr lang="en-GB" sz="1400" dirty="0"/>
              <a:t>Co-delivered with two approved co-trainers with lived experience of autism and learning disability.</a:t>
            </a:r>
          </a:p>
          <a:p>
            <a:r>
              <a:rPr lang="en-GB" sz="1400" dirty="0"/>
              <a:t>Day 1 focuses on understanding the Tier 2 Learning Disability and Autism training content.</a:t>
            </a:r>
          </a:p>
          <a:p>
            <a:r>
              <a:rPr lang="en-GB" sz="1400" dirty="0"/>
              <a:t>Day 2 focuses on delivery skills, co-facilitation, discussion and answering learner questions.</a:t>
            </a:r>
          </a:p>
        </p:txBody>
      </p:sp>
    </p:spTree>
    <p:extLst>
      <p:ext uri="{BB962C8B-B14F-4D97-AF65-F5344CB8AC3E}">
        <p14:creationId xmlns:p14="http://schemas.microsoft.com/office/powerpoint/2010/main" val="1983648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Content Placeholder 2">
            <a:extLst>
              <a:ext uri="{FF2B5EF4-FFF2-40B4-BE49-F238E27FC236}">
                <a16:creationId xmlns:a16="http://schemas.microsoft.com/office/drawing/2014/main" id="{D4E2B034-FD32-17D2-8010-62CA283A29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898262"/>
              </p:ext>
            </p:extLst>
          </p:nvPr>
        </p:nvGraphicFramePr>
        <p:xfrm>
          <a:off x="231809" y="1643667"/>
          <a:ext cx="11165205" cy="497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" name="Title 59">
            <a:extLst>
              <a:ext uri="{FF2B5EF4-FFF2-40B4-BE49-F238E27FC236}">
                <a16:creationId xmlns:a16="http://schemas.microsoft.com/office/drawing/2014/main" id="{87E469AF-FFF0-3477-75D3-1B81BA81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t">
              <a:lnSpc>
                <a:spcPts val="1500"/>
              </a:lnSpc>
            </a:pPr>
            <a:r>
              <a:rPr lang="en-GB" sz="3200" b="1" dirty="0">
                <a:latin typeface="+mn-lt"/>
              </a:rPr>
              <a:t>Questions for Learners to Consider Before Committing</a:t>
            </a:r>
          </a:p>
        </p:txBody>
      </p:sp>
    </p:spTree>
    <p:extLst>
      <p:ext uri="{BB962C8B-B14F-4D97-AF65-F5344CB8AC3E}">
        <p14:creationId xmlns:p14="http://schemas.microsoft.com/office/powerpoint/2010/main" val="575607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2A2A-ECEB-E3BA-2666-DBB5B6F3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D291B8-EF64-466D-A5C5-E11E95C93A20}"/>
              </a:ext>
            </a:extLst>
          </p:cNvPr>
          <p:cNvSpPr txBox="1"/>
          <p:nvPr/>
        </p:nvSpPr>
        <p:spPr>
          <a:xfrm>
            <a:off x="838200" y="1720840"/>
            <a:ext cx="1031965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latin typeface="+mn-lt"/>
              </a:rPr>
              <a:t>Make an informed decision if the apprenticeship programme is right for you?</a:t>
            </a:r>
            <a:endParaRPr lang="en-GB" dirty="0">
              <a:latin typeface="+mn-lt"/>
            </a:endParaRPr>
          </a:p>
          <a:p>
            <a:pPr>
              <a:defRPr/>
            </a:pPr>
            <a:br>
              <a:rPr lang="en-GB" sz="1800" b="1" dirty="0">
                <a:latin typeface="+mn-lt"/>
              </a:rPr>
            </a:br>
            <a:r>
              <a:rPr lang="en-GB" sz="1800" b="1" dirty="0">
                <a:latin typeface="+mn-lt"/>
              </a:rPr>
              <a:t>If yes!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Follow your companies expression of Interest process to start the enrolment process or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Email us and we will contact your employer direct –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</a:t>
            </a:r>
            <a:endParaRPr lang="en-GB" sz="1800" dirty="0">
              <a:latin typeface="+mn-lt"/>
            </a:endParaRP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>
              <a:defRPr/>
            </a:pPr>
            <a:r>
              <a:rPr lang="en-GB" sz="1800" dirty="0">
                <a:latin typeface="+mn-lt"/>
              </a:rPr>
              <a:t>Find out more about the programmes via our website </a:t>
            </a:r>
            <a:r>
              <a:rPr lang="en-GB" sz="1800" dirty="0">
                <a:latin typeface="+mn-lt"/>
                <a:hlinkClick r:id="rId3"/>
              </a:rPr>
              <a:t>www.dynamictraining.org.uk</a:t>
            </a:r>
            <a:r>
              <a:rPr lang="en-GB" sz="1800" dirty="0">
                <a:latin typeface="+mn-lt"/>
              </a:rPr>
              <a:t> </a:t>
            </a: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+mn-lt"/>
              </a:rPr>
              <a:t>Speak to one our team to answer your questions via email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or call 0208 607 7850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47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40A1A-B544-BC4C-9E74-F57CA136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Adult Care Worker Level 2 Apprenticeship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248827-F6A5-E62B-6035-064872C75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764" y="1317307"/>
            <a:ext cx="7073619" cy="554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47A518-C5C8-69AE-0978-DD2DAC0D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Off the Job Learning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210879-04FC-BE3D-5C4F-9AEA30FBAF2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846" y="1825625"/>
            <a:ext cx="10612877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300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Adult Care Worker apprenticeship.</a:t>
            </a:r>
          </a:p>
          <a:p>
            <a:endParaRPr lang="en-GB" sz="2000" dirty="0"/>
          </a:p>
          <a:p>
            <a:r>
              <a:rPr lang="en-GB" sz="2000" dirty="0"/>
              <a:t>Of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3168925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DA5788-FB2E-EFFF-95DA-95CDFCAD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B133FE-F12B-A63C-85AF-5B2B24526C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2570" y="1644650"/>
            <a:ext cx="5038928" cy="4532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100" b="1" dirty="0"/>
              <a:t>Complete the Adult Social Care Certificate</a:t>
            </a:r>
            <a:r>
              <a:rPr lang="en-GB" sz="1100" dirty="0"/>
              <a:t>.</a:t>
            </a:r>
          </a:p>
          <a:p>
            <a:pPr marL="0" indent="0">
              <a:buNone/>
            </a:pPr>
            <a:r>
              <a:rPr lang="en-GB" sz="1100" b="1" dirty="0"/>
              <a:t>Knowledge Development</a:t>
            </a:r>
          </a:p>
          <a:p>
            <a:r>
              <a:rPr lang="en-GB" sz="1100" dirty="0"/>
              <a:t>Review anonymised reports or incident summaries to identify risks, mistakes, and areas for improvement. Reflect on these in your learner journal.</a:t>
            </a:r>
          </a:p>
          <a:p>
            <a:r>
              <a:rPr lang="en-GB" sz="1100" dirty="0"/>
              <a:t>Research guidelines, legislation, and laws relating to </a:t>
            </a:r>
            <a:r>
              <a:rPr lang="en-GB" sz="1100" b="1" dirty="0"/>
              <a:t>Equality</a:t>
            </a:r>
            <a:r>
              <a:rPr lang="en-GB" sz="1100" dirty="0"/>
              <a:t> (e.g., Equality Act 2010, Human Rights Act, NICE guidance).</a:t>
            </a:r>
          </a:p>
          <a:p>
            <a:r>
              <a:rPr lang="en-GB" sz="1100" dirty="0"/>
              <a:t>Study the </a:t>
            </a:r>
            <a:r>
              <a:rPr lang="en-GB" sz="1100" b="1" dirty="0"/>
              <a:t>Online Safety Act 2023</a:t>
            </a:r>
            <a:r>
              <a:rPr lang="en-GB" sz="1100" dirty="0"/>
              <a:t> and its implications.</a:t>
            </a:r>
          </a:p>
          <a:p>
            <a:r>
              <a:rPr lang="en-GB" sz="1100" dirty="0"/>
              <a:t>Research into </a:t>
            </a:r>
            <a:r>
              <a:rPr lang="en-GB" sz="1100" b="1" dirty="0"/>
              <a:t>STOMP</a:t>
            </a:r>
            <a:r>
              <a:rPr lang="en-GB" sz="1100" dirty="0"/>
              <a:t> (Stopping Over-Medication of People with Learning Disabilities and Autism) and </a:t>
            </a:r>
            <a:r>
              <a:rPr lang="en-GB" sz="1100" b="1" dirty="0"/>
              <a:t>STAMP</a:t>
            </a:r>
            <a:r>
              <a:rPr lang="en-GB" sz="1100" dirty="0"/>
              <a:t> (Supporting Treatment and Appropriate Medication in Paediatrics).</a:t>
            </a:r>
          </a:p>
          <a:p>
            <a:r>
              <a:rPr lang="en-GB" sz="1100" dirty="0"/>
              <a:t>Learn about </a:t>
            </a:r>
            <a:r>
              <a:rPr lang="en-GB" sz="1100" b="1" dirty="0"/>
              <a:t>healthy eating guidelines</a:t>
            </a:r>
            <a:r>
              <a:rPr lang="en-GB" sz="1100" dirty="0"/>
              <a:t> and their application in the care sector.</a:t>
            </a:r>
          </a:p>
          <a:p>
            <a:pPr marL="0" indent="0">
              <a:buNone/>
            </a:pPr>
            <a:r>
              <a:rPr lang="en-GB" sz="1100" b="1" dirty="0"/>
              <a:t>Practical Skills</a:t>
            </a:r>
          </a:p>
          <a:p>
            <a:r>
              <a:rPr lang="en-GB" sz="1100" dirty="0"/>
              <a:t>Learn to read </a:t>
            </a:r>
            <a:r>
              <a:rPr lang="en-GB" sz="1100" b="1" dirty="0"/>
              <a:t>vital signs</a:t>
            </a:r>
            <a:r>
              <a:rPr lang="en-GB" sz="1100" dirty="0"/>
              <a:t> and take physiological measurements.</a:t>
            </a:r>
          </a:p>
          <a:p>
            <a:r>
              <a:rPr lang="en-GB" sz="1100" dirty="0"/>
              <a:t>Understand the symptoms of </a:t>
            </a:r>
            <a:r>
              <a:rPr lang="en-GB" sz="1100" b="1" dirty="0"/>
              <a:t>stroke</a:t>
            </a:r>
            <a:r>
              <a:rPr lang="en-GB" sz="1100" dirty="0"/>
              <a:t> and how to recognize and manage them.</a:t>
            </a:r>
          </a:p>
          <a:p>
            <a:r>
              <a:rPr lang="en-GB" sz="1100" dirty="0"/>
              <a:t>Explore techniques for </a:t>
            </a:r>
            <a:r>
              <a:rPr lang="en-GB" sz="1100" b="1" dirty="0"/>
              <a:t>supporting healthy relationships</a:t>
            </a:r>
            <a:r>
              <a:rPr lang="en-GB" sz="1100" dirty="0"/>
              <a:t> for people with learning disabilities.</a:t>
            </a:r>
          </a:p>
          <a:p>
            <a:r>
              <a:rPr lang="en-GB" sz="1100" dirty="0"/>
              <a:t>Research methods to support </a:t>
            </a:r>
            <a:r>
              <a:rPr lang="en-GB" sz="1100" b="1" dirty="0"/>
              <a:t>communication</a:t>
            </a:r>
            <a:r>
              <a:rPr lang="en-GB" sz="1100" dirty="0"/>
              <a:t> and interactions with individuals who have dementia or learning disabilities.</a:t>
            </a:r>
          </a:p>
          <a:p>
            <a:r>
              <a:rPr lang="en-GB" sz="1100" dirty="0"/>
              <a:t>Learn about </a:t>
            </a:r>
            <a:r>
              <a:rPr lang="en-GB" sz="1100" b="1" dirty="0"/>
              <a:t>nutrition and hydration</a:t>
            </a:r>
            <a:r>
              <a:rPr lang="en-GB" sz="1100" dirty="0"/>
              <a:t> and how these affect care.</a:t>
            </a:r>
          </a:p>
          <a:p>
            <a:r>
              <a:rPr lang="en-GB" sz="1100" dirty="0"/>
              <a:t>Study the </a:t>
            </a:r>
            <a:r>
              <a:rPr lang="en-GB" sz="1100" b="1" dirty="0"/>
              <a:t>spread of infection</a:t>
            </a:r>
            <a:r>
              <a:rPr lang="en-GB" sz="1100" dirty="0"/>
              <a:t> and ways to prevent it.</a:t>
            </a:r>
            <a:br>
              <a:rPr lang="en-GB" sz="1100" dirty="0"/>
            </a:br>
            <a:endParaRPr lang="en-GB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76ED4-308C-22B3-E513-021CA6D59EC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96000" y="1635598"/>
            <a:ext cx="5346431" cy="4832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400" b="1" dirty="0"/>
              <a:t>Leadership and Career Progression</a:t>
            </a:r>
          </a:p>
          <a:p>
            <a:r>
              <a:rPr lang="en-GB" sz="1400" dirty="0"/>
              <a:t>Learn about leadership skills and techniques for career progression.</a:t>
            </a:r>
          </a:p>
          <a:p>
            <a:r>
              <a:rPr lang="en-GB" sz="1400" dirty="0"/>
              <a:t>Explore advocate services and their importance in the care sector.</a:t>
            </a:r>
          </a:p>
          <a:p>
            <a:pPr marL="0" indent="0">
              <a:buNone/>
            </a:pPr>
            <a:r>
              <a:rPr lang="en-GB" sz="1400" b="1" dirty="0"/>
              <a:t>Specialised Topics</a:t>
            </a:r>
          </a:p>
          <a:p>
            <a:r>
              <a:rPr lang="en-GB" sz="1400" dirty="0"/>
              <a:t>Study </a:t>
            </a:r>
            <a:r>
              <a:rPr lang="en-GB" sz="1400" b="1" dirty="0"/>
              <a:t>child exploitation</a:t>
            </a:r>
            <a:r>
              <a:rPr lang="en-GB" sz="1400" dirty="0"/>
              <a:t> and </a:t>
            </a:r>
            <a:r>
              <a:rPr lang="en-GB" sz="1400" b="1" dirty="0"/>
              <a:t>FGM</a:t>
            </a:r>
            <a:r>
              <a:rPr lang="en-GB" sz="1400" dirty="0"/>
              <a:t> through government-provided short courses.</a:t>
            </a:r>
          </a:p>
          <a:p>
            <a:r>
              <a:rPr lang="en-GB" sz="1400" dirty="0"/>
              <a:t>Learn more about </a:t>
            </a:r>
            <a:r>
              <a:rPr lang="en-GB" sz="1400" b="1" dirty="0"/>
              <a:t>autism</a:t>
            </a:r>
            <a:r>
              <a:rPr lang="en-GB" sz="1400" dirty="0"/>
              <a:t> and supporting individuals with learning disabilities.</a:t>
            </a:r>
          </a:p>
          <a:p>
            <a:pPr marL="0" indent="0">
              <a:buNone/>
            </a:pPr>
            <a:r>
              <a:rPr lang="en-GB" sz="1400" b="1" dirty="0"/>
              <a:t>Additional Reading and Research</a:t>
            </a:r>
          </a:p>
          <a:p>
            <a:r>
              <a:rPr lang="en-GB" sz="1400" dirty="0"/>
              <a:t>Explore resources from organizations such as </a:t>
            </a:r>
            <a:r>
              <a:rPr lang="en-GB" sz="1400" b="1" dirty="0"/>
              <a:t>NHS</a:t>
            </a:r>
            <a:r>
              <a:rPr lang="en-GB" sz="1400" dirty="0"/>
              <a:t>, </a:t>
            </a:r>
            <a:r>
              <a:rPr lang="en-GB" sz="1400" b="1" dirty="0"/>
              <a:t>NICE</a:t>
            </a:r>
            <a:r>
              <a:rPr lang="en-GB" sz="1400" dirty="0"/>
              <a:t>, and </a:t>
            </a:r>
            <a:r>
              <a:rPr lang="en-GB" sz="1400" b="1" dirty="0"/>
              <a:t>WHO</a:t>
            </a:r>
            <a:r>
              <a:rPr lang="en-GB" sz="1400" dirty="0"/>
              <a:t> for deeper knowledge on health inequalities and care standards.</a:t>
            </a:r>
          </a:p>
          <a:p>
            <a:pPr marL="0" indent="0">
              <a:buNone/>
            </a:pPr>
            <a:r>
              <a:rPr lang="en-GB" sz="1400" b="1" dirty="0"/>
              <a:t>Self-Reflection and Personal Development</a:t>
            </a:r>
          </a:p>
          <a:p>
            <a:r>
              <a:rPr lang="en-GB" sz="1400" dirty="0"/>
              <a:t>Reflect on your values and purpose within the care sector by creating a </a:t>
            </a:r>
            <a:r>
              <a:rPr lang="en-GB" sz="1400" b="1" dirty="0"/>
              <a:t>Career Mission Statement</a:t>
            </a:r>
            <a:r>
              <a:rPr lang="en-GB" sz="1400" dirty="0"/>
              <a:t>.</a:t>
            </a:r>
          </a:p>
          <a:p>
            <a:r>
              <a:rPr lang="en-GB" sz="1400" dirty="0"/>
              <a:t>Research the term ‘active participation’ and create a reflection in your learner journal about your findings.</a:t>
            </a:r>
          </a:p>
          <a:p>
            <a:r>
              <a:rPr lang="en-GB" sz="1400" dirty="0"/>
              <a:t>Create a </a:t>
            </a:r>
            <a:r>
              <a:rPr lang="en-GB" sz="1400" b="1" dirty="0"/>
              <a:t>One-Page Profile</a:t>
            </a:r>
            <a:r>
              <a:rPr lang="en-GB" sz="1400" dirty="0"/>
              <a:t> to show how you like to be treated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276305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177F7-99DA-A73E-3411-D260AA8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C9E5CA-FC67-6DDF-2B4C-206F8F8C2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CE91F6-E7C3-EA41-CE3A-73E75C7402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13659" y="1825625"/>
            <a:ext cx="53441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/>
              <a:t>Further Learning and Qualifications</a:t>
            </a:r>
          </a:p>
          <a:p>
            <a:r>
              <a:rPr lang="en-GB" sz="1500" dirty="0"/>
              <a:t>Level 3 Lead Adult Care Worker Apprenticeship</a:t>
            </a:r>
          </a:p>
          <a:p>
            <a:r>
              <a:rPr lang="en-GB" sz="1500" dirty="0"/>
              <a:t>Level 3 Diploma in Adult Care</a:t>
            </a:r>
          </a:p>
          <a:p>
            <a:r>
              <a:rPr lang="en-GB" sz="1500" dirty="0"/>
              <a:t>Specialist training in:</a:t>
            </a:r>
          </a:p>
          <a:p>
            <a:pPr lvl="1"/>
            <a:r>
              <a:rPr lang="en-GB" sz="1500" dirty="0"/>
              <a:t>Dementia care</a:t>
            </a:r>
          </a:p>
          <a:p>
            <a:pPr lvl="1"/>
            <a:r>
              <a:rPr lang="en-GB" sz="1500" dirty="0"/>
              <a:t>End-of-life care</a:t>
            </a:r>
          </a:p>
          <a:p>
            <a:pPr lvl="1"/>
            <a:r>
              <a:rPr lang="en-GB" sz="1500" dirty="0"/>
              <a:t>Medication support</a:t>
            </a:r>
          </a:p>
          <a:p>
            <a:pPr lvl="1"/>
            <a:r>
              <a:rPr lang="en-GB" sz="1500" dirty="0"/>
              <a:t>Mental health awareness</a:t>
            </a:r>
          </a:p>
          <a:p>
            <a:pPr lvl="1"/>
            <a:r>
              <a:rPr lang="en-GB" sz="1500" dirty="0"/>
              <a:t>Autism and learning disabilities</a:t>
            </a:r>
          </a:p>
          <a:p>
            <a:pPr lvl="1"/>
            <a:r>
              <a:rPr lang="en-GB" sz="1500" dirty="0"/>
              <a:t>Safeguarding adults</a:t>
            </a:r>
          </a:p>
          <a:p>
            <a:pPr lvl="1"/>
            <a:r>
              <a:rPr lang="en-GB" sz="1500" dirty="0"/>
              <a:t>Positive behaviour support</a:t>
            </a:r>
          </a:p>
          <a:p>
            <a:endParaRPr lang="en-GB" sz="1500" dirty="0"/>
          </a:p>
          <a:p>
            <a:r>
              <a:rPr lang="en-GB" sz="1500" dirty="0"/>
              <a:t>Longer-term route to Level 5 Leader in Adult Care for management roles</a:t>
            </a:r>
          </a:p>
          <a:p>
            <a:pPr marL="0" indent="0">
              <a:buNone/>
            </a:pPr>
            <a:endParaRPr lang="en-GB" sz="1500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5E5C333-93EB-77B2-DF06-A15C32EDBF6F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45904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Learners who complete the Adult Care Worker Level 2 Apprenticeship can progress into more responsible care roles, further training, and specialist pathways within adult social care.</a:t>
            </a:r>
          </a:p>
          <a:p>
            <a:pPr marL="0" indent="0">
              <a:buNone/>
            </a:pPr>
            <a:br>
              <a:rPr lang="en-GB" sz="1800" dirty="0"/>
            </a:br>
            <a:endParaRPr lang="en-GB" sz="1800" dirty="0"/>
          </a:p>
          <a:p>
            <a:pPr marL="0" indent="0">
              <a:buNone/>
            </a:pPr>
            <a:r>
              <a:rPr lang="en-GB" dirty="0"/>
              <a:t>Next-Step Job Roles</a:t>
            </a:r>
          </a:p>
          <a:p>
            <a:r>
              <a:rPr lang="en-GB" dirty="0"/>
              <a:t>Senior Care Worker / Senior Support Worker</a:t>
            </a:r>
          </a:p>
          <a:p>
            <a:r>
              <a:rPr lang="en-GB" dirty="0"/>
              <a:t>Lead Adult Care Worker</a:t>
            </a:r>
          </a:p>
          <a:p>
            <a:r>
              <a:rPr lang="en-GB" dirty="0"/>
              <a:t>Key Worker or Care Coordinator</a:t>
            </a:r>
          </a:p>
          <a:p>
            <a:r>
              <a:rPr lang="en-GB" dirty="0"/>
              <a:t>Reablement Support Worker</a:t>
            </a:r>
          </a:p>
          <a:p>
            <a:r>
              <a:rPr lang="en-GB" dirty="0"/>
              <a:t>Dementia Care Assistant / Specialist Support Worker</a:t>
            </a:r>
          </a:p>
          <a:p>
            <a:r>
              <a:rPr lang="en-GB" dirty="0"/>
              <a:t>Healthcare Assistant in community, residential, or NHS settings</a:t>
            </a:r>
          </a:p>
          <a:p>
            <a:r>
              <a:rPr lang="en-GB" dirty="0"/>
              <a:t>Personal Assistant supporting individuals with direct payments</a:t>
            </a:r>
          </a:p>
          <a:p>
            <a:r>
              <a:rPr lang="en-GB" dirty="0"/>
              <a:t>Shift Leader or Team Leader with experience</a:t>
            </a:r>
          </a:p>
        </p:txBody>
      </p:sp>
    </p:spTree>
    <p:extLst>
      <p:ext uri="{BB962C8B-B14F-4D97-AF65-F5344CB8AC3E}">
        <p14:creationId xmlns:p14="http://schemas.microsoft.com/office/powerpoint/2010/main" val="112169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6F29A8-A7AA-E0E2-F017-5907CCDD0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Lead Adult Care Worker Level 3 Apprenticeship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647CF9-E38B-4C1D-D9CC-4404B9435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559" y="1257241"/>
            <a:ext cx="8375758" cy="560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63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4E2D4-9FF6-F1BC-755A-4240C1F22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C0B915-BF18-3105-6EB5-7465714F7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Off the Job Learning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9C27AA-AF1B-F300-7CA5-BDB0DBA9CB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846" y="1825625"/>
            <a:ext cx="10612877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348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Lead Adult Care Worker apprenticeship.</a:t>
            </a:r>
          </a:p>
          <a:p>
            <a:endParaRPr lang="en-GB" sz="2000" dirty="0"/>
          </a:p>
          <a:p>
            <a:r>
              <a:rPr lang="en-GB" sz="2000" dirty="0"/>
              <a:t>Of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2980749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EEF82-D976-0850-70C5-EB93FA0B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5C13DCD-48F4-8B4A-1D1E-B9EB5C7AD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5CE1A7-542B-E156-2672-5DF333B3C77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1520" y="1644650"/>
            <a:ext cx="5364480" cy="453231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Attend taught sessions linked to the apprenticeship standard and diploma units.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Complete workbook questions, written tasks and notes.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Complete scenario-based tasks.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Analyse case studies linked to care practice.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Complete distance-travelled assessments.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Complete reflective logs, journals or self-assessments.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Complete reflection tasks linked to own role and workplace practice.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Create a SMART target or CPD plan.</a:t>
            </a:r>
            <a:br>
              <a:rPr lang="en-GB" sz="1200" dirty="0"/>
            </a:br>
            <a:r>
              <a:rPr lang="en-GB" sz="1200" dirty="0"/>
              <a:t>Develop mentoring skills by supporting students or colleagues.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Identify an area to champion in the workplace.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Shadow a: </a:t>
            </a:r>
          </a:p>
          <a:p>
            <a:pPr lvl="1"/>
            <a:r>
              <a:rPr lang="en-GB" sz="1200" dirty="0"/>
              <a:t>mentor or senior colleague delivering appraisals.</a:t>
            </a:r>
          </a:p>
          <a:p>
            <a:pPr lvl="1"/>
            <a:r>
              <a:rPr lang="en-GB" sz="1200" dirty="0"/>
              <a:t>senior colleague delivering team meetings.</a:t>
            </a:r>
          </a:p>
          <a:p>
            <a:pPr lvl="1"/>
            <a:r>
              <a:rPr lang="en-GB" sz="1200" dirty="0"/>
              <a:t>manager during multidisciplinary team meetings.</a:t>
            </a:r>
          </a:p>
          <a:p>
            <a:pPr lvl="1"/>
            <a:r>
              <a:rPr lang="en-GB" sz="1200" dirty="0"/>
              <a:t>observe SALT team communication, where possible.</a:t>
            </a:r>
          </a:p>
          <a:p>
            <a:pPr lvl="1"/>
            <a:r>
              <a:rPr lang="en-GB" sz="1200" dirty="0" err="1"/>
              <a:t>DoLS</a:t>
            </a:r>
            <a:r>
              <a:rPr lang="en-GB" sz="1200" dirty="0"/>
              <a:t> assessment, where possible.</a:t>
            </a:r>
          </a:p>
          <a:p>
            <a:pPr lvl="1"/>
            <a:r>
              <a:rPr lang="en-GB" sz="1200" dirty="0"/>
              <a:t>best-interest meeting, where possible.</a:t>
            </a:r>
          </a:p>
          <a:p>
            <a:pPr lvl="1"/>
            <a:r>
              <a:rPr lang="en-GB" sz="1200" dirty="0"/>
              <a:t>manager during the RIDDOR process.</a:t>
            </a:r>
          </a:p>
          <a:p>
            <a:pPr marL="0" indent="0">
              <a:buNone/>
            </a:pPr>
            <a:endParaRPr lang="en-GB" sz="1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AE6CE-1CB3-E510-50D0-498F1998EF8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429697" y="1644650"/>
            <a:ext cx="5342000" cy="483235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Discuss environmental safety and risk checks with the maintenance team.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Review advocacy information or leaflets.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Research advocacy groups or services that support the workplace.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Watch Makaton resources.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Watch resources on mirroring communication techniques.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Research how workplace devices are protected to keep data secure.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Complete independent research on equality and person-centred approaches.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Review person-centred care guidance or handouts.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Research active participation.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Create a one-page profile for yourself.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Reflect on how individuals like to be treated, supported and understood.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Watch a recorded webinar on the Mental Capacity Act.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Reflect on least restrictive practice.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Create a personal wellness plan.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/>
              <a:t>Create a resilience plan.</a:t>
            </a:r>
          </a:p>
        </p:txBody>
      </p:sp>
    </p:spTree>
    <p:extLst>
      <p:ext uri="{BB962C8B-B14F-4D97-AF65-F5344CB8AC3E}">
        <p14:creationId xmlns:p14="http://schemas.microsoft.com/office/powerpoint/2010/main" val="3797699526"/>
      </p:ext>
    </p:extLst>
  </p:cSld>
  <p:clrMapOvr>
    <a:masterClrMapping/>
  </p:clrMapOvr>
</p:sld>
</file>

<file path=ppt/theme/theme1.xml><?xml version="1.0" encoding="utf-8"?>
<a:theme xmlns:a="http://schemas.openxmlformats.org/drawingml/2006/main" name="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2.xml><?xml version="1.0" encoding="utf-8"?>
<a:theme xmlns:a="http://schemas.openxmlformats.org/drawingml/2006/main" name="1_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3.xml><?xml version="1.0" encoding="utf-8"?>
<a:theme xmlns:a="http://schemas.openxmlformats.org/drawingml/2006/main" name="DTUK 2025 Solid Colours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1269</TotalTime>
  <Words>3253</Words>
  <Application>Microsoft Office PowerPoint</Application>
  <PresentationFormat>Widescreen</PresentationFormat>
  <Paragraphs>409</Paragraphs>
  <Slides>26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Aptos</vt:lpstr>
      <vt:lpstr>Arial</vt:lpstr>
      <vt:lpstr>Calibri</vt:lpstr>
      <vt:lpstr>Roboto</vt:lpstr>
      <vt:lpstr>Roboto Medium</vt:lpstr>
      <vt:lpstr>DT Rebrand</vt:lpstr>
      <vt:lpstr>1_DT Rebrand</vt:lpstr>
      <vt:lpstr>DTUK 2025 Solid Colours</vt:lpstr>
      <vt:lpstr>Custom Design</vt:lpstr>
      <vt:lpstr>Document</vt:lpstr>
      <vt:lpstr>Adult Care Learning and Development Programmes </vt:lpstr>
      <vt:lpstr>Who are Dynamic Training</vt:lpstr>
      <vt:lpstr>Adult Care Worker Level 2 Apprenticeship</vt:lpstr>
      <vt:lpstr>Off the Job Learning</vt:lpstr>
      <vt:lpstr>Off-the-Job learning activities include:</vt:lpstr>
      <vt:lpstr>Progression Opportunities</vt:lpstr>
      <vt:lpstr>Lead Adult Care Worker Level 3 Apprenticeship</vt:lpstr>
      <vt:lpstr>Off the Job Learning</vt:lpstr>
      <vt:lpstr>Off-the-Job learning activities include:</vt:lpstr>
      <vt:lpstr>Progression Opportunities</vt:lpstr>
      <vt:lpstr>Progression Opportunities</vt:lpstr>
      <vt:lpstr>Apprenticeships: What You Need to Know</vt:lpstr>
      <vt:lpstr>The Apprenticeship Journey</vt:lpstr>
      <vt:lpstr>Apprenticeship Support</vt:lpstr>
      <vt:lpstr>Reasonable adjustments to learning and assessment</vt:lpstr>
      <vt:lpstr>Understanding Functional Skills</vt:lpstr>
      <vt:lpstr>Dedicated Learning Time</vt:lpstr>
      <vt:lpstr>PowerPoint Presentation</vt:lpstr>
      <vt:lpstr>UCAS Points</vt:lpstr>
      <vt:lpstr>Employer Grants &amp; Incentives</vt:lpstr>
      <vt:lpstr>Additional Incentives</vt:lpstr>
      <vt:lpstr>Accredited Programmes Supported via LDSS funding</vt:lpstr>
      <vt:lpstr>Our Care Certificate Pathways</vt:lpstr>
      <vt:lpstr>Oliver McGowan Delivery</vt:lpstr>
      <vt:lpstr>Questions for Learners to Consider Before Committing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Oliver Hill</dc:creator>
  <cp:lastModifiedBy>Oliver Hill</cp:lastModifiedBy>
  <cp:revision>2</cp:revision>
  <dcterms:created xsi:type="dcterms:W3CDTF">2026-04-08T09:27:43Z</dcterms:created>
  <dcterms:modified xsi:type="dcterms:W3CDTF">2026-07-22T09:02:07Z</dcterms:modified>
</cp:coreProperties>
</file>