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3" r:id="rId2"/>
    <p:sldMasterId id="2147483680" r:id="rId3"/>
    <p:sldMasterId id="2147483740" r:id="rId4"/>
  </p:sldMasterIdLst>
  <p:notesMasterIdLst>
    <p:notesMasterId r:id="rId41"/>
  </p:notesMasterIdLst>
  <p:sldIdLst>
    <p:sldId id="1978" r:id="rId5"/>
    <p:sldId id="1986" r:id="rId6"/>
    <p:sldId id="1983" r:id="rId7"/>
    <p:sldId id="1979" r:id="rId8"/>
    <p:sldId id="1982" r:id="rId9"/>
    <p:sldId id="1989" r:id="rId10"/>
    <p:sldId id="1992" r:id="rId11"/>
    <p:sldId id="1990" r:id="rId12"/>
    <p:sldId id="1993" r:id="rId13"/>
    <p:sldId id="1994" r:id="rId14"/>
    <p:sldId id="1995" r:id="rId15"/>
    <p:sldId id="1996" r:id="rId16"/>
    <p:sldId id="1997" r:id="rId17"/>
    <p:sldId id="1998" r:id="rId18"/>
    <p:sldId id="1999" r:id="rId19"/>
    <p:sldId id="2000" r:id="rId20"/>
    <p:sldId id="2001" r:id="rId21"/>
    <p:sldId id="2002" r:id="rId22"/>
    <p:sldId id="2003" r:id="rId23"/>
    <p:sldId id="2004" r:id="rId24"/>
    <p:sldId id="2005" r:id="rId25"/>
    <p:sldId id="2006" r:id="rId26"/>
    <p:sldId id="2007" r:id="rId27"/>
    <p:sldId id="1980" r:id="rId28"/>
    <p:sldId id="259" r:id="rId29"/>
    <p:sldId id="1977" r:id="rId30"/>
    <p:sldId id="260" r:id="rId31"/>
    <p:sldId id="302" r:id="rId32"/>
    <p:sldId id="1988" r:id="rId33"/>
    <p:sldId id="281" r:id="rId34"/>
    <p:sldId id="1976" r:id="rId35"/>
    <p:sldId id="261" r:id="rId36"/>
    <p:sldId id="2008" r:id="rId37"/>
    <p:sldId id="2009" r:id="rId38"/>
    <p:sldId id="1981" r:id="rId39"/>
    <p:sldId id="19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FFC6"/>
    <a:srgbClr val="FFEFD4"/>
    <a:srgbClr val="98B1E6"/>
    <a:srgbClr val="FFCF80"/>
    <a:srgbClr val="DDE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9EAB5-D982-4E73-99AF-5DB31FA9D224}" v="11" dt="2026-06-09T11:36:51.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24697" autoAdjust="0"/>
  </p:normalViewPr>
  <p:slideViewPr>
    <p:cSldViewPr snapToGrid="0">
      <p:cViewPr varScale="1">
        <p:scale>
          <a:sx n="23" d="100"/>
          <a:sy n="23" d="100"/>
        </p:scale>
        <p:origin x="3870" y="36"/>
      </p:cViewPr>
      <p:guideLst/>
    </p:cSldViewPr>
  </p:slideViewPr>
  <p:notesTextViewPr>
    <p:cViewPr>
      <p:scale>
        <a:sx n="1" d="1"/>
        <a:sy n="1" d="1"/>
      </p:scale>
      <p:origin x="0" y="-1788"/>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Hill" userId="429a735e-4672-4c9b-8bfa-e7f8e6ae6b63" providerId="ADAL" clId="{E8B078D6-3C68-4E84-8997-C90655B2566B}"/>
    <pc:docChg chg="undo custSel addSld delSld modSld sldOrd">
      <pc:chgData name="Oliver Hill" userId="429a735e-4672-4c9b-8bfa-e7f8e6ae6b63" providerId="ADAL" clId="{E8B078D6-3C68-4E84-8997-C90655B2566B}" dt="2026-06-09T11:36:51" v="1555" actId="20577"/>
      <pc:docMkLst>
        <pc:docMk/>
      </pc:docMkLst>
      <pc:sldChg chg="modSp mod">
        <pc:chgData name="Oliver Hill" userId="429a735e-4672-4c9b-8bfa-e7f8e6ae6b63" providerId="ADAL" clId="{E8B078D6-3C68-4E84-8997-C90655B2566B}" dt="2026-05-22T11:44:25.668" v="1429" actId="20577"/>
        <pc:sldMkLst>
          <pc:docMk/>
          <pc:sldMk cId="11147034" sldId="259"/>
        </pc:sldMkLst>
        <pc:spChg chg="mod">
          <ac:chgData name="Oliver Hill" userId="429a735e-4672-4c9b-8bfa-e7f8e6ae6b63" providerId="ADAL" clId="{E8B078D6-3C68-4E84-8997-C90655B2566B}" dt="2026-05-22T11:44:25.668" v="1429" actId="20577"/>
          <ac:spMkLst>
            <pc:docMk/>
            <pc:sldMk cId="11147034" sldId="259"/>
            <ac:spMk id="4" creationId="{F9B44AEA-0B9D-CEA7-6F18-73CAB61FB529}"/>
          </ac:spMkLst>
        </pc:spChg>
      </pc:sldChg>
      <pc:sldChg chg="delSp modSp mod">
        <pc:chgData name="Oliver Hill" userId="429a735e-4672-4c9b-8bfa-e7f8e6ae6b63" providerId="ADAL" clId="{E8B078D6-3C68-4E84-8997-C90655B2566B}" dt="2026-05-22T11:45:03.045" v="1457" actId="404"/>
        <pc:sldMkLst>
          <pc:docMk/>
          <pc:sldMk cId="540610214" sldId="260"/>
        </pc:sldMkLst>
        <pc:spChg chg="mod">
          <ac:chgData name="Oliver Hill" userId="429a735e-4672-4c9b-8bfa-e7f8e6ae6b63" providerId="ADAL" clId="{E8B078D6-3C68-4E84-8997-C90655B2566B}" dt="2026-05-22T11:45:03.045" v="1457" actId="404"/>
          <ac:spMkLst>
            <pc:docMk/>
            <pc:sldMk cId="540610214" sldId="260"/>
            <ac:spMk id="3" creationId="{D77B3C60-07B3-E620-637C-7FF297D1AB0F}"/>
          </ac:spMkLst>
        </pc:spChg>
      </pc:sldChg>
      <pc:sldChg chg="modSp mod">
        <pc:chgData name="Oliver Hill" userId="429a735e-4672-4c9b-8bfa-e7f8e6ae6b63" providerId="ADAL" clId="{E8B078D6-3C68-4E84-8997-C90655B2566B}" dt="2026-05-22T11:45:11.480" v="1459" actId="404"/>
        <pc:sldMkLst>
          <pc:docMk/>
          <pc:sldMk cId="2675354639" sldId="261"/>
        </pc:sldMkLst>
        <pc:spChg chg="mod">
          <ac:chgData name="Oliver Hill" userId="429a735e-4672-4c9b-8bfa-e7f8e6ae6b63" providerId="ADAL" clId="{E8B078D6-3C68-4E84-8997-C90655B2566B}" dt="2026-05-22T11:41:53.725" v="1333" actId="14100"/>
          <ac:spMkLst>
            <pc:docMk/>
            <pc:sldMk cId="2675354639" sldId="261"/>
            <ac:spMk id="2" creationId="{30750DF1-1372-CF84-4B25-0F6AC9691636}"/>
          </ac:spMkLst>
        </pc:spChg>
        <pc:spChg chg="mod">
          <ac:chgData name="Oliver Hill" userId="429a735e-4672-4c9b-8bfa-e7f8e6ae6b63" providerId="ADAL" clId="{E8B078D6-3C68-4E84-8997-C90655B2566B}" dt="2026-05-22T11:45:11.480" v="1459" actId="404"/>
          <ac:spMkLst>
            <pc:docMk/>
            <pc:sldMk cId="2675354639" sldId="261"/>
            <ac:spMk id="3" creationId="{B043298B-1B44-D96D-E19A-DFBD834E3F5F}"/>
          </ac:spMkLst>
        </pc:spChg>
        <pc:graphicFrameChg chg="mod">
          <ac:chgData name="Oliver Hill" userId="429a735e-4672-4c9b-8bfa-e7f8e6ae6b63" providerId="ADAL" clId="{E8B078D6-3C68-4E84-8997-C90655B2566B}" dt="2026-05-22T11:42:03.618" v="1335" actId="14100"/>
          <ac:graphicFrameMkLst>
            <pc:docMk/>
            <pc:sldMk cId="2675354639" sldId="261"/>
            <ac:graphicFrameMk id="5" creationId="{3456FF14-82D0-01C3-AE60-431B0AC9F4DA}"/>
          </ac:graphicFrameMkLst>
        </pc:graphicFrameChg>
      </pc:sldChg>
      <pc:sldChg chg="delSp modSp mod">
        <pc:chgData name="Oliver Hill" userId="429a735e-4672-4c9b-8bfa-e7f8e6ae6b63" providerId="ADAL" clId="{E8B078D6-3C68-4E84-8997-C90655B2566B}" dt="2026-05-22T11:44:58.494" v="1456" actId="404"/>
        <pc:sldMkLst>
          <pc:docMk/>
          <pc:sldMk cId="2770003367" sldId="281"/>
        </pc:sldMkLst>
        <pc:spChg chg="mod">
          <ac:chgData name="Oliver Hill" userId="429a735e-4672-4c9b-8bfa-e7f8e6ae6b63" providerId="ADAL" clId="{E8B078D6-3C68-4E84-8997-C90655B2566B}" dt="2026-05-22T11:44:58.494" v="1456" actId="404"/>
          <ac:spMkLst>
            <pc:docMk/>
            <pc:sldMk cId="2770003367" sldId="281"/>
            <ac:spMk id="2" creationId="{8DCE7D0B-19B5-DE01-02E0-4175A9C00D6E}"/>
          </ac:spMkLst>
        </pc:spChg>
      </pc:sldChg>
      <pc:sldChg chg="modSp mod">
        <pc:chgData name="Oliver Hill" userId="429a735e-4672-4c9b-8bfa-e7f8e6ae6b63" providerId="ADAL" clId="{E8B078D6-3C68-4E84-8997-C90655B2566B}" dt="2026-05-22T11:44:55.003" v="1455" actId="404"/>
        <pc:sldMkLst>
          <pc:docMk/>
          <pc:sldMk cId="2577746146" sldId="302"/>
        </pc:sldMkLst>
        <pc:spChg chg="mod">
          <ac:chgData name="Oliver Hill" userId="429a735e-4672-4c9b-8bfa-e7f8e6ae6b63" providerId="ADAL" clId="{E8B078D6-3C68-4E84-8997-C90655B2566B}" dt="2026-05-22T11:44:55.003" v="1455" actId="404"/>
          <ac:spMkLst>
            <pc:docMk/>
            <pc:sldMk cId="2577746146" sldId="302"/>
            <ac:spMk id="5" creationId="{7ABAAF27-15AF-5611-BF62-1D52EB72CDCA}"/>
          </ac:spMkLst>
        </pc:spChg>
        <pc:spChg chg="mod">
          <ac:chgData name="Oliver Hill" userId="429a735e-4672-4c9b-8bfa-e7f8e6ae6b63" providerId="ADAL" clId="{E8B078D6-3C68-4E84-8997-C90655B2566B}" dt="2026-05-22T11:44:50.746" v="1454" actId="20577"/>
          <ac:spMkLst>
            <pc:docMk/>
            <pc:sldMk cId="2577746146" sldId="302"/>
            <ac:spMk id="6" creationId="{A08C96D1-25CF-7ADD-9F39-C9A1C6A3C32D}"/>
          </ac:spMkLst>
        </pc:spChg>
      </pc:sldChg>
      <pc:sldChg chg="addSp delSp modSp mod modClrScheme chgLayout">
        <pc:chgData name="Oliver Hill" userId="429a735e-4672-4c9b-8bfa-e7f8e6ae6b63" providerId="ADAL" clId="{E8B078D6-3C68-4E84-8997-C90655B2566B}" dt="2026-05-22T11:41:22.768" v="1327" actId="478"/>
        <pc:sldMkLst>
          <pc:docMk/>
          <pc:sldMk cId="4089758015" sldId="1976"/>
        </pc:sldMkLst>
        <pc:spChg chg="add del">
          <ac:chgData name="Oliver Hill" userId="429a735e-4672-4c9b-8bfa-e7f8e6ae6b63" providerId="ADAL" clId="{E8B078D6-3C68-4E84-8997-C90655B2566B}" dt="2026-05-22T11:41:20.732" v="1326" actId="478"/>
          <ac:spMkLst>
            <pc:docMk/>
            <pc:sldMk cId="4089758015" sldId="1976"/>
            <ac:spMk id="5" creationId="{2AA2FDC2-DEF6-13BB-0B72-7826260381B4}"/>
          </ac:spMkLst>
        </pc:spChg>
      </pc:sldChg>
      <pc:sldChg chg="delSp mod">
        <pc:chgData name="Oliver Hill" userId="429a735e-4672-4c9b-8bfa-e7f8e6ae6b63" providerId="ADAL" clId="{E8B078D6-3C68-4E84-8997-C90655B2566B}" dt="2026-05-22T11:42:23.844" v="1340" actId="478"/>
        <pc:sldMkLst>
          <pc:docMk/>
          <pc:sldMk cId="3921649769" sldId="1977"/>
        </pc:sldMkLst>
      </pc:sldChg>
      <pc:sldChg chg="modSp mod">
        <pc:chgData name="Oliver Hill" userId="429a735e-4672-4c9b-8bfa-e7f8e6ae6b63" providerId="ADAL" clId="{E8B078D6-3C68-4E84-8997-C90655B2566B}" dt="2026-05-22T11:46:29.070" v="1472" actId="403"/>
        <pc:sldMkLst>
          <pc:docMk/>
          <pc:sldMk cId="1524031323" sldId="1978"/>
        </pc:sldMkLst>
        <pc:spChg chg="mod">
          <ac:chgData name="Oliver Hill" userId="429a735e-4672-4c9b-8bfa-e7f8e6ae6b63" providerId="ADAL" clId="{E8B078D6-3C68-4E84-8997-C90655B2566B}" dt="2026-05-22T11:46:29.070" v="1472" actId="403"/>
          <ac:spMkLst>
            <pc:docMk/>
            <pc:sldMk cId="1524031323" sldId="1978"/>
            <ac:spMk id="2" creationId="{3DA74E02-BBCC-23A6-A89F-AFE18EBD901C}"/>
          </ac:spMkLst>
        </pc:spChg>
      </pc:sldChg>
      <pc:sldChg chg="modSp mod modNotesTx">
        <pc:chgData name="Oliver Hill" userId="429a735e-4672-4c9b-8bfa-e7f8e6ae6b63" providerId="ADAL" clId="{E8B078D6-3C68-4E84-8997-C90655B2566B}" dt="2026-06-09T11:26:03.143" v="1520" actId="20577"/>
        <pc:sldMkLst>
          <pc:docMk/>
          <pc:sldMk cId="700454952" sldId="1979"/>
        </pc:sldMkLst>
        <pc:spChg chg="mod">
          <ac:chgData name="Oliver Hill" userId="429a735e-4672-4c9b-8bfa-e7f8e6ae6b63" providerId="ADAL" clId="{E8B078D6-3C68-4E84-8997-C90655B2566B}" dt="2026-05-22T08:35:58.788" v="1308" actId="27636"/>
          <ac:spMkLst>
            <pc:docMk/>
            <pc:sldMk cId="700454952" sldId="1979"/>
            <ac:spMk id="3" creationId="{93440A1A-B544-BC4C-9E74-F57CA1361258}"/>
          </ac:spMkLst>
        </pc:spChg>
      </pc:sldChg>
      <pc:sldChg chg="modSp mod">
        <pc:chgData name="Oliver Hill" userId="429a735e-4672-4c9b-8bfa-e7f8e6ae6b63" providerId="ADAL" clId="{E8B078D6-3C68-4E84-8997-C90655B2566B}" dt="2026-06-04T08:07:46.569" v="1516" actId="403"/>
        <pc:sldMkLst>
          <pc:docMk/>
          <pc:sldMk cId="4181377602" sldId="1980"/>
        </pc:sldMkLst>
        <pc:spChg chg="mod">
          <ac:chgData name="Oliver Hill" userId="429a735e-4672-4c9b-8bfa-e7f8e6ae6b63" providerId="ADAL" clId="{E8B078D6-3C68-4E84-8997-C90655B2566B}" dt="2026-06-04T08:07:46.569" v="1516" actId="403"/>
          <ac:spMkLst>
            <pc:docMk/>
            <pc:sldMk cId="4181377602" sldId="1980"/>
            <ac:spMk id="2" creationId="{6AD13680-35E5-F379-348B-A1626A85337D}"/>
          </ac:spMkLst>
        </pc:spChg>
        <pc:spChg chg="mod">
          <ac:chgData name="Oliver Hill" userId="429a735e-4672-4c9b-8bfa-e7f8e6ae6b63" providerId="ADAL" clId="{E8B078D6-3C68-4E84-8997-C90655B2566B}" dt="2026-05-22T11:45:33.582" v="1465" actId="404"/>
          <ac:spMkLst>
            <pc:docMk/>
            <pc:sldMk cId="4181377602" sldId="1980"/>
            <ac:spMk id="3" creationId="{D7D55B73-D3E2-54EF-7343-92B0164AE383}"/>
          </ac:spMkLst>
        </pc:spChg>
      </pc:sldChg>
      <pc:sldChg chg="delSp modSp mod">
        <pc:chgData name="Oliver Hill" userId="429a735e-4672-4c9b-8bfa-e7f8e6ae6b63" providerId="ADAL" clId="{E8B078D6-3C68-4E84-8997-C90655B2566B}" dt="2026-05-22T11:45:17.214" v="1461" actId="404"/>
        <pc:sldMkLst>
          <pc:docMk/>
          <pc:sldMk cId="575607630" sldId="1981"/>
        </pc:sldMkLst>
        <pc:spChg chg="mod">
          <ac:chgData name="Oliver Hill" userId="429a735e-4672-4c9b-8bfa-e7f8e6ae6b63" providerId="ADAL" clId="{E8B078D6-3C68-4E84-8997-C90655B2566B}" dt="2026-05-22T11:45:17.214" v="1461" actId="404"/>
          <ac:spMkLst>
            <pc:docMk/>
            <pc:sldMk cId="575607630" sldId="1981"/>
            <ac:spMk id="60" creationId="{87E469AF-FFF0-3477-75D3-1B81BA811F12}"/>
          </ac:spMkLst>
        </pc:spChg>
      </pc:sldChg>
      <pc:sldChg chg="modSp mod">
        <pc:chgData name="Oliver Hill" userId="429a735e-4672-4c9b-8bfa-e7f8e6ae6b63" providerId="ADAL" clId="{E8B078D6-3C68-4E84-8997-C90655B2566B}" dt="2026-06-04T08:06:31.604" v="1515" actId="113"/>
        <pc:sldMkLst>
          <pc:docMk/>
          <pc:sldMk cId="2763050881" sldId="1982"/>
        </pc:sldMkLst>
        <pc:spChg chg="mod">
          <ac:chgData name="Oliver Hill" userId="429a735e-4672-4c9b-8bfa-e7f8e6ae6b63" providerId="ADAL" clId="{E8B078D6-3C68-4E84-8997-C90655B2566B}" dt="2026-05-22T08:36:12.549" v="1309" actId="14100"/>
          <ac:spMkLst>
            <pc:docMk/>
            <pc:sldMk cId="2763050881" sldId="1982"/>
            <ac:spMk id="2" creationId="{86B133FE-F12B-A63C-85AF-5B2B24526CFD}"/>
          </ac:spMkLst>
        </pc:spChg>
        <pc:spChg chg="mod">
          <ac:chgData name="Oliver Hill" userId="429a735e-4672-4c9b-8bfa-e7f8e6ae6b63" providerId="ADAL" clId="{E8B078D6-3C68-4E84-8997-C90655B2566B}" dt="2026-06-04T08:06:31.604" v="1515" actId="113"/>
          <ac:spMkLst>
            <pc:docMk/>
            <pc:sldMk cId="2763050881" sldId="1982"/>
            <ac:spMk id="3" creationId="{44576ED4-308C-22B3-E513-021CA6D59EC3}"/>
          </ac:spMkLst>
        </pc:spChg>
        <pc:spChg chg="mod">
          <ac:chgData name="Oliver Hill" userId="429a735e-4672-4c9b-8bfa-e7f8e6ae6b63" providerId="ADAL" clId="{E8B078D6-3C68-4E84-8997-C90655B2566B}" dt="2026-05-22T08:35:39.866" v="1299" actId="27636"/>
          <ac:spMkLst>
            <pc:docMk/>
            <pc:sldMk cId="2763050881" sldId="1982"/>
            <ac:spMk id="4" creationId="{29DA5788-FB2E-EFFF-95DA-95CDFCADC13E}"/>
          </ac:spMkLst>
        </pc:spChg>
      </pc:sldChg>
      <pc:sldChg chg="modSp mod">
        <pc:chgData name="Oliver Hill" userId="429a735e-4672-4c9b-8bfa-e7f8e6ae6b63" providerId="ADAL" clId="{E8B078D6-3C68-4E84-8997-C90655B2566B}" dt="2026-05-22T11:46:15.067" v="1469" actId="404"/>
        <pc:sldMkLst>
          <pc:docMk/>
          <pc:sldMk cId="3168925156" sldId="1983"/>
        </pc:sldMkLst>
        <pc:spChg chg="mod">
          <ac:chgData name="Oliver Hill" userId="429a735e-4672-4c9b-8bfa-e7f8e6ae6b63" providerId="ADAL" clId="{E8B078D6-3C68-4E84-8997-C90655B2566B}" dt="2026-05-22T11:46:15.067" v="1469" actId="404"/>
          <ac:spMkLst>
            <pc:docMk/>
            <pc:sldMk cId="3168925156" sldId="1983"/>
            <ac:spMk id="3" creationId="{0347A518-C5C8-69AE-0978-DD2DAC0DCA99}"/>
          </ac:spMkLst>
        </pc:spChg>
      </pc:sldChg>
      <pc:sldChg chg="del">
        <pc:chgData name="Oliver Hill" userId="429a735e-4672-4c9b-8bfa-e7f8e6ae6b63" providerId="ADAL" clId="{E8B078D6-3C68-4E84-8997-C90655B2566B}" dt="2026-06-09T11:25:51.756" v="1518" actId="47"/>
        <pc:sldMkLst>
          <pc:docMk/>
          <pc:sldMk cId="2103908702" sldId="1985"/>
        </pc:sldMkLst>
      </pc:sldChg>
      <pc:sldChg chg="delSp modSp mod">
        <pc:chgData name="Oliver Hill" userId="429a735e-4672-4c9b-8bfa-e7f8e6ae6b63" providerId="ADAL" clId="{E8B078D6-3C68-4E84-8997-C90655B2566B}" dt="2026-05-22T11:46:22.578" v="1471" actId="478"/>
        <pc:sldMkLst>
          <pc:docMk/>
          <pc:sldMk cId="4220542455" sldId="1986"/>
        </pc:sldMkLst>
        <pc:spChg chg="mod">
          <ac:chgData name="Oliver Hill" userId="429a735e-4672-4c9b-8bfa-e7f8e6ae6b63" providerId="ADAL" clId="{E8B078D6-3C68-4E84-8997-C90655B2566B}" dt="2026-05-22T11:46:20.419" v="1470" actId="404"/>
          <ac:spMkLst>
            <pc:docMk/>
            <pc:sldMk cId="4220542455" sldId="1986"/>
            <ac:spMk id="19" creationId="{4593F798-8345-925A-A526-655B60EEF224}"/>
          </ac:spMkLst>
        </pc:spChg>
      </pc:sldChg>
      <pc:sldChg chg="delSp modSp mod">
        <pc:chgData name="Oliver Hill" userId="429a735e-4672-4c9b-8bfa-e7f8e6ae6b63" providerId="ADAL" clId="{E8B078D6-3C68-4E84-8997-C90655B2566B}" dt="2026-05-22T11:45:23.015" v="1463" actId="404"/>
        <pc:sldMkLst>
          <pc:docMk/>
          <pc:sldMk cId="3747475117" sldId="1987"/>
        </pc:sldMkLst>
        <pc:spChg chg="mod">
          <ac:chgData name="Oliver Hill" userId="429a735e-4672-4c9b-8bfa-e7f8e6ae6b63" providerId="ADAL" clId="{E8B078D6-3C68-4E84-8997-C90655B2566B}" dt="2026-05-22T11:45:23.015" v="1463" actId="404"/>
          <ac:spMkLst>
            <pc:docMk/>
            <pc:sldMk cId="3747475117" sldId="1987"/>
            <ac:spMk id="2" creationId="{38712A2A-ECEB-E3BA-2666-DBB5B6F38326}"/>
          </ac:spMkLst>
        </pc:spChg>
        <pc:spChg chg="mod">
          <ac:chgData name="Oliver Hill" userId="429a735e-4672-4c9b-8bfa-e7f8e6ae6b63" providerId="ADAL" clId="{E8B078D6-3C68-4E84-8997-C90655B2566B}" dt="2026-05-22T11:41:33.166" v="1329" actId="1076"/>
          <ac:spMkLst>
            <pc:docMk/>
            <pc:sldMk cId="3747475117" sldId="1987"/>
            <ac:spMk id="6" creationId="{99D291B8-EF64-466D-A5C5-E11E95C93A20}"/>
          </ac:spMkLst>
        </pc:spChg>
      </pc:sldChg>
      <pc:sldChg chg="delSp mod">
        <pc:chgData name="Oliver Hill" userId="429a735e-4672-4c9b-8bfa-e7f8e6ae6b63" providerId="ADAL" clId="{E8B078D6-3C68-4E84-8997-C90655B2566B}" dt="2026-05-22T11:42:12.765" v="1338" actId="478"/>
        <pc:sldMkLst>
          <pc:docMk/>
          <pc:sldMk cId="868980129" sldId="1988"/>
        </pc:sldMkLst>
      </pc:sldChg>
      <pc:sldChg chg="modNotesTx">
        <pc:chgData name="Oliver Hill" userId="429a735e-4672-4c9b-8bfa-e7f8e6ae6b63" providerId="ADAL" clId="{E8B078D6-3C68-4E84-8997-C90655B2566B}" dt="2026-06-09T11:29:50.686" v="1523" actId="20577"/>
        <pc:sldMkLst>
          <pc:docMk/>
          <pc:sldMk cId="2630838500" sldId="1989"/>
        </pc:sldMkLst>
      </pc:sldChg>
      <pc:sldChg chg="modSp mod modNotesTx">
        <pc:chgData name="Oliver Hill" userId="429a735e-4672-4c9b-8bfa-e7f8e6ae6b63" providerId="ADAL" clId="{E8B078D6-3C68-4E84-8997-C90655B2566B}" dt="2026-06-09T11:32:01.968" v="1535" actId="6549"/>
        <pc:sldMkLst>
          <pc:docMk/>
          <pc:sldMk cId="92588371" sldId="1990"/>
        </pc:sldMkLst>
        <pc:spChg chg="mod">
          <ac:chgData name="Oliver Hill" userId="429a735e-4672-4c9b-8bfa-e7f8e6ae6b63" providerId="ADAL" clId="{E8B078D6-3C68-4E84-8997-C90655B2566B}" dt="2026-05-21T16:51:42.775" v="1038" actId="404"/>
          <ac:spMkLst>
            <pc:docMk/>
            <pc:sldMk cId="92588371" sldId="1990"/>
            <ac:spMk id="3" creationId="{B1AAD438-A327-0AD4-074B-3700E78AE0DB}"/>
          </ac:spMkLst>
        </pc:spChg>
      </pc:sldChg>
      <pc:sldChg chg="addSp delSp modSp mod">
        <pc:chgData name="Oliver Hill" userId="429a735e-4672-4c9b-8bfa-e7f8e6ae6b63" providerId="ADAL" clId="{E8B078D6-3C68-4E84-8997-C90655B2566B}" dt="2026-05-22T08:36:45.028" v="1313" actId="255"/>
        <pc:sldMkLst>
          <pc:docMk/>
          <pc:sldMk cId="85693726" sldId="1992"/>
        </pc:sldMkLst>
        <pc:spChg chg="mod">
          <ac:chgData name="Oliver Hill" userId="429a735e-4672-4c9b-8bfa-e7f8e6ae6b63" providerId="ADAL" clId="{E8B078D6-3C68-4E84-8997-C90655B2566B}" dt="2026-05-22T08:36:45.028" v="1313" actId="255"/>
          <ac:spMkLst>
            <pc:docMk/>
            <pc:sldMk cId="85693726" sldId="1992"/>
            <ac:spMk id="3" creationId="{D85FDBB3-7F80-B3B9-CC94-8C41A3F95C50}"/>
          </ac:spMkLst>
        </pc:spChg>
        <pc:spChg chg="add mod">
          <ac:chgData name="Oliver Hill" userId="429a735e-4672-4c9b-8bfa-e7f8e6ae6b63" providerId="ADAL" clId="{E8B078D6-3C68-4E84-8997-C90655B2566B}" dt="2026-05-22T08:36:35.688" v="1312"/>
          <ac:spMkLst>
            <pc:docMk/>
            <pc:sldMk cId="85693726" sldId="1992"/>
            <ac:spMk id="7" creationId="{9510E0F4-5215-879B-EA8F-184BA0161579}"/>
          </ac:spMkLst>
        </pc:spChg>
      </pc:sldChg>
      <pc:sldChg chg="modSp mod">
        <pc:chgData name="Oliver Hill" userId="429a735e-4672-4c9b-8bfa-e7f8e6ae6b63" providerId="ADAL" clId="{E8B078D6-3C68-4E84-8997-C90655B2566B}" dt="2026-05-21T16:55:35.774" v="1092" actId="255"/>
        <pc:sldMkLst>
          <pc:docMk/>
          <pc:sldMk cId="1621914243" sldId="1993"/>
        </pc:sldMkLst>
        <pc:spChg chg="mod">
          <ac:chgData name="Oliver Hill" userId="429a735e-4672-4c9b-8bfa-e7f8e6ae6b63" providerId="ADAL" clId="{E8B078D6-3C68-4E84-8997-C90655B2566B}" dt="2026-05-21T16:55:35.774" v="1092" actId="255"/>
          <ac:spMkLst>
            <pc:docMk/>
            <pc:sldMk cId="1621914243" sldId="1993"/>
            <ac:spMk id="2" creationId="{71BEB7FA-5334-6B08-53AD-734F620196CE}"/>
          </ac:spMkLst>
        </pc:spChg>
        <pc:spChg chg="mod">
          <ac:chgData name="Oliver Hill" userId="429a735e-4672-4c9b-8bfa-e7f8e6ae6b63" providerId="ADAL" clId="{E8B078D6-3C68-4E84-8997-C90655B2566B}" dt="2026-05-21T16:48:15.710" v="997" actId="113"/>
          <ac:spMkLst>
            <pc:docMk/>
            <pc:sldMk cId="1621914243" sldId="1993"/>
            <ac:spMk id="3" creationId="{4AA50F6F-A386-0412-EB4B-D788AC40A5DA}"/>
          </ac:spMkLst>
        </pc:spChg>
        <pc:spChg chg="mod">
          <ac:chgData name="Oliver Hill" userId="429a735e-4672-4c9b-8bfa-e7f8e6ae6b63" providerId="ADAL" clId="{E8B078D6-3C68-4E84-8997-C90655B2566B}" dt="2026-05-21T16:51:47.184" v="1039" actId="404"/>
          <ac:spMkLst>
            <pc:docMk/>
            <pc:sldMk cId="1621914243" sldId="1993"/>
            <ac:spMk id="4" creationId="{275E06F0-BA23-6F44-33EB-0773B918AAC9}"/>
          </ac:spMkLst>
        </pc:spChg>
      </pc:sldChg>
      <pc:sldChg chg="modSp mod modNotesTx">
        <pc:chgData name="Oliver Hill" userId="429a735e-4672-4c9b-8bfa-e7f8e6ae6b63" providerId="ADAL" clId="{E8B078D6-3C68-4E84-8997-C90655B2566B}" dt="2026-06-09T11:32:06.481" v="1538" actId="20577"/>
        <pc:sldMkLst>
          <pc:docMk/>
          <pc:sldMk cId="2421226083" sldId="1994"/>
        </pc:sldMkLst>
        <pc:spChg chg="mod">
          <ac:chgData name="Oliver Hill" userId="429a735e-4672-4c9b-8bfa-e7f8e6ae6b63" providerId="ADAL" clId="{E8B078D6-3C68-4E84-8997-C90655B2566B}" dt="2026-05-21T16:51:52.904" v="1040" actId="404"/>
          <ac:spMkLst>
            <pc:docMk/>
            <pc:sldMk cId="2421226083" sldId="1994"/>
            <ac:spMk id="3" creationId="{58FC74B8-F313-13D3-AD20-9AAD19D5E079}"/>
          </ac:spMkLst>
        </pc:spChg>
      </pc:sldChg>
      <pc:sldChg chg="modSp add mod">
        <pc:chgData name="Oliver Hill" userId="429a735e-4672-4c9b-8bfa-e7f8e6ae6b63" providerId="ADAL" clId="{E8B078D6-3C68-4E84-8997-C90655B2566B}" dt="2026-05-21T16:55:03.123" v="1087" actId="6549"/>
        <pc:sldMkLst>
          <pc:docMk/>
          <pc:sldMk cId="2260153970" sldId="1995"/>
        </pc:sldMkLst>
        <pc:spChg chg="mod">
          <ac:chgData name="Oliver Hill" userId="429a735e-4672-4c9b-8bfa-e7f8e6ae6b63" providerId="ADAL" clId="{E8B078D6-3C68-4E84-8997-C90655B2566B}" dt="2026-05-21T16:55:03.123" v="1087" actId="6549"/>
          <ac:spMkLst>
            <pc:docMk/>
            <pc:sldMk cId="2260153970" sldId="1995"/>
            <ac:spMk id="2" creationId="{1C88ACF1-7A9E-83DB-9AC8-0A1D17BB2544}"/>
          </ac:spMkLst>
        </pc:spChg>
        <pc:spChg chg="mod">
          <ac:chgData name="Oliver Hill" userId="429a735e-4672-4c9b-8bfa-e7f8e6ae6b63" providerId="ADAL" clId="{E8B078D6-3C68-4E84-8997-C90655B2566B}" dt="2026-05-21T16:49:57.709" v="1007" actId="404"/>
          <ac:spMkLst>
            <pc:docMk/>
            <pc:sldMk cId="2260153970" sldId="1995"/>
            <ac:spMk id="3" creationId="{AFE4B13E-C857-C041-AF3A-9C30506A170E}"/>
          </ac:spMkLst>
        </pc:spChg>
        <pc:spChg chg="mod">
          <ac:chgData name="Oliver Hill" userId="429a735e-4672-4c9b-8bfa-e7f8e6ae6b63" providerId="ADAL" clId="{E8B078D6-3C68-4E84-8997-C90655B2566B}" dt="2026-05-21T16:49:47.968" v="1006" actId="404"/>
          <ac:spMkLst>
            <pc:docMk/>
            <pc:sldMk cId="2260153970" sldId="1995"/>
            <ac:spMk id="4" creationId="{7160517A-7DD4-D261-008A-F14956C50F59}"/>
          </ac:spMkLst>
        </pc:spChg>
      </pc:sldChg>
      <pc:sldChg chg="modNotesTx">
        <pc:chgData name="Oliver Hill" userId="429a735e-4672-4c9b-8bfa-e7f8e6ae6b63" providerId="ADAL" clId="{E8B078D6-3C68-4E84-8997-C90655B2566B}" dt="2026-06-09T11:33:00.931" v="1540" actId="20577"/>
        <pc:sldMkLst>
          <pc:docMk/>
          <pc:sldMk cId="4031539615" sldId="1996"/>
        </pc:sldMkLst>
      </pc:sldChg>
      <pc:sldChg chg="modSp mod">
        <pc:chgData name="Oliver Hill" userId="429a735e-4672-4c9b-8bfa-e7f8e6ae6b63" providerId="ADAL" clId="{E8B078D6-3C68-4E84-8997-C90655B2566B}" dt="2026-05-22T08:24:07.885" v="1293" actId="404"/>
        <pc:sldMkLst>
          <pc:docMk/>
          <pc:sldMk cId="934658396" sldId="1997"/>
        </pc:sldMkLst>
        <pc:spChg chg="mod">
          <ac:chgData name="Oliver Hill" userId="429a735e-4672-4c9b-8bfa-e7f8e6ae6b63" providerId="ADAL" clId="{E8B078D6-3C68-4E84-8997-C90655B2566B}" dt="2026-05-22T08:24:07.885" v="1293" actId="404"/>
          <ac:spMkLst>
            <pc:docMk/>
            <pc:sldMk cId="934658396" sldId="1997"/>
            <ac:spMk id="2" creationId="{FA13B9BD-F213-7A0B-A8F2-A8369B2873B6}"/>
          </ac:spMkLst>
        </pc:spChg>
        <pc:spChg chg="mod">
          <ac:chgData name="Oliver Hill" userId="429a735e-4672-4c9b-8bfa-e7f8e6ae6b63" providerId="ADAL" clId="{E8B078D6-3C68-4E84-8997-C90655B2566B}" dt="2026-05-21T16:53:00.117" v="1066" actId="113"/>
          <ac:spMkLst>
            <pc:docMk/>
            <pc:sldMk cId="934658396" sldId="1997"/>
            <ac:spMk id="3" creationId="{DA34E809-8525-94D9-DEA8-A973AA0CA199}"/>
          </ac:spMkLst>
        </pc:spChg>
        <pc:spChg chg="mod">
          <ac:chgData name="Oliver Hill" userId="429a735e-4672-4c9b-8bfa-e7f8e6ae6b63" providerId="ADAL" clId="{E8B078D6-3C68-4E84-8997-C90655B2566B}" dt="2026-05-22T07:47:28.779" v="1179" actId="404"/>
          <ac:spMkLst>
            <pc:docMk/>
            <pc:sldMk cId="934658396" sldId="1997"/>
            <ac:spMk id="4" creationId="{BDEA56E3-E619-6D6F-F3E0-0463091BAC61}"/>
          </ac:spMkLst>
        </pc:spChg>
      </pc:sldChg>
      <pc:sldChg chg="modSp mod modNotesTx">
        <pc:chgData name="Oliver Hill" userId="429a735e-4672-4c9b-8bfa-e7f8e6ae6b63" providerId="ADAL" clId="{E8B078D6-3C68-4E84-8997-C90655B2566B}" dt="2026-06-09T11:33:44.424" v="1543" actId="20577"/>
        <pc:sldMkLst>
          <pc:docMk/>
          <pc:sldMk cId="3533643723" sldId="1998"/>
        </pc:sldMkLst>
        <pc:spChg chg="mod">
          <ac:chgData name="Oliver Hill" userId="429a735e-4672-4c9b-8bfa-e7f8e6ae6b63" providerId="ADAL" clId="{E8B078D6-3C68-4E84-8997-C90655B2566B}" dt="2026-05-22T07:47:34.569" v="1180" actId="403"/>
          <ac:spMkLst>
            <pc:docMk/>
            <pc:sldMk cId="3533643723" sldId="1998"/>
            <ac:spMk id="3" creationId="{5D482224-D377-7FC2-16E4-704CD9E46330}"/>
          </ac:spMkLst>
        </pc:spChg>
      </pc:sldChg>
      <pc:sldChg chg="modSp mod">
        <pc:chgData name="Oliver Hill" userId="429a735e-4672-4c9b-8bfa-e7f8e6ae6b63" providerId="ADAL" clId="{E8B078D6-3C68-4E84-8997-C90655B2566B}" dt="2026-05-22T08:22:58.301" v="1282" actId="255"/>
        <pc:sldMkLst>
          <pc:docMk/>
          <pc:sldMk cId="2382724883" sldId="1999"/>
        </pc:sldMkLst>
        <pc:spChg chg="mod">
          <ac:chgData name="Oliver Hill" userId="429a735e-4672-4c9b-8bfa-e7f8e6ae6b63" providerId="ADAL" clId="{E8B078D6-3C68-4E84-8997-C90655B2566B}" dt="2026-05-22T08:22:58.301" v="1282" actId="255"/>
          <ac:spMkLst>
            <pc:docMk/>
            <pc:sldMk cId="2382724883" sldId="1999"/>
            <ac:spMk id="2" creationId="{4AB582EF-A2CB-9988-D1F1-5541046AB315}"/>
          </ac:spMkLst>
        </pc:spChg>
        <pc:spChg chg="mod">
          <ac:chgData name="Oliver Hill" userId="429a735e-4672-4c9b-8bfa-e7f8e6ae6b63" providerId="ADAL" clId="{E8B078D6-3C68-4E84-8997-C90655B2566B}" dt="2026-05-21T16:54:03.128" v="1079" actId="6549"/>
          <ac:spMkLst>
            <pc:docMk/>
            <pc:sldMk cId="2382724883" sldId="1999"/>
            <ac:spMk id="3" creationId="{34570E4A-D9CD-8BD1-0712-AB142583E9C7}"/>
          </ac:spMkLst>
        </pc:spChg>
        <pc:spChg chg="mod">
          <ac:chgData name="Oliver Hill" userId="429a735e-4672-4c9b-8bfa-e7f8e6ae6b63" providerId="ADAL" clId="{E8B078D6-3C68-4E84-8997-C90655B2566B}" dt="2026-05-22T07:47:49.246" v="1181" actId="404"/>
          <ac:spMkLst>
            <pc:docMk/>
            <pc:sldMk cId="2382724883" sldId="1999"/>
            <ac:spMk id="4" creationId="{DB43B43E-E807-F561-DA4A-F69CEBC0D41B}"/>
          </ac:spMkLst>
        </pc:spChg>
      </pc:sldChg>
      <pc:sldChg chg="modSp mod modNotesTx">
        <pc:chgData name="Oliver Hill" userId="429a735e-4672-4c9b-8bfa-e7f8e6ae6b63" providerId="ADAL" clId="{E8B078D6-3C68-4E84-8997-C90655B2566B}" dt="2026-06-09T11:34:10.465" v="1546" actId="20577"/>
        <pc:sldMkLst>
          <pc:docMk/>
          <pc:sldMk cId="4054831769" sldId="2000"/>
        </pc:sldMkLst>
        <pc:spChg chg="mod">
          <ac:chgData name="Oliver Hill" userId="429a735e-4672-4c9b-8bfa-e7f8e6ae6b63" providerId="ADAL" clId="{E8B078D6-3C68-4E84-8997-C90655B2566B}" dt="2026-05-22T11:46:01.977" v="1468" actId="404"/>
          <ac:spMkLst>
            <pc:docMk/>
            <pc:sldMk cId="4054831769" sldId="2000"/>
            <ac:spMk id="3" creationId="{4E5743FB-66AA-CBFB-3FEB-C088CB798BCB}"/>
          </ac:spMkLst>
        </pc:spChg>
      </pc:sldChg>
      <pc:sldChg chg="modSp mod">
        <pc:chgData name="Oliver Hill" userId="429a735e-4672-4c9b-8bfa-e7f8e6ae6b63" providerId="ADAL" clId="{E8B078D6-3C68-4E84-8997-C90655B2566B}" dt="2026-05-22T08:22:49.698" v="1281" actId="255"/>
        <pc:sldMkLst>
          <pc:docMk/>
          <pc:sldMk cId="1592004837" sldId="2001"/>
        </pc:sldMkLst>
        <pc:spChg chg="mod">
          <ac:chgData name="Oliver Hill" userId="429a735e-4672-4c9b-8bfa-e7f8e6ae6b63" providerId="ADAL" clId="{E8B078D6-3C68-4E84-8997-C90655B2566B}" dt="2026-05-22T08:22:33.112" v="1277" actId="255"/>
          <ac:spMkLst>
            <pc:docMk/>
            <pc:sldMk cId="1592004837" sldId="2001"/>
            <ac:spMk id="2" creationId="{049873F9-F4BB-FBC0-506C-69C864DA2CB1}"/>
          </ac:spMkLst>
        </pc:spChg>
        <pc:spChg chg="mod">
          <ac:chgData name="Oliver Hill" userId="429a735e-4672-4c9b-8bfa-e7f8e6ae6b63" providerId="ADAL" clId="{E8B078D6-3C68-4E84-8997-C90655B2566B}" dt="2026-05-22T08:22:49.698" v="1281" actId="255"/>
          <ac:spMkLst>
            <pc:docMk/>
            <pc:sldMk cId="1592004837" sldId="2001"/>
            <ac:spMk id="3" creationId="{AFD392D6-739B-DF5B-1553-614B9C3BA015}"/>
          </ac:spMkLst>
        </pc:spChg>
        <pc:spChg chg="mod">
          <ac:chgData name="Oliver Hill" userId="429a735e-4672-4c9b-8bfa-e7f8e6ae6b63" providerId="ADAL" clId="{E8B078D6-3C68-4E84-8997-C90655B2566B}" dt="2026-05-21T16:56:06.038" v="1102" actId="404"/>
          <ac:spMkLst>
            <pc:docMk/>
            <pc:sldMk cId="1592004837" sldId="2001"/>
            <ac:spMk id="4" creationId="{7ED82BA3-A998-B48E-836B-DEFF59516E6D}"/>
          </ac:spMkLst>
        </pc:spChg>
      </pc:sldChg>
      <pc:sldChg chg="addSp delSp modSp new mod modNotesTx">
        <pc:chgData name="Oliver Hill" userId="429a735e-4672-4c9b-8bfa-e7f8e6ae6b63" providerId="ADAL" clId="{E8B078D6-3C68-4E84-8997-C90655B2566B}" dt="2026-06-09T11:35:15.193" v="1549" actId="20577"/>
        <pc:sldMkLst>
          <pc:docMk/>
          <pc:sldMk cId="2926994600" sldId="2002"/>
        </pc:sldMkLst>
        <pc:spChg chg="mod">
          <ac:chgData name="Oliver Hill" userId="429a735e-4672-4c9b-8bfa-e7f8e6ae6b63" providerId="ADAL" clId="{E8B078D6-3C68-4E84-8997-C90655B2566B}" dt="2026-05-22T07:48:14.427" v="1183" actId="14100"/>
          <ac:spMkLst>
            <pc:docMk/>
            <pc:sldMk cId="2926994600" sldId="2002"/>
            <ac:spMk id="3" creationId="{580DB144-3EE9-67DB-5E5F-9AD795744933}"/>
          </ac:spMkLst>
        </pc:spChg>
        <pc:picChg chg="add mod">
          <ac:chgData name="Oliver Hill" userId="429a735e-4672-4c9b-8bfa-e7f8e6ae6b63" providerId="ADAL" clId="{E8B078D6-3C68-4E84-8997-C90655B2566B}" dt="2026-05-22T11:13:27.770" v="1314" actId="1076"/>
          <ac:picMkLst>
            <pc:docMk/>
            <pc:sldMk cId="2926994600" sldId="2002"/>
            <ac:picMk id="5" creationId="{C41AD41D-F706-5AD9-6D12-3E17D920BE2B}"/>
          </ac:picMkLst>
        </pc:picChg>
      </pc:sldChg>
      <pc:sldChg chg="addSp modSp add mod">
        <pc:chgData name="Oliver Hill" userId="429a735e-4672-4c9b-8bfa-e7f8e6ae6b63" providerId="ADAL" clId="{E8B078D6-3C68-4E84-8997-C90655B2566B}" dt="2026-05-22T08:22:27.089" v="1276" actId="255"/>
        <pc:sldMkLst>
          <pc:docMk/>
          <pc:sldMk cId="1903183136" sldId="2003"/>
        </pc:sldMkLst>
        <pc:spChg chg="mod">
          <ac:chgData name="Oliver Hill" userId="429a735e-4672-4c9b-8bfa-e7f8e6ae6b63" providerId="ADAL" clId="{E8B078D6-3C68-4E84-8997-C90655B2566B}" dt="2026-05-22T08:22:20.430" v="1275" actId="255"/>
          <ac:spMkLst>
            <pc:docMk/>
            <pc:sldMk cId="1903183136" sldId="2003"/>
            <ac:spMk id="2" creationId="{E356BEA3-B5E0-9152-C93A-4D2F87EBE74B}"/>
          </ac:spMkLst>
        </pc:spChg>
        <pc:spChg chg="mod">
          <ac:chgData name="Oliver Hill" userId="429a735e-4672-4c9b-8bfa-e7f8e6ae6b63" providerId="ADAL" clId="{E8B078D6-3C68-4E84-8997-C90655B2566B}" dt="2026-05-22T08:22:27.089" v="1276" actId="255"/>
          <ac:spMkLst>
            <pc:docMk/>
            <pc:sldMk cId="1903183136" sldId="2003"/>
            <ac:spMk id="3" creationId="{2121A040-C765-582E-52B1-F1EDF5768077}"/>
          </ac:spMkLst>
        </pc:spChg>
        <pc:spChg chg="mod">
          <ac:chgData name="Oliver Hill" userId="429a735e-4672-4c9b-8bfa-e7f8e6ae6b63" providerId="ADAL" clId="{E8B078D6-3C68-4E84-8997-C90655B2566B}" dt="2026-05-21T16:56:53.373" v="1155" actId="20577"/>
          <ac:spMkLst>
            <pc:docMk/>
            <pc:sldMk cId="1903183136" sldId="2003"/>
            <ac:spMk id="4" creationId="{D23EE513-1E0A-D4A9-79FC-E646B8AE8E7E}"/>
          </ac:spMkLst>
        </pc:spChg>
      </pc:sldChg>
      <pc:sldChg chg="addSp delSp modSp new mod modNotesTx">
        <pc:chgData name="Oliver Hill" userId="429a735e-4672-4c9b-8bfa-e7f8e6ae6b63" providerId="ADAL" clId="{E8B078D6-3C68-4E84-8997-C90655B2566B}" dt="2026-06-09T11:36:02.882" v="1552" actId="20577"/>
        <pc:sldMkLst>
          <pc:docMk/>
          <pc:sldMk cId="2002330407" sldId="2004"/>
        </pc:sldMkLst>
        <pc:spChg chg="mod">
          <ac:chgData name="Oliver Hill" userId="429a735e-4672-4c9b-8bfa-e7f8e6ae6b63" providerId="ADAL" clId="{E8B078D6-3C68-4E84-8997-C90655B2566B}" dt="2026-05-22T11:13:48.060" v="1318" actId="6549"/>
          <ac:spMkLst>
            <pc:docMk/>
            <pc:sldMk cId="2002330407" sldId="2004"/>
            <ac:spMk id="3" creationId="{AA54A593-DB20-148F-6646-753F2E7896EE}"/>
          </ac:spMkLst>
        </pc:spChg>
        <pc:picChg chg="add mod">
          <ac:chgData name="Oliver Hill" userId="429a735e-4672-4c9b-8bfa-e7f8e6ae6b63" providerId="ADAL" clId="{E8B078D6-3C68-4E84-8997-C90655B2566B}" dt="2026-05-22T07:57:21.177" v="1193" actId="14100"/>
          <ac:picMkLst>
            <pc:docMk/>
            <pc:sldMk cId="2002330407" sldId="2004"/>
            <ac:picMk id="5" creationId="{BC10D2C1-D307-285A-E603-1FE63EF73CB5}"/>
          </ac:picMkLst>
        </pc:picChg>
      </pc:sldChg>
      <pc:sldChg chg="addSp modSp add mod">
        <pc:chgData name="Oliver Hill" userId="429a735e-4672-4c9b-8bfa-e7f8e6ae6b63" providerId="ADAL" clId="{E8B078D6-3C68-4E84-8997-C90655B2566B}" dt="2026-05-22T08:12:15.046" v="1241" actId="255"/>
        <pc:sldMkLst>
          <pc:docMk/>
          <pc:sldMk cId="1369300378" sldId="2005"/>
        </pc:sldMkLst>
        <pc:spChg chg="mod">
          <ac:chgData name="Oliver Hill" userId="429a735e-4672-4c9b-8bfa-e7f8e6ae6b63" providerId="ADAL" clId="{E8B078D6-3C68-4E84-8997-C90655B2566B}" dt="2026-05-22T08:12:05.705" v="1240" actId="255"/>
          <ac:spMkLst>
            <pc:docMk/>
            <pc:sldMk cId="1369300378" sldId="2005"/>
            <ac:spMk id="2" creationId="{05A5E929-8952-881D-A102-B2E3487661CB}"/>
          </ac:spMkLst>
        </pc:spChg>
        <pc:spChg chg="mod">
          <ac:chgData name="Oliver Hill" userId="429a735e-4672-4c9b-8bfa-e7f8e6ae6b63" providerId="ADAL" clId="{E8B078D6-3C68-4E84-8997-C90655B2566B}" dt="2026-05-22T08:12:15.046" v="1241" actId="255"/>
          <ac:spMkLst>
            <pc:docMk/>
            <pc:sldMk cId="1369300378" sldId="2005"/>
            <ac:spMk id="3" creationId="{A465630D-6785-0F5D-6325-CD7BD9EE9707}"/>
          </ac:spMkLst>
        </pc:spChg>
        <pc:spChg chg="mod">
          <ac:chgData name="Oliver Hill" userId="429a735e-4672-4c9b-8bfa-e7f8e6ae6b63" providerId="ADAL" clId="{E8B078D6-3C68-4E84-8997-C90655B2566B}" dt="2026-05-22T08:01:30.489" v="1208" actId="20577"/>
          <ac:spMkLst>
            <pc:docMk/>
            <pc:sldMk cId="1369300378" sldId="2005"/>
            <ac:spMk id="4" creationId="{F33623A3-3E19-3679-BA87-54A3BD3E43B6}"/>
          </ac:spMkLst>
        </pc:spChg>
      </pc:sldChg>
      <pc:sldChg chg="addSp delSp modSp add mod modNotesTx">
        <pc:chgData name="Oliver Hill" userId="429a735e-4672-4c9b-8bfa-e7f8e6ae6b63" providerId="ADAL" clId="{E8B078D6-3C68-4E84-8997-C90655B2566B}" dt="2026-06-09T11:36:51" v="1555" actId="20577"/>
        <pc:sldMkLst>
          <pc:docMk/>
          <pc:sldMk cId="1977417513" sldId="2006"/>
        </pc:sldMkLst>
        <pc:spChg chg="mod">
          <ac:chgData name="Oliver Hill" userId="429a735e-4672-4c9b-8bfa-e7f8e6ae6b63" providerId="ADAL" clId="{E8B078D6-3C68-4E84-8997-C90655B2566B}" dt="2026-05-22T11:14:11.723" v="1321" actId="6549"/>
          <ac:spMkLst>
            <pc:docMk/>
            <pc:sldMk cId="1977417513" sldId="2006"/>
            <ac:spMk id="3" creationId="{964C9B18-7110-EEB6-E4BE-70FA3D0C8F3C}"/>
          </ac:spMkLst>
        </pc:spChg>
        <pc:picChg chg="add mod">
          <ac:chgData name="Oliver Hill" userId="429a735e-4672-4c9b-8bfa-e7f8e6ae6b63" providerId="ADAL" clId="{E8B078D6-3C68-4E84-8997-C90655B2566B}" dt="2026-05-22T08:19:33.953" v="1254" actId="1076"/>
          <ac:picMkLst>
            <pc:docMk/>
            <pc:sldMk cId="1977417513" sldId="2006"/>
            <ac:picMk id="4" creationId="{7A17C9F5-B7FF-7C81-61F5-9A77D77B13C3}"/>
          </ac:picMkLst>
        </pc:picChg>
      </pc:sldChg>
      <pc:sldChg chg="modSp add mod">
        <pc:chgData name="Oliver Hill" userId="429a735e-4672-4c9b-8bfa-e7f8e6ae6b63" providerId="ADAL" clId="{E8B078D6-3C68-4E84-8997-C90655B2566B}" dt="2026-05-22T08:24:57.492" v="1296" actId="14100"/>
        <pc:sldMkLst>
          <pc:docMk/>
          <pc:sldMk cId="1440719036" sldId="2007"/>
        </pc:sldMkLst>
        <pc:spChg chg="mod">
          <ac:chgData name="Oliver Hill" userId="429a735e-4672-4c9b-8bfa-e7f8e6ae6b63" providerId="ADAL" clId="{E8B078D6-3C68-4E84-8997-C90655B2566B}" dt="2026-05-22T08:24:57.492" v="1296" actId="14100"/>
          <ac:spMkLst>
            <pc:docMk/>
            <pc:sldMk cId="1440719036" sldId="2007"/>
            <ac:spMk id="2" creationId="{A2F9885E-9BA9-B8AB-CF0D-0681D4EC4099}"/>
          </ac:spMkLst>
        </pc:spChg>
        <pc:spChg chg="mod">
          <ac:chgData name="Oliver Hill" userId="429a735e-4672-4c9b-8bfa-e7f8e6ae6b63" providerId="ADAL" clId="{E8B078D6-3C68-4E84-8997-C90655B2566B}" dt="2026-05-22T08:22:08.569" v="1274" actId="20577"/>
          <ac:spMkLst>
            <pc:docMk/>
            <pc:sldMk cId="1440719036" sldId="2007"/>
            <ac:spMk id="3" creationId="{4E6DAEF8-5266-AF1F-6A72-6A07A526F67E}"/>
          </ac:spMkLst>
        </pc:spChg>
        <pc:spChg chg="mod">
          <ac:chgData name="Oliver Hill" userId="429a735e-4672-4c9b-8bfa-e7f8e6ae6b63" providerId="ADAL" clId="{E8B078D6-3C68-4E84-8997-C90655B2566B}" dt="2026-05-22T08:19:49.487" v="1265" actId="20577"/>
          <ac:spMkLst>
            <pc:docMk/>
            <pc:sldMk cId="1440719036" sldId="2007"/>
            <ac:spMk id="4" creationId="{098A2D55-4548-209F-0F73-9CEE52C6F257}"/>
          </ac:spMkLst>
        </pc:spChg>
      </pc:sldChg>
      <pc:sldChg chg="add">
        <pc:chgData name="Oliver Hill" userId="429a735e-4672-4c9b-8bfa-e7f8e6ae6b63" providerId="ADAL" clId="{E8B078D6-3C68-4E84-8997-C90655B2566B}" dt="2026-05-26T13:44:21.160" v="1473"/>
        <pc:sldMkLst>
          <pc:docMk/>
          <pc:sldMk cId="621294611" sldId="2008"/>
        </pc:sldMkLst>
      </pc:sldChg>
      <pc:sldChg chg="modSp add mod">
        <pc:chgData name="Oliver Hill" userId="429a735e-4672-4c9b-8bfa-e7f8e6ae6b63" providerId="ADAL" clId="{E8B078D6-3C68-4E84-8997-C90655B2566B}" dt="2026-06-04T08:14:34.824" v="1517" actId="14100"/>
        <pc:sldMkLst>
          <pc:docMk/>
          <pc:sldMk cId="3241632632" sldId="2009"/>
        </pc:sldMkLst>
        <pc:spChg chg="mod">
          <ac:chgData name="Oliver Hill" userId="429a735e-4672-4c9b-8bfa-e7f8e6ae6b63" providerId="ADAL" clId="{E8B078D6-3C68-4E84-8997-C90655B2566B}" dt="2026-06-04T08:14:34.824" v="1517" actId="14100"/>
          <ac:spMkLst>
            <pc:docMk/>
            <pc:sldMk cId="3241632632" sldId="2009"/>
            <ac:spMk id="2" creationId="{71EA0435-8BCF-7CFB-E294-4123386051E8}"/>
          </ac:spMkLst>
        </pc:spChg>
      </pc:sldChg>
      <pc:sldMasterChg chg="delSldLayout">
        <pc:chgData name="Oliver Hill" userId="429a735e-4672-4c9b-8bfa-e7f8e6ae6b63" providerId="ADAL" clId="{E8B078D6-3C68-4E84-8997-C90655B2566B}" dt="2026-06-09T11:25:51.756" v="1518" actId="47"/>
        <pc:sldMasterMkLst>
          <pc:docMk/>
          <pc:sldMasterMk cId="770693237" sldId="2147483660"/>
        </pc:sldMasterMkLst>
        <pc:sldLayoutChg chg="del">
          <pc:chgData name="Oliver Hill" userId="429a735e-4672-4c9b-8bfa-e7f8e6ae6b63" providerId="ADAL" clId="{E8B078D6-3C68-4E84-8997-C90655B2566B}" dt="2026-06-09T11:25:51.756" v="1518" actId="47"/>
          <pc:sldLayoutMkLst>
            <pc:docMk/>
            <pc:sldMasterMk cId="770693237" sldId="2147483660"/>
            <pc:sldLayoutMk cId="3499654455" sldId="214748374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A8012-EF8A-4BB4-933A-CCA27E040CFB}" type="doc">
      <dgm:prSet loTypeId="urn:microsoft.com/office/officeart/2005/8/layout/vProcess5" loCatId="process" qsTypeId="urn:microsoft.com/office/officeart/2005/8/quickstyle/simple3" qsCatId="simple" csTypeId="urn:microsoft.com/office/officeart/2005/8/colors/accent2_2" csCatId="accent2" phldr="1"/>
      <dgm:spPr/>
      <dgm:t>
        <a:bodyPr/>
        <a:lstStyle/>
        <a:p>
          <a:endParaRPr lang="en-US"/>
        </a:p>
      </dgm:t>
    </dgm:pt>
    <dgm:pt modelId="{17AC3370-D57A-44E5-AF74-CC083C53AC08}">
      <dgm:prSet/>
      <dgm:spPr>
        <a:solidFill>
          <a:srgbClr val="FFCF80"/>
        </a:solidFill>
      </dgm:spPr>
      <dgm:t>
        <a:bodyPr/>
        <a:lstStyle/>
        <a:p>
          <a:r>
            <a:rPr lang="en-GB" dirty="0"/>
            <a:t>How would this benefit me?</a:t>
          </a:r>
          <a:endParaRPr lang="en-US" dirty="0"/>
        </a:p>
      </dgm:t>
    </dgm:pt>
    <dgm:pt modelId="{653D209C-CDB0-4190-A69A-8110A1974BC6}" type="parTrans" cxnId="{6F23A832-2F80-4CAC-8573-ACB417FC2955}">
      <dgm:prSet/>
      <dgm:spPr/>
      <dgm:t>
        <a:bodyPr/>
        <a:lstStyle/>
        <a:p>
          <a:endParaRPr lang="en-US"/>
        </a:p>
      </dgm:t>
    </dgm:pt>
    <dgm:pt modelId="{2A1D3F72-9110-417D-8C26-B2C9A053542B}" type="sibTrans" cxnId="{6F23A832-2F80-4CAC-8573-ACB417FC2955}">
      <dgm:prSet/>
      <dgm:spPr>
        <a:solidFill>
          <a:srgbClr val="FFEFD4">
            <a:alpha val="90000"/>
          </a:srgbClr>
        </a:solidFill>
      </dgm:spPr>
      <dgm:t>
        <a:bodyPr/>
        <a:lstStyle/>
        <a:p>
          <a:endParaRPr lang="en-US" dirty="0"/>
        </a:p>
      </dgm:t>
    </dgm:pt>
    <dgm:pt modelId="{1AF23F5A-B65C-4507-AA85-BACB2CAF0F24}">
      <dgm:prSet/>
      <dgm:spPr>
        <a:solidFill>
          <a:srgbClr val="98B1E6"/>
        </a:solidFill>
      </dgm:spPr>
      <dgm:t>
        <a:bodyPr/>
        <a:lstStyle/>
        <a:p>
          <a:r>
            <a:rPr lang="en-GB" dirty="0"/>
            <a:t>Would I be able to commit?</a:t>
          </a:r>
          <a:endParaRPr lang="en-US" dirty="0"/>
        </a:p>
      </dgm:t>
    </dgm:pt>
    <dgm:pt modelId="{CBA6F781-6F12-41FF-B833-8BBDE9888D34}" type="parTrans" cxnId="{5D0198F7-1C25-48C1-90AB-4892A8B83853}">
      <dgm:prSet/>
      <dgm:spPr/>
      <dgm:t>
        <a:bodyPr/>
        <a:lstStyle/>
        <a:p>
          <a:endParaRPr lang="en-US"/>
        </a:p>
      </dgm:t>
    </dgm:pt>
    <dgm:pt modelId="{915B4FDE-3F49-43E3-B003-6A836C44E5E9}" type="sibTrans" cxnId="{5D0198F7-1C25-48C1-90AB-4892A8B83853}">
      <dgm:prSet/>
      <dgm:spPr>
        <a:solidFill>
          <a:srgbClr val="FFEFD4">
            <a:alpha val="90000"/>
          </a:srgbClr>
        </a:solidFill>
      </dgm:spPr>
      <dgm:t>
        <a:bodyPr/>
        <a:lstStyle/>
        <a:p>
          <a:endParaRPr lang="en-US" dirty="0"/>
        </a:p>
      </dgm:t>
    </dgm:pt>
    <dgm:pt modelId="{5D5EFB70-9207-4BD8-82BD-B4EA1ED47F19}">
      <dgm:prSet/>
      <dgm:spPr>
        <a:solidFill>
          <a:srgbClr val="FFCF80"/>
        </a:solidFill>
      </dgm:spPr>
      <dgm:t>
        <a:bodyPr/>
        <a:lstStyle/>
        <a:p>
          <a:r>
            <a:rPr lang="en-GB" dirty="0"/>
            <a:t>What other commitments do I currently have?</a:t>
          </a:r>
          <a:endParaRPr lang="en-US" dirty="0"/>
        </a:p>
      </dgm:t>
    </dgm:pt>
    <dgm:pt modelId="{8168FA93-A8BC-43BF-A0DC-9B89D927A2CE}" type="parTrans" cxnId="{32F61E61-BAF3-43B1-A422-6D8A45307C3D}">
      <dgm:prSet/>
      <dgm:spPr/>
      <dgm:t>
        <a:bodyPr/>
        <a:lstStyle/>
        <a:p>
          <a:endParaRPr lang="en-US"/>
        </a:p>
      </dgm:t>
    </dgm:pt>
    <dgm:pt modelId="{3C5EDB70-4633-4616-BF0D-731874219C04}" type="sibTrans" cxnId="{32F61E61-BAF3-43B1-A422-6D8A45307C3D}">
      <dgm:prSet/>
      <dgm:spPr>
        <a:solidFill>
          <a:srgbClr val="FFEFD4">
            <a:alpha val="90000"/>
          </a:srgbClr>
        </a:solidFill>
      </dgm:spPr>
      <dgm:t>
        <a:bodyPr/>
        <a:lstStyle/>
        <a:p>
          <a:endParaRPr lang="en-US" dirty="0"/>
        </a:p>
      </dgm:t>
    </dgm:pt>
    <dgm:pt modelId="{65A5BB71-BC05-4F7D-B744-8A97F017A7FC}">
      <dgm:prSet/>
      <dgm:spPr>
        <a:solidFill>
          <a:srgbClr val="98B1E6"/>
        </a:solidFill>
      </dgm:spPr>
      <dgm:t>
        <a:bodyPr/>
        <a:lstStyle/>
        <a:p>
          <a:r>
            <a:rPr lang="en-GB" dirty="0"/>
            <a:t>Would my department support this?</a:t>
          </a:r>
          <a:endParaRPr lang="en-US" dirty="0"/>
        </a:p>
      </dgm:t>
    </dgm:pt>
    <dgm:pt modelId="{3F6332E6-9040-4B21-B62F-27DF0DB43011}" type="parTrans" cxnId="{11DCFE54-5B5C-4BEB-9409-3757D0AAF1C3}">
      <dgm:prSet/>
      <dgm:spPr/>
      <dgm:t>
        <a:bodyPr/>
        <a:lstStyle/>
        <a:p>
          <a:endParaRPr lang="en-US"/>
        </a:p>
      </dgm:t>
    </dgm:pt>
    <dgm:pt modelId="{6CDD4F18-F3B3-47AB-814D-702BDBB7C886}" type="sibTrans" cxnId="{11DCFE54-5B5C-4BEB-9409-3757D0AAF1C3}">
      <dgm:prSet/>
      <dgm:spPr>
        <a:solidFill>
          <a:srgbClr val="FFEFD4">
            <a:alpha val="90000"/>
          </a:srgbClr>
        </a:solidFill>
      </dgm:spPr>
      <dgm:t>
        <a:bodyPr/>
        <a:lstStyle/>
        <a:p>
          <a:endParaRPr lang="en-US" dirty="0"/>
        </a:p>
      </dgm:t>
    </dgm:pt>
    <dgm:pt modelId="{0379FB78-6F2E-4912-A0DE-E7859CC7C5C3}">
      <dgm:prSet/>
      <dgm:spPr>
        <a:solidFill>
          <a:srgbClr val="FFCF80"/>
        </a:solidFill>
      </dgm:spPr>
      <dgm:t>
        <a:bodyPr/>
        <a:lstStyle/>
        <a:p>
          <a:r>
            <a:rPr lang="en-GB" dirty="0"/>
            <a:t>What would I need from my employer to support me?</a:t>
          </a:r>
        </a:p>
      </dgm:t>
    </dgm:pt>
    <dgm:pt modelId="{753ED26F-8BA4-45EC-A55A-2BEEC87FCD65}" type="parTrans" cxnId="{A4D04FD2-E3AF-46B8-B4C0-963861902130}">
      <dgm:prSet/>
      <dgm:spPr/>
      <dgm:t>
        <a:bodyPr/>
        <a:lstStyle/>
        <a:p>
          <a:endParaRPr lang="en-US"/>
        </a:p>
      </dgm:t>
    </dgm:pt>
    <dgm:pt modelId="{7E674D83-AF8D-45C9-9BE6-36E122C5A51A}" type="sibTrans" cxnId="{A4D04FD2-E3AF-46B8-B4C0-963861902130}">
      <dgm:prSet/>
      <dgm:spPr/>
      <dgm:t>
        <a:bodyPr/>
        <a:lstStyle/>
        <a:p>
          <a:endParaRPr lang="en-US"/>
        </a:p>
      </dgm:t>
    </dgm:pt>
    <dgm:pt modelId="{414A7109-A3B9-4DB9-9142-DB4ED1DC6129}" type="pres">
      <dgm:prSet presAssocID="{DC3A8012-EF8A-4BB4-933A-CCA27E040CFB}" presName="outerComposite" presStyleCnt="0">
        <dgm:presLayoutVars>
          <dgm:chMax val="5"/>
          <dgm:dir/>
          <dgm:resizeHandles val="exact"/>
        </dgm:presLayoutVars>
      </dgm:prSet>
      <dgm:spPr/>
    </dgm:pt>
    <dgm:pt modelId="{66F9AE01-B559-459E-A0D0-C5E989F875A5}" type="pres">
      <dgm:prSet presAssocID="{DC3A8012-EF8A-4BB4-933A-CCA27E040CFB}" presName="dummyMaxCanvas" presStyleCnt="0">
        <dgm:presLayoutVars/>
      </dgm:prSet>
      <dgm:spPr/>
    </dgm:pt>
    <dgm:pt modelId="{7F39B568-25BF-4B39-BD5B-496FE7F9E582}" type="pres">
      <dgm:prSet presAssocID="{DC3A8012-EF8A-4BB4-933A-CCA27E040CFB}" presName="FiveNodes_1" presStyleLbl="node1" presStyleIdx="0" presStyleCnt="5">
        <dgm:presLayoutVars>
          <dgm:bulletEnabled val="1"/>
        </dgm:presLayoutVars>
      </dgm:prSet>
      <dgm:spPr/>
    </dgm:pt>
    <dgm:pt modelId="{245830B6-09BD-4592-AB06-878CD91B9608}" type="pres">
      <dgm:prSet presAssocID="{DC3A8012-EF8A-4BB4-933A-CCA27E040CFB}" presName="FiveNodes_2" presStyleLbl="node1" presStyleIdx="1" presStyleCnt="5">
        <dgm:presLayoutVars>
          <dgm:bulletEnabled val="1"/>
        </dgm:presLayoutVars>
      </dgm:prSet>
      <dgm:spPr/>
    </dgm:pt>
    <dgm:pt modelId="{CF79C1F8-6C69-45DB-8247-F9255B6DF311}" type="pres">
      <dgm:prSet presAssocID="{DC3A8012-EF8A-4BB4-933A-CCA27E040CFB}" presName="FiveNodes_3" presStyleLbl="node1" presStyleIdx="2" presStyleCnt="5">
        <dgm:presLayoutVars>
          <dgm:bulletEnabled val="1"/>
        </dgm:presLayoutVars>
      </dgm:prSet>
      <dgm:spPr/>
    </dgm:pt>
    <dgm:pt modelId="{B0B49715-A7F4-4C4A-8158-0B6F940792B5}" type="pres">
      <dgm:prSet presAssocID="{DC3A8012-EF8A-4BB4-933A-CCA27E040CFB}" presName="FiveNodes_4" presStyleLbl="node1" presStyleIdx="3" presStyleCnt="5">
        <dgm:presLayoutVars>
          <dgm:bulletEnabled val="1"/>
        </dgm:presLayoutVars>
      </dgm:prSet>
      <dgm:spPr/>
    </dgm:pt>
    <dgm:pt modelId="{2908C3D6-7BB0-48C9-8900-777E7482A87F}" type="pres">
      <dgm:prSet presAssocID="{DC3A8012-EF8A-4BB4-933A-CCA27E040CFB}" presName="FiveNodes_5" presStyleLbl="node1" presStyleIdx="4" presStyleCnt="5">
        <dgm:presLayoutVars>
          <dgm:bulletEnabled val="1"/>
        </dgm:presLayoutVars>
      </dgm:prSet>
      <dgm:spPr/>
    </dgm:pt>
    <dgm:pt modelId="{67FCC42E-4FBA-490D-AB21-D23096652198}" type="pres">
      <dgm:prSet presAssocID="{DC3A8012-EF8A-4BB4-933A-CCA27E040CFB}" presName="FiveConn_1-2" presStyleLbl="fgAccFollowNode1" presStyleIdx="0" presStyleCnt="4">
        <dgm:presLayoutVars>
          <dgm:bulletEnabled val="1"/>
        </dgm:presLayoutVars>
      </dgm:prSet>
      <dgm:spPr/>
    </dgm:pt>
    <dgm:pt modelId="{A810B6FB-1B2E-426A-ACF2-E8623EAE4C4D}" type="pres">
      <dgm:prSet presAssocID="{DC3A8012-EF8A-4BB4-933A-CCA27E040CFB}" presName="FiveConn_2-3" presStyleLbl="fgAccFollowNode1" presStyleIdx="1" presStyleCnt="4">
        <dgm:presLayoutVars>
          <dgm:bulletEnabled val="1"/>
        </dgm:presLayoutVars>
      </dgm:prSet>
      <dgm:spPr/>
    </dgm:pt>
    <dgm:pt modelId="{EF15EC76-E828-4B52-A576-1E2C4A1B334E}" type="pres">
      <dgm:prSet presAssocID="{DC3A8012-EF8A-4BB4-933A-CCA27E040CFB}" presName="FiveConn_3-4" presStyleLbl="fgAccFollowNode1" presStyleIdx="2" presStyleCnt="4">
        <dgm:presLayoutVars>
          <dgm:bulletEnabled val="1"/>
        </dgm:presLayoutVars>
      </dgm:prSet>
      <dgm:spPr/>
    </dgm:pt>
    <dgm:pt modelId="{9BC6AED1-756A-40CF-B2F7-2139230F2EC1}" type="pres">
      <dgm:prSet presAssocID="{DC3A8012-EF8A-4BB4-933A-CCA27E040CFB}" presName="FiveConn_4-5" presStyleLbl="fgAccFollowNode1" presStyleIdx="3" presStyleCnt="4">
        <dgm:presLayoutVars>
          <dgm:bulletEnabled val="1"/>
        </dgm:presLayoutVars>
      </dgm:prSet>
      <dgm:spPr/>
    </dgm:pt>
    <dgm:pt modelId="{6B390066-3253-4AEE-A1E5-B4B1BA2898CF}" type="pres">
      <dgm:prSet presAssocID="{DC3A8012-EF8A-4BB4-933A-CCA27E040CFB}" presName="FiveNodes_1_text" presStyleLbl="node1" presStyleIdx="4" presStyleCnt="5">
        <dgm:presLayoutVars>
          <dgm:bulletEnabled val="1"/>
        </dgm:presLayoutVars>
      </dgm:prSet>
      <dgm:spPr/>
    </dgm:pt>
    <dgm:pt modelId="{1DB9560E-35BF-488E-8811-CB5526A7D403}" type="pres">
      <dgm:prSet presAssocID="{DC3A8012-EF8A-4BB4-933A-CCA27E040CFB}" presName="FiveNodes_2_text" presStyleLbl="node1" presStyleIdx="4" presStyleCnt="5">
        <dgm:presLayoutVars>
          <dgm:bulletEnabled val="1"/>
        </dgm:presLayoutVars>
      </dgm:prSet>
      <dgm:spPr/>
    </dgm:pt>
    <dgm:pt modelId="{CB7B2308-AFF6-437D-82CC-81EA172F7548}" type="pres">
      <dgm:prSet presAssocID="{DC3A8012-EF8A-4BB4-933A-CCA27E040CFB}" presName="FiveNodes_3_text" presStyleLbl="node1" presStyleIdx="4" presStyleCnt="5">
        <dgm:presLayoutVars>
          <dgm:bulletEnabled val="1"/>
        </dgm:presLayoutVars>
      </dgm:prSet>
      <dgm:spPr/>
    </dgm:pt>
    <dgm:pt modelId="{C19347D2-6671-49C6-85C4-61DF09B7C803}" type="pres">
      <dgm:prSet presAssocID="{DC3A8012-EF8A-4BB4-933A-CCA27E040CFB}" presName="FiveNodes_4_text" presStyleLbl="node1" presStyleIdx="4" presStyleCnt="5">
        <dgm:presLayoutVars>
          <dgm:bulletEnabled val="1"/>
        </dgm:presLayoutVars>
      </dgm:prSet>
      <dgm:spPr/>
    </dgm:pt>
    <dgm:pt modelId="{C65228F1-D27C-4A9E-8ED1-959A671A972C}" type="pres">
      <dgm:prSet presAssocID="{DC3A8012-EF8A-4BB4-933A-CCA27E040CFB}" presName="FiveNodes_5_text" presStyleLbl="node1" presStyleIdx="4" presStyleCnt="5">
        <dgm:presLayoutVars>
          <dgm:bulletEnabled val="1"/>
        </dgm:presLayoutVars>
      </dgm:prSet>
      <dgm:spPr/>
    </dgm:pt>
  </dgm:ptLst>
  <dgm:cxnLst>
    <dgm:cxn modelId="{7C5B2D13-FF90-42F8-B5B5-37550687F807}" type="presOf" srcId="{3C5EDB70-4633-4616-BF0D-731874219C04}" destId="{EF15EC76-E828-4B52-A576-1E2C4A1B334E}" srcOrd="0" destOrd="0" presId="urn:microsoft.com/office/officeart/2005/8/layout/vProcess5"/>
    <dgm:cxn modelId="{1951631B-302F-4010-A9FC-01758A51DE3A}" type="presOf" srcId="{0379FB78-6F2E-4912-A0DE-E7859CC7C5C3}" destId="{2908C3D6-7BB0-48C9-8900-777E7482A87F}" srcOrd="0" destOrd="0" presId="urn:microsoft.com/office/officeart/2005/8/layout/vProcess5"/>
    <dgm:cxn modelId="{6F23A832-2F80-4CAC-8573-ACB417FC2955}" srcId="{DC3A8012-EF8A-4BB4-933A-CCA27E040CFB}" destId="{17AC3370-D57A-44E5-AF74-CC083C53AC08}" srcOrd="0" destOrd="0" parTransId="{653D209C-CDB0-4190-A69A-8110A1974BC6}" sibTransId="{2A1D3F72-9110-417D-8C26-B2C9A053542B}"/>
    <dgm:cxn modelId="{32F61E61-BAF3-43B1-A422-6D8A45307C3D}" srcId="{DC3A8012-EF8A-4BB4-933A-CCA27E040CFB}" destId="{5D5EFB70-9207-4BD8-82BD-B4EA1ED47F19}" srcOrd="2" destOrd="0" parTransId="{8168FA93-A8BC-43BF-A0DC-9B89D927A2CE}" sibTransId="{3C5EDB70-4633-4616-BF0D-731874219C04}"/>
    <dgm:cxn modelId="{D91DED41-FF04-4DD8-A6F6-3DF67836B4B3}" type="presOf" srcId="{DC3A8012-EF8A-4BB4-933A-CCA27E040CFB}" destId="{414A7109-A3B9-4DB9-9142-DB4ED1DC6129}" srcOrd="0" destOrd="0" presId="urn:microsoft.com/office/officeart/2005/8/layout/vProcess5"/>
    <dgm:cxn modelId="{27839242-8119-4C7F-A4D3-2898F4E37BB7}" type="presOf" srcId="{915B4FDE-3F49-43E3-B003-6A836C44E5E9}" destId="{A810B6FB-1B2E-426A-ACF2-E8623EAE4C4D}" srcOrd="0" destOrd="0" presId="urn:microsoft.com/office/officeart/2005/8/layout/vProcess5"/>
    <dgm:cxn modelId="{2D44D466-BBBE-46B3-BF8B-61A7AF5EE66D}" type="presOf" srcId="{65A5BB71-BC05-4F7D-B744-8A97F017A7FC}" destId="{C19347D2-6671-49C6-85C4-61DF09B7C803}" srcOrd="1" destOrd="0" presId="urn:microsoft.com/office/officeart/2005/8/layout/vProcess5"/>
    <dgm:cxn modelId="{AF45B847-4156-4545-9ECF-7842539264D9}" type="presOf" srcId="{1AF23F5A-B65C-4507-AA85-BACB2CAF0F24}" destId="{245830B6-09BD-4592-AB06-878CD91B9608}" srcOrd="0" destOrd="0" presId="urn:microsoft.com/office/officeart/2005/8/layout/vProcess5"/>
    <dgm:cxn modelId="{11DCFE54-5B5C-4BEB-9409-3757D0AAF1C3}" srcId="{DC3A8012-EF8A-4BB4-933A-CCA27E040CFB}" destId="{65A5BB71-BC05-4F7D-B744-8A97F017A7FC}" srcOrd="3" destOrd="0" parTransId="{3F6332E6-9040-4B21-B62F-27DF0DB43011}" sibTransId="{6CDD4F18-F3B3-47AB-814D-702BDBB7C886}"/>
    <dgm:cxn modelId="{AE914B56-048D-42DB-8FDD-8A18748FEDE1}" type="presOf" srcId="{1AF23F5A-B65C-4507-AA85-BACB2CAF0F24}" destId="{1DB9560E-35BF-488E-8811-CB5526A7D403}" srcOrd="1" destOrd="0" presId="urn:microsoft.com/office/officeart/2005/8/layout/vProcess5"/>
    <dgm:cxn modelId="{F8102B57-3A9A-468D-8F34-BAD3691D06CF}" type="presOf" srcId="{2A1D3F72-9110-417D-8C26-B2C9A053542B}" destId="{67FCC42E-4FBA-490D-AB21-D23096652198}" srcOrd="0" destOrd="0" presId="urn:microsoft.com/office/officeart/2005/8/layout/vProcess5"/>
    <dgm:cxn modelId="{C2AED658-6CB6-467E-BF2F-49F7B0E41866}" type="presOf" srcId="{0379FB78-6F2E-4912-A0DE-E7859CC7C5C3}" destId="{C65228F1-D27C-4A9E-8ED1-959A671A972C}" srcOrd="1" destOrd="0" presId="urn:microsoft.com/office/officeart/2005/8/layout/vProcess5"/>
    <dgm:cxn modelId="{AC1C5093-29E0-495E-A13E-3823D3839E3D}" type="presOf" srcId="{5D5EFB70-9207-4BD8-82BD-B4EA1ED47F19}" destId="{CB7B2308-AFF6-437D-82CC-81EA172F7548}" srcOrd="1" destOrd="0" presId="urn:microsoft.com/office/officeart/2005/8/layout/vProcess5"/>
    <dgm:cxn modelId="{F41914A1-6214-4EE7-A790-52A777C58A0A}" type="presOf" srcId="{17AC3370-D57A-44E5-AF74-CC083C53AC08}" destId="{7F39B568-25BF-4B39-BD5B-496FE7F9E582}" srcOrd="0" destOrd="0" presId="urn:microsoft.com/office/officeart/2005/8/layout/vProcess5"/>
    <dgm:cxn modelId="{20AC85D0-AE62-4D04-BDEC-DBEAC2E72243}" type="presOf" srcId="{6CDD4F18-F3B3-47AB-814D-702BDBB7C886}" destId="{9BC6AED1-756A-40CF-B2F7-2139230F2EC1}" srcOrd="0" destOrd="0" presId="urn:microsoft.com/office/officeart/2005/8/layout/vProcess5"/>
    <dgm:cxn modelId="{A4D04FD2-E3AF-46B8-B4C0-963861902130}" srcId="{DC3A8012-EF8A-4BB4-933A-CCA27E040CFB}" destId="{0379FB78-6F2E-4912-A0DE-E7859CC7C5C3}" srcOrd="4" destOrd="0" parTransId="{753ED26F-8BA4-45EC-A55A-2BEEC87FCD65}" sibTransId="{7E674D83-AF8D-45C9-9BE6-36E122C5A51A}"/>
    <dgm:cxn modelId="{FB9141D3-D3C0-417E-9C22-9A22A1E0AFD6}" type="presOf" srcId="{65A5BB71-BC05-4F7D-B744-8A97F017A7FC}" destId="{B0B49715-A7F4-4C4A-8158-0B6F940792B5}" srcOrd="0" destOrd="0" presId="urn:microsoft.com/office/officeart/2005/8/layout/vProcess5"/>
    <dgm:cxn modelId="{1EEFF7ED-2E9C-4D8C-B7C4-D9CF4B1DC165}" type="presOf" srcId="{5D5EFB70-9207-4BD8-82BD-B4EA1ED47F19}" destId="{CF79C1F8-6C69-45DB-8247-F9255B6DF311}" srcOrd="0" destOrd="0" presId="urn:microsoft.com/office/officeart/2005/8/layout/vProcess5"/>
    <dgm:cxn modelId="{5D0198F7-1C25-48C1-90AB-4892A8B83853}" srcId="{DC3A8012-EF8A-4BB4-933A-CCA27E040CFB}" destId="{1AF23F5A-B65C-4507-AA85-BACB2CAF0F24}" srcOrd="1" destOrd="0" parTransId="{CBA6F781-6F12-41FF-B833-8BBDE9888D34}" sibTransId="{915B4FDE-3F49-43E3-B003-6A836C44E5E9}"/>
    <dgm:cxn modelId="{1A0126FD-581F-4D8B-94E1-2ED12FD20BC6}" type="presOf" srcId="{17AC3370-D57A-44E5-AF74-CC083C53AC08}" destId="{6B390066-3253-4AEE-A1E5-B4B1BA2898CF}" srcOrd="1" destOrd="0" presId="urn:microsoft.com/office/officeart/2005/8/layout/vProcess5"/>
    <dgm:cxn modelId="{5F659CB5-93E5-47FC-BBDE-D54C0AE5396A}" type="presParOf" srcId="{414A7109-A3B9-4DB9-9142-DB4ED1DC6129}" destId="{66F9AE01-B559-459E-A0D0-C5E989F875A5}" srcOrd="0" destOrd="0" presId="urn:microsoft.com/office/officeart/2005/8/layout/vProcess5"/>
    <dgm:cxn modelId="{9F223CEA-EF7C-4FEF-BABC-48C85B9BD51C}" type="presParOf" srcId="{414A7109-A3B9-4DB9-9142-DB4ED1DC6129}" destId="{7F39B568-25BF-4B39-BD5B-496FE7F9E582}" srcOrd="1" destOrd="0" presId="urn:microsoft.com/office/officeart/2005/8/layout/vProcess5"/>
    <dgm:cxn modelId="{A352DD69-6C8A-4D34-B6E1-B253DA5249EF}" type="presParOf" srcId="{414A7109-A3B9-4DB9-9142-DB4ED1DC6129}" destId="{245830B6-09BD-4592-AB06-878CD91B9608}" srcOrd="2" destOrd="0" presId="urn:microsoft.com/office/officeart/2005/8/layout/vProcess5"/>
    <dgm:cxn modelId="{749631A3-7C84-4514-AE64-01717A5F6791}" type="presParOf" srcId="{414A7109-A3B9-4DB9-9142-DB4ED1DC6129}" destId="{CF79C1F8-6C69-45DB-8247-F9255B6DF311}" srcOrd="3" destOrd="0" presId="urn:microsoft.com/office/officeart/2005/8/layout/vProcess5"/>
    <dgm:cxn modelId="{EA92580F-F58F-4C56-BC43-5504BA167E25}" type="presParOf" srcId="{414A7109-A3B9-4DB9-9142-DB4ED1DC6129}" destId="{B0B49715-A7F4-4C4A-8158-0B6F940792B5}" srcOrd="4" destOrd="0" presId="urn:microsoft.com/office/officeart/2005/8/layout/vProcess5"/>
    <dgm:cxn modelId="{A6A71D9F-CD9E-411F-93BD-13C6DBF6DF9B}" type="presParOf" srcId="{414A7109-A3B9-4DB9-9142-DB4ED1DC6129}" destId="{2908C3D6-7BB0-48C9-8900-777E7482A87F}" srcOrd="5" destOrd="0" presId="urn:microsoft.com/office/officeart/2005/8/layout/vProcess5"/>
    <dgm:cxn modelId="{0E5FF1E2-8083-41AA-A244-9E068C0A0E97}" type="presParOf" srcId="{414A7109-A3B9-4DB9-9142-DB4ED1DC6129}" destId="{67FCC42E-4FBA-490D-AB21-D23096652198}" srcOrd="6" destOrd="0" presId="urn:microsoft.com/office/officeart/2005/8/layout/vProcess5"/>
    <dgm:cxn modelId="{0AED7AD3-4516-4F40-847C-A1CF3881A8E7}" type="presParOf" srcId="{414A7109-A3B9-4DB9-9142-DB4ED1DC6129}" destId="{A810B6FB-1B2E-426A-ACF2-E8623EAE4C4D}" srcOrd="7" destOrd="0" presId="urn:microsoft.com/office/officeart/2005/8/layout/vProcess5"/>
    <dgm:cxn modelId="{394981DA-9764-470E-9DCF-D0CA2E865390}" type="presParOf" srcId="{414A7109-A3B9-4DB9-9142-DB4ED1DC6129}" destId="{EF15EC76-E828-4B52-A576-1E2C4A1B334E}" srcOrd="8" destOrd="0" presId="urn:microsoft.com/office/officeart/2005/8/layout/vProcess5"/>
    <dgm:cxn modelId="{252442C4-B23F-4ABA-89F1-7F6E1CFEDFBD}" type="presParOf" srcId="{414A7109-A3B9-4DB9-9142-DB4ED1DC6129}" destId="{9BC6AED1-756A-40CF-B2F7-2139230F2EC1}" srcOrd="9" destOrd="0" presId="urn:microsoft.com/office/officeart/2005/8/layout/vProcess5"/>
    <dgm:cxn modelId="{C307B975-14A0-4257-8C3F-FFD5705F8BDF}" type="presParOf" srcId="{414A7109-A3B9-4DB9-9142-DB4ED1DC6129}" destId="{6B390066-3253-4AEE-A1E5-B4B1BA2898CF}" srcOrd="10" destOrd="0" presId="urn:microsoft.com/office/officeart/2005/8/layout/vProcess5"/>
    <dgm:cxn modelId="{6D4D3345-45B2-4B88-9B26-96C9377DDA34}" type="presParOf" srcId="{414A7109-A3B9-4DB9-9142-DB4ED1DC6129}" destId="{1DB9560E-35BF-488E-8811-CB5526A7D403}" srcOrd="11" destOrd="0" presId="urn:microsoft.com/office/officeart/2005/8/layout/vProcess5"/>
    <dgm:cxn modelId="{764BDF60-C08A-47EA-9C12-CA34CAD4AC2F}" type="presParOf" srcId="{414A7109-A3B9-4DB9-9142-DB4ED1DC6129}" destId="{CB7B2308-AFF6-437D-82CC-81EA172F7548}" srcOrd="12" destOrd="0" presId="urn:microsoft.com/office/officeart/2005/8/layout/vProcess5"/>
    <dgm:cxn modelId="{86300DB0-F6D5-439C-A820-85EAAB7BF4DF}" type="presParOf" srcId="{414A7109-A3B9-4DB9-9142-DB4ED1DC6129}" destId="{C19347D2-6671-49C6-85C4-61DF09B7C803}" srcOrd="13" destOrd="0" presId="urn:microsoft.com/office/officeart/2005/8/layout/vProcess5"/>
    <dgm:cxn modelId="{DD0AD5E3-FF0C-465A-B952-88418361D246}" type="presParOf" srcId="{414A7109-A3B9-4DB9-9142-DB4ED1DC6129}" destId="{C65228F1-D27C-4A9E-8ED1-959A671A972C}"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9B568-25BF-4B39-BD5B-496FE7F9E582}">
      <dsp:nvSpPr>
        <dsp:cNvPr id="0" name=""/>
        <dsp:cNvSpPr/>
      </dsp:nvSpPr>
      <dsp:spPr>
        <a:xfrm>
          <a:off x="0" y="0"/>
          <a:ext cx="8597207" cy="895380"/>
        </a:xfrm>
        <a:prstGeom prst="roundRect">
          <a:avLst>
            <a:gd name="adj" fmla="val 10000"/>
          </a:avLst>
        </a:prstGeom>
        <a:solidFill>
          <a:srgbClr val="FFCF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How would this benefit me?</a:t>
          </a:r>
          <a:endParaRPr lang="en-US" sz="2400" kern="1200" dirty="0"/>
        </a:p>
      </dsp:txBody>
      <dsp:txXfrm>
        <a:off x="26225" y="26225"/>
        <a:ext cx="7526262" cy="842930"/>
      </dsp:txXfrm>
    </dsp:sp>
    <dsp:sp modelId="{245830B6-09BD-4592-AB06-878CD91B9608}">
      <dsp:nvSpPr>
        <dsp:cNvPr id="0" name=""/>
        <dsp:cNvSpPr/>
      </dsp:nvSpPr>
      <dsp:spPr>
        <a:xfrm>
          <a:off x="641999" y="1019738"/>
          <a:ext cx="8597207" cy="895380"/>
        </a:xfrm>
        <a:prstGeom prst="roundRect">
          <a:avLst>
            <a:gd name="adj" fmla="val 10000"/>
          </a:avLst>
        </a:prstGeom>
        <a:solidFill>
          <a:srgbClr val="98B1E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Would I be able to commit?</a:t>
          </a:r>
          <a:endParaRPr lang="en-US" sz="2400" kern="1200" dirty="0"/>
        </a:p>
      </dsp:txBody>
      <dsp:txXfrm>
        <a:off x="668224" y="1045963"/>
        <a:ext cx="7320761" cy="842930"/>
      </dsp:txXfrm>
    </dsp:sp>
    <dsp:sp modelId="{CF79C1F8-6C69-45DB-8247-F9255B6DF311}">
      <dsp:nvSpPr>
        <dsp:cNvPr id="0" name=""/>
        <dsp:cNvSpPr/>
      </dsp:nvSpPr>
      <dsp:spPr>
        <a:xfrm>
          <a:off x="1283998" y="2039477"/>
          <a:ext cx="8597207" cy="895380"/>
        </a:xfrm>
        <a:prstGeom prst="roundRect">
          <a:avLst>
            <a:gd name="adj" fmla="val 10000"/>
          </a:avLst>
        </a:prstGeom>
        <a:solidFill>
          <a:srgbClr val="FFCF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other commitments do I currently have?</a:t>
          </a:r>
          <a:endParaRPr lang="en-US" sz="2400" kern="1200" dirty="0"/>
        </a:p>
      </dsp:txBody>
      <dsp:txXfrm>
        <a:off x="1310223" y="2065702"/>
        <a:ext cx="7320761" cy="842930"/>
      </dsp:txXfrm>
    </dsp:sp>
    <dsp:sp modelId="{B0B49715-A7F4-4C4A-8158-0B6F940792B5}">
      <dsp:nvSpPr>
        <dsp:cNvPr id="0" name=""/>
        <dsp:cNvSpPr/>
      </dsp:nvSpPr>
      <dsp:spPr>
        <a:xfrm>
          <a:off x="1925997" y="3059216"/>
          <a:ext cx="8597207" cy="895380"/>
        </a:xfrm>
        <a:prstGeom prst="roundRect">
          <a:avLst>
            <a:gd name="adj" fmla="val 10000"/>
          </a:avLst>
        </a:prstGeom>
        <a:solidFill>
          <a:srgbClr val="98B1E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Would my department support this?</a:t>
          </a:r>
          <a:endParaRPr lang="en-US" sz="2400" kern="1200" dirty="0"/>
        </a:p>
      </dsp:txBody>
      <dsp:txXfrm>
        <a:off x="1952222" y="3085441"/>
        <a:ext cx="7320761" cy="842930"/>
      </dsp:txXfrm>
    </dsp:sp>
    <dsp:sp modelId="{2908C3D6-7BB0-48C9-8900-777E7482A87F}">
      <dsp:nvSpPr>
        <dsp:cNvPr id="0" name=""/>
        <dsp:cNvSpPr/>
      </dsp:nvSpPr>
      <dsp:spPr>
        <a:xfrm>
          <a:off x="2567997" y="4078955"/>
          <a:ext cx="8597207" cy="895380"/>
        </a:xfrm>
        <a:prstGeom prst="roundRect">
          <a:avLst>
            <a:gd name="adj" fmla="val 10000"/>
          </a:avLst>
        </a:prstGeom>
        <a:solidFill>
          <a:srgbClr val="FFCF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would I need from my employer to support me?</a:t>
          </a:r>
        </a:p>
      </dsp:txBody>
      <dsp:txXfrm>
        <a:off x="2594222" y="4105180"/>
        <a:ext cx="7320761" cy="842930"/>
      </dsp:txXfrm>
    </dsp:sp>
    <dsp:sp modelId="{67FCC42E-4FBA-490D-AB21-D23096652198}">
      <dsp:nvSpPr>
        <dsp:cNvPr id="0" name=""/>
        <dsp:cNvSpPr/>
      </dsp:nvSpPr>
      <dsp:spPr>
        <a:xfrm>
          <a:off x="8015210" y="654125"/>
          <a:ext cx="581997" cy="581997"/>
        </a:xfrm>
        <a:prstGeom prst="downArrow">
          <a:avLst>
            <a:gd name="adj1" fmla="val 55000"/>
            <a:gd name="adj2" fmla="val 45000"/>
          </a:avLst>
        </a:prstGeom>
        <a:solidFill>
          <a:srgbClr val="FFEFD4">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146159" y="654125"/>
        <a:ext cx="320099" cy="437953"/>
      </dsp:txXfrm>
    </dsp:sp>
    <dsp:sp modelId="{A810B6FB-1B2E-426A-ACF2-E8623EAE4C4D}">
      <dsp:nvSpPr>
        <dsp:cNvPr id="0" name=""/>
        <dsp:cNvSpPr/>
      </dsp:nvSpPr>
      <dsp:spPr>
        <a:xfrm>
          <a:off x="8657209" y="1673864"/>
          <a:ext cx="581997" cy="581997"/>
        </a:xfrm>
        <a:prstGeom prst="downArrow">
          <a:avLst>
            <a:gd name="adj1" fmla="val 55000"/>
            <a:gd name="adj2" fmla="val 45000"/>
          </a:avLst>
        </a:prstGeom>
        <a:solidFill>
          <a:srgbClr val="FFEFD4">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788158" y="1673864"/>
        <a:ext cx="320099" cy="437953"/>
      </dsp:txXfrm>
    </dsp:sp>
    <dsp:sp modelId="{EF15EC76-E828-4B52-A576-1E2C4A1B334E}">
      <dsp:nvSpPr>
        <dsp:cNvPr id="0" name=""/>
        <dsp:cNvSpPr/>
      </dsp:nvSpPr>
      <dsp:spPr>
        <a:xfrm>
          <a:off x="9299209" y="2678679"/>
          <a:ext cx="581997" cy="581997"/>
        </a:xfrm>
        <a:prstGeom prst="downArrow">
          <a:avLst>
            <a:gd name="adj1" fmla="val 55000"/>
            <a:gd name="adj2" fmla="val 45000"/>
          </a:avLst>
        </a:prstGeom>
        <a:solidFill>
          <a:srgbClr val="FFEFD4">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9430158" y="2678679"/>
        <a:ext cx="320099" cy="437953"/>
      </dsp:txXfrm>
    </dsp:sp>
    <dsp:sp modelId="{9BC6AED1-756A-40CF-B2F7-2139230F2EC1}">
      <dsp:nvSpPr>
        <dsp:cNvPr id="0" name=""/>
        <dsp:cNvSpPr/>
      </dsp:nvSpPr>
      <dsp:spPr>
        <a:xfrm>
          <a:off x="9941208" y="3708367"/>
          <a:ext cx="581997" cy="581997"/>
        </a:xfrm>
        <a:prstGeom prst="downArrow">
          <a:avLst>
            <a:gd name="adj1" fmla="val 55000"/>
            <a:gd name="adj2" fmla="val 45000"/>
          </a:avLst>
        </a:prstGeom>
        <a:solidFill>
          <a:srgbClr val="FFEFD4">
            <a:alpha val="90000"/>
          </a:srgb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10072157" y="3708367"/>
        <a:ext cx="320099" cy="4379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B5B75-605C-4E18-A357-993211855FDB}" type="datetimeFigureOut">
              <a:rPr lang="en-GB" smtClean="0"/>
              <a:t>09/06/2026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6D7E2-3851-47FB-8AA3-1B602E40327F}" type="slidenum">
              <a:rPr lang="en-GB" smtClean="0"/>
              <a:t>‹#›</a:t>
            </a:fld>
            <a:endParaRPr lang="en-GB" dirty="0"/>
          </a:p>
        </p:txBody>
      </p:sp>
    </p:spTree>
    <p:extLst>
      <p:ext uri="{BB962C8B-B14F-4D97-AF65-F5344CB8AC3E}">
        <p14:creationId xmlns:p14="http://schemas.microsoft.com/office/powerpoint/2010/main" val="390704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Months 6–14 Specialist Units: Session Synopsis</a:t>
            </a:r>
          </a:p>
          <a:p>
            <a:br>
              <a:rPr lang="en-GB" dirty="0"/>
            </a:br>
            <a:endParaRPr lang="en-GB" dirty="0"/>
          </a:p>
          <a:p>
            <a:r>
              <a:rPr lang="en-GB" sz="1200" b="1" i="0" kern="1200" dirty="0">
                <a:solidFill>
                  <a:schemeClr val="tx1"/>
                </a:solidFill>
                <a:effectLst/>
                <a:latin typeface="+mn-lt"/>
                <a:ea typeface="+mn-ea"/>
                <a:cs typeface="+mn-cs"/>
              </a:rPr>
              <a:t>Unit 21: Introduction to Anatomy and Physiology</a:t>
            </a:r>
          </a:p>
          <a:p>
            <a:r>
              <a:rPr lang="en-GB" sz="1200" b="0" i="0" kern="1200" dirty="0">
                <a:solidFill>
                  <a:schemeClr val="tx1"/>
                </a:solidFill>
                <a:effectLst/>
                <a:latin typeface="+mn-lt"/>
                <a:ea typeface="+mn-ea"/>
                <a:cs typeface="+mn-cs"/>
              </a:rPr>
              <a:t>Introduces key terms: </a:t>
            </a:r>
            <a:r>
              <a:rPr lang="en-GB" sz="1200" b="1" i="0" kern="1200" dirty="0">
                <a:solidFill>
                  <a:schemeClr val="tx1"/>
                </a:solidFill>
                <a:effectLst/>
                <a:latin typeface="+mn-lt"/>
                <a:ea typeface="+mn-ea"/>
                <a:cs typeface="+mn-cs"/>
              </a:rPr>
              <a:t>anatomy</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physiology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Explains how body structure links to body function</a:t>
            </a:r>
          </a:p>
          <a:p>
            <a:r>
              <a:rPr lang="en-GB" sz="1200" b="0" i="0" kern="1200" dirty="0">
                <a:solidFill>
                  <a:schemeClr val="tx1"/>
                </a:solidFill>
                <a:effectLst/>
                <a:latin typeface="+mn-lt"/>
                <a:ea typeface="+mn-ea"/>
                <a:cs typeface="+mn-cs"/>
              </a:rPr>
              <a:t>Covers body organisation from cells to full body systems</a:t>
            </a:r>
          </a:p>
          <a:p>
            <a:r>
              <a:rPr lang="en-GB" sz="1200" b="0" i="0" kern="1200" dirty="0">
                <a:solidFill>
                  <a:schemeClr val="tx1"/>
                </a:solidFill>
                <a:effectLst/>
                <a:latin typeface="+mn-lt"/>
                <a:ea typeface="+mn-ea"/>
                <a:cs typeface="+mn-cs"/>
              </a:rPr>
              <a:t>Identifies major body systems and common related diseases</a:t>
            </a:r>
          </a:p>
          <a:p>
            <a:r>
              <a:rPr lang="en-GB" sz="1200" b="0" i="0" kern="1200" dirty="0">
                <a:solidFill>
                  <a:schemeClr val="tx1"/>
                </a:solidFill>
                <a:effectLst/>
                <a:latin typeface="+mn-lt"/>
                <a:ea typeface="+mn-ea"/>
                <a:cs typeface="+mn-cs"/>
              </a:rPr>
              <a:t>Explores how disease affects patients and families</a:t>
            </a:r>
          </a:p>
          <a:p>
            <a:r>
              <a:rPr lang="en-GB" sz="1200" b="0" i="0" kern="1200" dirty="0">
                <a:solidFill>
                  <a:schemeClr val="tx1"/>
                </a:solidFill>
                <a:effectLst/>
                <a:latin typeface="+mn-lt"/>
                <a:ea typeface="+mn-ea"/>
                <a:cs typeface="+mn-cs"/>
              </a:rPr>
              <a:t>Introduces diagnostic tests across scientific disciplines</a:t>
            </a:r>
          </a:p>
          <a:p>
            <a:br>
              <a:rPr lang="en-GB" dirty="0"/>
            </a:br>
            <a:endParaRPr lang="en-GB" dirty="0"/>
          </a:p>
          <a:p>
            <a:r>
              <a:rPr lang="en-GB" sz="1200" b="1" i="0" kern="1200" dirty="0">
                <a:solidFill>
                  <a:schemeClr val="tx1"/>
                </a:solidFill>
                <a:effectLst/>
                <a:latin typeface="+mn-lt"/>
                <a:ea typeface="+mn-ea"/>
                <a:cs typeface="+mn-cs"/>
              </a:rPr>
              <a:t>Unit 24: Cardiovascular, Lymphatic and Respiratory Systems</a:t>
            </a:r>
          </a:p>
          <a:p>
            <a:r>
              <a:rPr lang="en-GB" sz="1200" b="0" i="0" kern="1200" dirty="0">
                <a:solidFill>
                  <a:schemeClr val="tx1"/>
                </a:solidFill>
                <a:effectLst/>
                <a:latin typeface="+mn-lt"/>
                <a:ea typeface="+mn-ea"/>
                <a:cs typeface="+mn-cs"/>
              </a:rPr>
              <a:t>Covers the structure and function of blood, blood vessels and the heart</a:t>
            </a:r>
          </a:p>
          <a:p>
            <a:r>
              <a:rPr lang="en-GB" sz="1200" b="0" i="0" kern="1200" dirty="0">
                <a:solidFill>
                  <a:schemeClr val="tx1"/>
                </a:solidFill>
                <a:effectLst/>
                <a:latin typeface="+mn-lt"/>
                <a:ea typeface="+mn-ea"/>
                <a:cs typeface="+mn-cs"/>
              </a:rPr>
              <a:t>Explores the lymphatic and immune systems</a:t>
            </a:r>
          </a:p>
          <a:p>
            <a:r>
              <a:rPr lang="en-GB" sz="1200" b="0" i="0" kern="1200" dirty="0">
                <a:solidFill>
                  <a:schemeClr val="tx1"/>
                </a:solidFill>
                <a:effectLst/>
                <a:latin typeface="+mn-lt"/>
                <a:ea typeface="+mn-ea"/>
                <a:cs typeface="+mn-cs"/>
              </a:rPr>
              <a:t>Explains the respiratory system and gas exchange</a:t>
            </a:r>
          </a:p>
          <a:p>
            <a:r>
              <a:rPr lang="en-GB" sz="1200" b="0" i="0" kern="1200" dirty="0">
                <a:solidFill>
                  <a:schemeClr val="tx1"/>
                </a:solidFill>
                <a:effectLst/>
                <a:latin typeface="+mn-lt"/>
                <a:ea typeface="+mn-ea"/>
                <a:cs typeface="+mn-cs"/>
              </a:rPr>
              <a:t>Links normal function to common disorders</a:t>
            </a:r>
          </a:p>
          <a:p>
            <a:r>
              <a:rPr lang="en-GB" sz="1200" b="0" i="0" kern="1200" dirty="0">
                <a:solidFill>
                  <a:schemeClr val="tx1"/>
                </a:solidFill>
                <a:effectLst/>
                <a:latin typeface="+mn-lt"/>
                <a:ea typeface="+mn-ea"/>
                <a:cs typeface="+mn-cs"/>
              </a:rPr>
              <a:t>Introduces tests used to diagnose and manage related conditions</a:t>
            </a:r>
          </a:p>
          <a:p>
            <a:br>
              <a:rPr lang="en-GB" dirty="0"/>
            </a:br>
            <a:endParaRPr lang="en-GB" dirty="0"/>
          </a:p>
          <a:p>
            <a:r>
              <a:rPr lang="en-GB" sz="1200" b="1" i="0" kern="1200" dirty="0">
                <a:solidFill>
                  <a:schemeClr val="tx1"/>
                </a:solidFill>
                <a:effectLst/>
                <a:latin typeface="+mn-lt"/>
                <a:ea typeface="+mn-ea"/>
                <a:cs typeface="+mn-cs"/>
              </a:rPr>
              <a:t>Unit 72: Measuring Blood Pressure Using an Automatic Machine</a:t>
            </a:r>
          </a:p>
          <a:p>
            <a:r>
              <a:rPr lang="en-GB" sz="1200" b="0" i="0" kern="1200" dirty="0">
                <a:solidFill>
                  <a:schemeClr val="tx1"/>
                </a:solidFill>
                <a:effectLst/>
                <a:latin typeface="+mn-lt"/>
                <a:ea typeface="+mn-ea"/>
                <a:cs typeface="+mn-cs"/>
              </a:rPr>
              <a:t>Explains the purpose of blood pressure measurement</a:t>
            </a:r>
          </a:p>
          <a:p>
            <a:r>
              <a:rPr lang="en-GB" sz="1200" b="0" i="0" kern="1200" dirty="0">
                <a:solidFill>
                  <a:schemeClr val="tx1"/>
                </a:solidFill>
                <a:effectLst/>
                <a:latin typeface="+mn-lt"/>
                <a:ea typeface="+mn-ea"/>
                <a:cs typeface="+mn-cs"/>
              </a:rPr>
              <a:t>Introduces automatic BP equipment</a:t>
            </a:r>
          </a:p>
          <a:p>
            <a:r>
              <a:rPr lang="en-GB" sz="1200" b="0" i="0" kern="1200" dirty="0">
                <a:solidFill>
                  <a:schemeClr val="tx1"/>
                </a:solidFill>
                <a:effectLst/>
                <a:latin typeface="+mn-lt"/>
                <a:ea typeface="+mn-ea"/>
                <a:cs typeface="+mn-cs"/>
              </a:rPr>
              <a:t>Covers preparation of the patient and clinical setting</a:t>
            </a:r>
          </a:p>
          <a:p>
            <a:r>
              <a:rPr lang="en-GB" sz="1200" b="0" i="0" kern="1200" dirty="0">
                <a:solidFill>
                  <a:schemeClr val="tx1"/>
                </a:solidFill>
                <a:effectLst/>
                <a:latin typeface="+mn-lt"/>
                <a:ea typeface="+mn-ea"/>
                <a:cs typeface="+mn-cs"/>
              </a:rPr>
              <a:t>Develops skills in taking resting BP readings</a:t>
            </a:r>
          </a:p>
          <a:p>
            <a:r>
              <a:rPr lang="en-GB" sz="1200" b="0" i="0" kern="1200" dirty="0">
                <a:solidFill>
                  <a:schemeClr val="tx1"/>
                </a:solidFill>
                <a:effectLst/>
                <a:latin typeface="+mn-lt"/>
                <a:ea typeface="+mn-ea"/>
                <a:cs typeface="+mn-cs"/>
              </a:rPr>
              <a:t>Includes accurate recording and documentation</a:t>
            </a:r>
          </a:p>
          <a:p>
            <a:br>
              <a:rPr lang="en-GB" dirty="0"/>
            </a:br>
            <a:endParaRPr lang="en-GB" dirty="0"/>
          </a:p>
          <a:p>
            <a:r>
              <a:rPr lang="en-GB" sz="1200" b="1" i="0" kern="1200" dirty="0">
                <a:solidFill>
                  <a:schemeClr val="tx1"/>
                </a:solidFill>
                <a:effectLst/>
                <a:latin typeface="+mn-lt"/>
                <a:ea typeface="+mn-ea"/>
                <a:cs typeface="+mn-cs"/>
              </a:rPr>
              <a:t>Unit 77: Fitting a 24-Hour Ambulatory Blood Pressure Monitor</a:t>
            </a:r>
          </a:p>
          <a:p>
            <a:r>
              <a:rPr lang="en-GB" sz="1200" b="0" i="0" kern="1200" dirty="0">
                <a:solidFill>
                  <a:schemeClr val="tx1"/>
                </a:solidFill>
                <a:effectLst/>
                <a:latin typeface="+mn-lt"/>
                <a:ea typeface="+mn-ea"/>
                <a:cs typeface="+mn-cs"/>
              </a:rPr>
              <a:t>Covers why 24-hour BP monitoring is used</a:t>
            </a:r>
          </a:p>
          <a:p>
            <a:r>
              <a:rPr lang="en-GB" sz="1200" b="0" i="0" kern="1200" dirty="0">
                <a:solidFill>
                  <a:schemeClr val="tx1"/>
                </a:solidFill>
                <a:effectLst/>
                <a:latin typeface="+mn-lt"/>
                <a:ea typeface="+mn-ea"/>
                <a:cs typeface="+mn-cs"/>
              </a:rPr>
              <a:t>Includes preparation of equipment and environment</a:t>
            </a:r>
          </a:p>
          <a:p>
            <a:r>
              <a:rPr lang="en-GB" sz="1200" b="0" i="0" kern="1200" dirty="0">
                <a:solidFill>
                  <a:schemeClr val="tx1"/>
                </a:solidFill>
                <a:effectLst/>
                <a:latin typeface="+mn-lt"/>
                <a:ea typeface="+mn-ea"/>
                <a:cs typeface="+mn-cs"/>
              </a:rPr>
              <a:t>Follows local SOPs for safe setup</a:t>
            </a:r>
          </a:p>
          <a:p>
            <a:r>
              <a:rPr lang="en-GB" sz="1200" b="0" i="0" kern="1200" dirty="0">
                <a:solidFill>
                  <a:schemeClr val="tx1"/>
                </a:solidFill>
                <a:effectLst/>
                <a:latin typeface="+mn-lt"/>
                <a:ea typeface="+mn-ea"/>
                <a:cs typeface="+mn-cs"/>
              </a:rPr>
              <a:t>Focuses on explaining the procedure clearly to patients</a:t>
            </a:r>
          </a:p>
          <a:p>
            <a:r>
              <a:rPr lang="en-GB" sz="1200" b="0" i="0" kern="1200" dirty="0">
                <a:solidFill>
                  <a:schemeClr val="tx1"/>
                </a:solidFill>
                <a:effectLst/>
                <a:latin typeface="+mn-lt"/>
                <a:ea typeface="+mn-ea"/>
                <a:cs typeface="+mn-cs"/>
              </a:rPr>
              <a:t>Develops skills in fitting and managing ABPM</a:t>
            </a:r>
          </a:p>
          <a:p>
            <a:br>
              <a:rPr lang="en-GB" dirty="0"/>
            </a:br>
            <a:endParaRPr lang="en-GB" dirty="0"/>
          </a:p>
          <a:p>
            <a:r>
              <a:rPr lang="en-GB" sz="1200" b="1" i="0" kern="1200" dirty="0">
                <a:solidFill>
                  <a:schemeClr val="tx1"/>
                </a:solidFill>
                <a:effectLst/>
                <a:latin typeface="+mn-lt"/>
                <a:ea typeface="+mn-ea"/>
                <a:cs typeface="+mn-cs"/>
              </a:rPr>
              <a:t>Unit 78: Manual Blood Pressure Measurement</a:t>
            </a:r>
          </a:p>
          <a:p>
            <a:r>
              <a:rPr lang="en-GB" sz="1200" b="0" i="0" kern="1200" dirty="0">
                <a:solidFill>
                  <a:schemeClr val="tx1"/>
                </a:solidFill>
                <a:effectLst/>
                <a:latin typeface="+mn-lt"/>
                <a:ea typeface="+mn-ea"/>
                <a:cs typeface="+mn-cs"/>
              </a:rPr>
              <a:t>Explains the principles of manual BP measurement</a:t>
            </a:r>
          </a:p>
          <a:p>
            <a:r>
              <a:rPr lang="en-GB" sz="1200" b="0" i="0" kern="1200" dirty="0">
                <a:solidFill>
                  <a:schemeClr val="tx1"/>
                </a:solidFill>
                <a:effectLst/>
                <a:latin typeface="+mn-lt"/>
                <a:ea typeface="+mn-ea"/>
                <a:cs typeface="+mn-cs"/>
              </a:rPr>
              <a:t>Covers blood pressure changes and natural variability</a:t>
            </a:r>
          </a:p>
          <a:p>
            <a:r>
              <a:rPr lang="en-GB" sz="1200" b="0" i="0" kern="1200" dirty="0">
                <a:solidFill>
                  <a:schemeClr val="tx1"/>
                </a:solidFill>
                <a:effectLst/>
                <a:latin typeface="+mn-lt"/>
                <a:ea typeface="+mn-ea"/>
                <a:cs typeface="+mn-cs"/>
              </a:rPr>
              <a:t>Includes preparation of patient and equipment</a:t>
            </a:r>
          </a:p>
          <a:p>
            <a:r>
              <a:rPr lang="en-GB" sz="1200" b="0" i="0" kern="1200" dirty="0">
                <a:solidFill>
                  <a:schemeClr val="tx1"/>
                </a:solidFill>
                <a:effectLst/>
                <a:latin typeface="+mn-lt"/>
                <a:ea typeface="+mn-ea"/>
                <a:cs typeface="+mn-cs"/>
              </a:rPr>
              <a:t>Develops skills in taking and documenting manual BP</a:t>
            </a:r>
          </a:p>
          <a:p>
            <a:r>
              <a:rPr lang="en-GB" sz="1200" b="0" i="0" kern="1200" dirty="0">
                <a:solidFill>
                  <a:schemeClr val="tx1"/>
                </a:solidFill>
                <a:effectLst/>
                <a:latin typeface="+mn-lt"/>
                <a:ea typeface="+mn-ea"/>
                <a:cs typeface="+mn-cs"/>
              </a:rPr>
              <a:t>Introduces quality assurance for accurate readings</a:t>
            </a:r>
          </a:p>
          <a:p>
            <a:br>
              <a:rPr lang="en-GB" dirty="0"/>
            </a:br>
            <a:endParaRPr lang="en-GB" dirty="0"/>
          </a:p>
          <a:p>
            <a:r>
              <a:rPr lang="en-GB" sz="1200" b="1" i="0" kern="1200" dirty="0">
                <a:solidFill>
                  <a:schemeClr val="tx1"/>
                </a:solidFill>
                <a:effectLst/>
                <a:latin typeface="+mn-lt"/>
                <a:ea typeface="+mn-ea"/>
                <a:cs typeface="+mn-cs"/>
              </a:rPr>
              <a:t>Unit 73: Performing Routine Electrocardiography in Adults</a:t>
            </a:r>
          </a:p>
          <a:p>
            <a:r>
              <a:rPr lang="en-GB" sz="1200" b="0" i="0" kern="1200" dirty="0">
                <a:solidFill>
                  <a:schemeClr val="tx1"/>
                </a:solidFill>
                <a:effectLst/>
                <a:latin typeface="+mn-lt"/>
                <a:ea typeface="+mn-ea"/>
                <a:cs typeface="+mn-cs"/>
              </a:rPr>
              <a:t>Covers heart structure, function and electrical activity</a:t>
            </a:r>
          </a:p>
          <a:p>
            <a:r>
              <a:rPr lang="en-GB" sz="1200" b="0" i="0" kern="1200" dirty="0">
                <a:solidFill>
                  <a:schemeClr val="tx1"/>
                </a:solidFill>
                <a:effectLst/>
                <a:latin typeface="+mn-lt"/>
                <a:ea typeface="+mn-ea"/>
                <a:cs typeface="+mn-cs"/>
              </a:rPr>
              <a:t>Explains how this relates to a normal ECG</a:t>
            </a:r>
          </a:p>
          <a:p>
            <a:r>
              <a:rPr lang="en-GB" sz="1200" b="0" i="0" kern="1200" dirty="0">
                <a:solidFill>
                  <a:schemeClr val="tx1"/>
                </a:solidFill>
                <a:effectLst/>
                <a:latin typeface="+mn-lt"/>
                <a:ea typeface="+mn-ea"/>
                <a:cs typeface="+mn-cs"/>
              </a:rPr>
              <a:t>Develops skills in recording a 12-lead ECG</a:t>
            </a:r>
          </a:p>
          <a:p>
            <a:r>
              <a:rPr lang="en-GB" sz="1200" b="0" i="0" kern="1200" dirty="0">
                <a:solidFill>
                  <a:schemeClr val="tx1"/>
                </a:solidFill>
                <a:effectLst/>
                <a:latin typeface="+mn-lt"/>
                <a:ea typeface="+mn-ea"/>
                <a:cs typeface="+mn-cs"/>
              </a:rPr>
              <a:t>Focuses on patient communication and safe practice</a:t>
            </a:r>
          </a:p>
          <a:p>
            <a:r>
              <a:rPr lang="en-GB" sz="1200" b="0" i="0" kern="1200" dirty="0">
                <a:solidFill>
                  <a:schemeClr val="tx1"/>
                </a:solidFill>
                <a:effectLst/>
                <a:latin typeface="+mn-lt"/>
                <a:ea typeface="+mn-ea"/>
                <a:cs typeface="+mn-cs"/>
              </a:rPr>
              <a:t>Includes checking ECG quality</a:t>
            </a:r>
          </a:p>
          <a:p>
            <a:r>
              <a:rPr lang="en-GB" sz="1200" b="0" i="0" kern="1200" dirty="0">
                <a:solidFill>
                  <a:schemeClr val="tx1"/>
                </a:solidFill>
                <a:effectLst/>
                <a:latin typeface="+mn-lt"/>
                <a:ea typeface="+mn-ea"/>
                <a:cs typeface="+mn-cs"/>
              </a:rPr>
              <a:t>Introduces recognition of life-threatening arrhythmias</a:t>
            </a:r>
          </a:p>
          <a:p>
            <a:br>
              <a:rPr lang="en-GB" dirty="0"/>
            </a:br>
            <a:endParaRPr lang="en-GB" dirty="0"/>
          </a:p>
          <a:p>
            <a:r>
              <a:rPr lang="en-GB" sz="1200" b="1" i="0" kern="1200" dirty="0">
                <a:solidFill>
                  <a:schemeClr val="tx1"/>
                </a:solidFill>
                <a:effectLst/>
                <a:latin typeface="+mn-lt"/>
                <a:ea typeface="+mn-ea"/>
                <a:cs typeface="+mn-cs"/>
              </a:rPr>
              <a:t>Unit 75: Setting Up a Cardiac Monitor</a:t>
            </a:r>
          </a:p>
          <a:p>
            <a:r>
              <a:rPr lang="en-GB" sz="1200" b="0" i="0" kern="1200" dirty="0">
                <a:solidFill>
                  <a:schemeClr val="tx1"/>
                </a:solidFill>
                <a:effectLst/>
                <a:latin typeface="+mn-lt"/>
                <a:ea typeface="+mn-ea"/>
                <a:cs typeface="+mn-cs"/>
              </a:rPr>
              <a:t>Explains the heart’s normal conduction system</a:t>
            </a:r>
          </a:p>
          <a:p>
            <a:r>
              <a:rPr lang="en-GB" sz="1200" b="0" i="0" kern="1200" dirty="0">
                <a:solidFill>
                  <a:schemeClr val="tx1"/>
                </a:solidFill>
                <a:effectLst/>
                <a:latin typeface="+mn-lt"/>
                <a:ea typeface="+mn-ea"/>
                <a:cs typeface="+mn-cs"/>
              </a:rPr>
              <a:t>Covers the purpose of cardiac monitoring</a:t>
            </a:r>
          </a:p>
          <a:p>
            <a:r>
              <a:rPr lang="en-GB" sz="1200" b="0" i="0" kern="1200" dirty="0">
                <a:solidFill>
                  <a:schemeClr val="tx1"/>
                </a:solidFill>
                <a:effectLst/>
                <a:latin typeface="+mn-lt"/>
                <a:ea typeface="+mn-ea"/>
                <a:cs typeface="+mn-cs"/>
              </a:rPr>
              <a:t>Develops skills in preparing and setting up monitors</a:t>
            </a:r>
          </a:p>
          <a:p>
            <a:r>
              <a:rPr lang="en-GB" sz="1200" b="0" i="0" kern="1200" dirty="0">
                <a:solidFill>
                  <a:schemeClr val="tx1"/>
                </a:solidFill>
                <a:effectLst/>
                <a:latin typeface="+mn-lt"/>
                <a:ea typeface="+mn-ea"/>
                <a:cs typeface="+mn-cs"/>
              </a:rPr>
              <a:t>Includes checking recording quality and observation arrangements</a:t>
            </a:r>
          </a:p>
          <a:p>
            <a:r>
              <a:rPr lang="en-GB" sz="1200" b="0" i="0" kern="1200" dirty="0">
                <a:solidFill>
                  <a:schemeClr val="tx1"/>
                </a:solidFill>
                <a:effectLst/>
                <a:latin typeface="+mn-lt"/>
                <a:ea typeface="+mn-ea"/>
                <a:cs typeface="+mn-cs"/>
              </a:rPr>
              <a:t>Focuses on recognising and escalating abnormal rhythms</a:t>
            </a:r>
          </a:p>
          <a:p>
            <a:br>
              <a:rPr lang="en-GB" dirty="0"/>
            </a:br>
            <a:endParaRPr lang="en-GB" dirty="0"/>
          </a:p>
          <a:p>
            <a:r>
              <a:rPr lang="en-GB" sz="1200" b="1" i="0" kern="1200" dirty="0">
                <a:solidFill>
                  <a:schemeClr val="tx1"/>
                </a:solidFill>
                <a:effectLst/>
                <a:latin typeface="+mn-lt"/>
                <a:ea typeface="+mn-ea"/>
                <a:cs typeface="+mn-cs"/>
              </a:rPr>
              <a:t>Unit 76: Fitting a 24-Hour Ambulatory ECG Monitor</a:t>
            </a:r>
          </a:p>
          <a:p>
            <a:r>
              <a:rPr lang="en-GB" sz="1200" b="0" i="0" kern="1200" dirty="0">
                <a:solidFill>
                  <a:schemeClr val="tx1"/>
                </a:solidFill>
                <a:effectLst/>
                <a:latin typeface="+mn-lt"/>
                <a:ea typeface="+mn-ea"/>
                <a:cs typeface="+mn-cs"/>
              </a:rPr>
              <a:t>Covers reasons for 24-hour ECG monitoring</a:t>
            </a:r>
          </a:p>
          <a:p>
            <a:r>
              <a:rPr lang="en-GB" sz="1200" b="0" i="0" kern="1200" dirty="0">
                <a:solidFill>
                  <a:schemeClr val="tx1"/>
                </a:solidFill>
                <a:effectLst/>
                <a:latin typeface="+mn-lt"/>
                <a:ea typeface="+mn-ea"/>
                <a:cs typeface="+mn-cs"/>
              </a:rPr>
              <a:t>Introduces common related medications</a:t>
            </a:r>
          </a:p>
          <a:p>
            <a:r>
              <a:rPr lang="en-GB" sz="1200" b="0" i="0" kern="1200" dirty="0">
                <a:solidFill>
                  <a:schemeClr val="tx1"/>
                </a:solidFill>
                <a:effectLst/>
                <a:latin typeface="+mn-lt"/>
                <a:ea typeface="+mn-ea"/>
                <a:cs typeface="+mn-cs"/>
              </a:rPr>
              <a:t>Includes preparation of equipment and patient</a:t>
            </a:r>
          </a:p>
          <a:p>
            <a:r>
              <a:rPr lang="en-GB" sz="1200" b="0" i="0" kern="1200" dirty="0">
                <a:solidFill>
                  <a:schemeClr val="tx1"/>
                </a:solidFill>
                <a:effectLst/>
                <a:latin typeface="+mn-lt"/>
                <a:ea typeface="+mn-ea"/>
                <a:cs typeface="+mn-cs"/>
              </a:rPr>
              <a:t>Focuses on clear communication with patients and staff</a:t>
            </a:r>
          </a:p>
          <a:p>
            <a:r>
              <a:rPr lang="en-GB" sz="1200" b="0" i="0" kern="1200" dirty="0">
                <a:solidFill>
                  <a:schemeClr val="tx1"/>
                </a:solidFill>
                <a:effectLst/>
                <a:latin typeface="+mn-lt"/>
                <a:ea typeface="+mn-ea"/>
                <a:cs typeface="+mn-cs"/>
              </a:rPr>
              <a:t>Develops skills in fitting and managing ambulatory ECG monitoring</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4</a:t>
            </a:fld>
            <a:endParaRPr lang="en-GB" dirty="0"/>
          </a:p>
        </p:txBody>
      </p:sp>
    </p:spTree>
    <p:extLst>
      <p:ext uri="{BB962C8B-B14F-4D97-AF65-F5344CB8AC3E}">
        <p14:creationId xmlns:p14="http://schemas.microsoft.com/office/powerpoint/2010/main" val="176864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Units 11 &amp; 12: Causes of Disease, Maintaining Health, and Cause and Spread of Infection</a:t>
            </a:r>
          </a:p>
          <a:p>
            <a:r>
              <a:rPr lang="en-GB" sz="1200" b="0" i="0" kern="1200" dirty="0">
                <a:solidFill>
                  <a:schemeClr val="tx1"/>
                </a:solidFill>
                <a:effectLst/>
                <a:latin typeface="+mn-lt"/>
                <a:ea typeface="+mn-ea"/>
                <a:cs typeface="+mn-cs"/>
              </a:rPr>
              <a:t>Delivered as a </a:t>
            </a:r>
            <a:r>
              <a:rPr lang="en-GB" sz="1200" b="1" i="0" kern="1200" dirty="0">
                <a:solidFill>
                  <a:schemeClr val="tx1"/>
                </a:solidFill>
                <a:effectLst/>
                <a:latin typeface="+mn-lt"/>
                <a:ea typeface="+mn-ea"/>
                <a:cs typeface="+mn-cs"/>
              </a:rPr>
              <a:t>combined online unit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Explores definitions of </a:t>
            </a:r>
            <a:r>
              <a:rPr lang="en-GB" sz="1200" b="1" i="0" kern="1200" dirty="0">
                <a:solidFill>
                  <a:schemeClr val="tx1"/>
                </a:solidFill>
                <a:effectLst/>
                <a:latin typeface="+mn-lt"/>
                <a:ea typeface="+mn-ea"/>
                <a:cs typeface="+mn-cs"/>
              </a:rPr>
              <a:t>health</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disease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different causes of disease</a:t>
            </a:r>
          </a:p>
          <a:p>
            <a:r>
              <a:rPr lang="en-GB" sz="1200" b="0" i="0" kern="1200" dirty="0">
                <a:solidFill>
                  <a:schemeClr val="tx1"/>
                </a:solidFill>
                <a:effectLst/>
                <a:latin typeface="+mn-lt"/>
                <a:ea typeface="+mn-ea"/>
                <a:cs typeface="+mn-cs"/>
              </a:rPr>
              <a:t>Explains how to maintain health and wellbeing</a:t>
            </a:r>
          </a:p>
          <a:p>
            <a:r>
              <a:rPr lang="en-GB" sz="1200" b="0" i="0" kern="1200" dirty="0">
                <a:solidFill>
                  <a:schemeClr val="tx1"/>
                </a:solidFill>
                <a:effectLst/>
                <a:latin typeface="+mn-lt"/>
                <a:ea typeface="+mn-ea"/>
                <a:cs typeface="+mn-cs"/>
              </a:rPr>
              <a:t>Introduces key micro-organisms, including:</a:t>
            </a:r>
          </a:p>
          <a:p>
            <a:pPr lvl="1"/>
            <a:r>
              <a:rPr lang="en-GB" sz="1200" b="0" i="0" kern="1200" dirty="0">
                <a:solidFill>
                  <a:schemeClr val="tx1"/>
                </a:solidFill>
                <a:effectLst/>
                <a:latin typeface="+mn-lt"/>
                <a:ea typeface="+mn-ea"/>
                <a:cs typeface="+mn-cs"/>
              </a:rPr>
              <a:t>bacteria</a:t>
            </a:r>
          </a:p>
          <a:p>
            <a:pPr lvl="1"/>
            <a:r>
              <a:rPr lang="en-GB" sz="1200" b="0" i="0" kern="1200" dirty="0">
                <a:solidFill>
                  <a:schemeClr val="tx1"/>
                </a:solidFill>
                <a:effectLst/>
                <a:latin typeface="+mn-lt"/>
                <a:ea typeface="+mn-ea"/>
                <a:cs typeface="+mn-cs"/>
              </a:rPr>
              <a:t>viruses</a:t>
            </a:r>
          </a:p>
          <a:p>
            <a:pPr lvl="1"/>
            <a:r>
              <a:rPr lang="en-GB" sz="1200" b="0" i="0" kern="1200" dirty="0">
                <a:solidFill>
                  <a:schemeClr val="tx1"/>
                </a:solidFill>
                <a:effectLst/>
                <a:latin typeface="+mn-lt"/>
                <a:ea typeface="+mn-ea"/>
                <a:cs typeface="+mn-cs"/>
              </a:rPr>
              <a:t>fungi</a:t>
            </a:r>
          </a:p>
          <a:p>
            <a:pPr lvl="1"/>
            <a:r>
              <a:rPr lang="en-GB" sz="1200" b="0" i="0" kern="1200" dirty="0">
                <a:solidFill>
                  <a:schemeClr val="tx1"/>
                </a:solidFill>
                <a:effectLst/>
                <a:latin typeface="+mn-lt"/>
                <a:ea typeface="+mn-ea"/>
                <a:cs typeface="+mn-cs"/>
              </a:rPr>
              <a:t>parasites</a:t>
            </a:r>
          </a:p>
          <a:p>
            <a:r>
              <a:rPr lang="en-GB" sz="1200" b="0" i="0" kern="1200" dirty="0">
                <a:solidFill>
                  <a:schemeClr val="tx1"/>
                </a:solidFill>
                <a:effectLst/>
                <a:latin typeface="+mn-lt"/>
                <a:ea typeface="+mn-ea"/>
                <a:cs typeface="+mn-cs"/>
              </a:rPr>
              <a:t>Explains routes of infection and transmission</a:t>
            </a:r>
          </a:p>
          <a:p>
            <a:r>
              <a:rPr lang="en-GB" sz="1200" b="0" i="0" kern="1200" dirty="0">
                <a:solidFill>
                  <a:schemeClr val="tx1"/>
                </a:solidFill>
                <a:effectLst/>
                <a:latin typeface="+mn-lt"/>
                <a:ea typeface="+mn-ea"/>
                <a:cs typeface="+mn-cs"/>
              </a:rPr>
              <a:t>Covers conditions needed for micro-organisms to grow</a:t>
            </a:r>
          </a:p>
          <a:p>
            <a:r>
              <a:rPr lang="en-GB" sz="1200" b="0" i="0" kern="1200" dirty="0">
                <a:solidFill>
                  <a:schemeClr val="tx1"/>
                </a:solidFill>
                <a:effectLst/>
                <a:latin typeface="+mn-lt"/>
                <a:ea typeface="+mn-ea"/>
                <a:cs typeface="+mn-cs"/>
              </a:rPr>
              <a:t>Discusses departmental infection control procedures</a:t>
            </a:r>
          </a:p>
          <a:p>
            <a:r>
              <a:rPr lang="en-GB" sz="1200" b="0" i="0" kern="1200" dirty="0">
                <a:solidFill>
                  <a:schemeClr val="tx1"/>
                </a:solidFill>
                <a:effectLst/>
                <a:latin typeface="+mn-lt"/>
                <a:ea typeface="+mn-ea"/>
                <a:cs typeface="+mn-cs"/>
              </a:rPr>
              <a:t>Explores how to reduce the risk of infection outbreaks</a:t>
            </a:r>
          </a:p>
          <a:p>
            <a:r>
              <a:rPr lang="en-GB" sz="1200" b="0" i="0" kern="1200" dirty="0">
                <a:solidFill>
                  <a:schemeClr val="tx1"/>
                </a:solidFill>
                <a:effectLst/>
                <a:latin typeface="+mn-lt"/>
                <a:ea typeface="+mn-ea"/>
                <a:cs typeface="+mn-cs"/>
              </a:rPr>
              <a:t>Introduces the role of Public Health agencies</a:t>
            </a:r>
          </a:p>
          <a:p>
            <a:r>
              <a:rPr lang="en-GB" sz="1200" b="0" i="0" kern="1200" dirty="0">
                <a:solidFill>
                  <a:schemeClr val="tx1"/>
                </a:solidFill>
                <a:effectLst/>
                <a:latin typeface="+mn-lt"/>
                <a:ea typeface="+mn-ea"/>
                <a:cs typeface="+mn-cs"/>
              </a:rPr>
              <a:t>Includes group activities, self-study and workbook completion</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22</a:t>
            </a:fld>
            <a:endParaRPr lang="en-GB" dirty="0"/>
          </a:p>
        </p:txBody>
      </p:sp>
    </p:spTree>
    <p:extLst>
      <p:ext uri="{BB962C8B-B14F-4D97-AF65-F5344CB8AC3E}">
        <p14:creationId xmlns:p14="http://schemas.microsoft.com/office/powerpoint/2010/main" val="365969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Blip>
                <a:blip r:embed="rId3"/>
              </a:buBlip>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F5393-C875-4A12-B012-2C2CB9B221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75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Apprentices with an undiagnosed learning difficulty or disability may be able to access this flexibility by completing  a detailed assessment with our specialist coach.</a:t>
            </a: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29</a:t>
            </a:fld>
            <a:endParaRPr lang="en-GB" dirty="0"/>
          </a:p>
        </p:txBody>
      </p:sp>
    </p:spTree>
    <p:extLst>
      <p:ext uri="{BB962C8B-B14F-4D97-AF65-F5344CB8AC3E}">
        <p14:creationId xmlns:p14="http://schemas.microsoft.com/office/powerpoint/2010/main" val="149390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00" dirty="0">
                <a:effectLst/>
              </a:rPr>
            </a:br>
            <a:r>
              <a:rPr lang="en-GB" sz="1200" b="1" kern="100" dirty="0">
                <a:effectLst/>
              </a:rPr>
              <a:t>Responsibilities</a:t>
            </a:r>
            <a:br>
              <a:rPr lang="en-GB" sz="1200" kern="100" dirty="0">
                <a:effectLst/>
              </a:rPr>
            </a:br>
            <a:r>
              <a:rPr lang="en-GB" b="1" noProof="0" dirty="0"/>
              <a:t>The Apprentice</a:t>
            </a:r>
          </a:p>
          <a:p>
            <a:r>
              <a:rPr lang="en-GB" noProof="0" dirty="0"/>
              <a:t>Complete work meeting  targets set</a:t>
            </a:r>
          </a:p>
          <a:p>
            <a:r>
              <a:rPr lang="en-GB" noProof="0" dirty="0"/>
              <a:t>Attend any training sessions made available </a:t>
            </a:r>
          </a:p>
          <a:p>
            <a:r>
              <a:rPr lang="en-GB" noProof="0" dirty="0"/>
              <a:t>Communicate clearly and regularly with  Tutor</a:t>
            </a:r>
          </a:p>
          <a:p>
            <a:r>
              <a:rPr lang="en-GB" noProof="0" dirty="0"/>
              <a:t>Commence Functional Skills from the beginning of their programme if required to complete </a:t>
            </a:r>
          </a:p>
          <a:p>
            <a:r>
              <a:rPr lang="en-GB" noProof="0" dirty="0"/>
              <a:t>Complete and record  off-the-Job activity every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rPr>
              <a:t>Independent learning / time for study – reading, watching developmental videos, research tasks and projects</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noProof="0" dirty="0"/>
              <a:t>Line Manager/Mentor</a:t>
            </a:r>
          </a:p>
          <a:p>
            <a:r>
              <a:rPr lang="en-GB" noProof="0" dirty="0"/>
              <a:t>Support development of the learner, giving opportunity to practice new skills attained in the workplace</a:t>
            </a:r>
          </a:p>
          <a:p>
            <a:r>
              <a:rPr lang="en-GB" noProof="0" dirty="0"/>
              <a:t>Allow the learner to attend all agreed Tutor sessions and allow protected time for reflection and written work</a:t>
            </a:r>
          </a:p>
          <a:p>
            <a:r>
              <a:rPr lang="en-GB" noProof="0" dirty="0"/>
              <a:t>Support with off-the-job learning identification and recording</a:t>
            </a:r>
          </a:p>
          <a:p>
            <a:r>
              <a:rPr lang="en-GB" noProof="0" dirty="0"/>
              <a:t>Attend progress reviews</a:t>
            </a:r>
          </a:p>
          <a:p>
            <a:r>
              <a:rPr lang="en-GB" sz="1200" kern="100" dirty="0">
                <a:effectLst/>
              </a:rPr>
              <a:t>In work learning opportunities – Shadowing, stepping up, coaching, mentoring</a:t>
            </a:r>
            <a:endParaRPr lang="en-GB" noProof="0" dirty="0"/>
          </a:p>
          <a:p>
            <a:pPr marL="0" indent="0">
              <a:buNone/>
            </a:pPr>
            <a:br>
              <a:rPr lang="en-GB" dirty="0"/>
            </a:br>
            <a:r>
              <a:rPr lang="en-GB" b="1" noProof="0" dirty="0"/>
              <a:t>Dynamic Training</a:t>
            </a:r>
          </a:p>
          <a:p>
            <a:r>
              <a:rPr lang="en-GB" noProof="0" dirty="0"/>
              <a:t>Create an individual learning plan</a:t>
            </a:r>
          </a:p>
          <a:p>
            <a:r>
              <a:rPr lang="en-GB" noProof="0" dirty="0"/>
              <a:t>Identify any recognition of prior learning</a:t>
            </a:r>
          </a:p>
          <a:p>
            <a:r>
              <a:rPr lang="en-GB" noProof="0" dirty="0"/>
              <a:t>Provide quality training, support and assessment</a:t>
            </a:r>
          </a:p>
          <a:p>
            <a:r>
              <a:rPr lang="en-GB" noProof="0" dirty="0"/>
              <a:t>Provide regular feedback and development opportunities</a:t>
            </a:r>
          </a:p>
          <a:p>
            <a:r>
              <a:rPr lang="en-GB" noProof="0" dirty="0"/>
              <a:t>Adapt delivery and assessment to meet individual needs where applicable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F5393-C875-4A12-B012-2C2CB9B221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30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Length is duration planned not how long the programme takes to achieve. i.e. if a learner achieves earlier they get the planned duration UCAs tariff points. </a:t>
            </a:r>
          </a:p>
        </p:txBody>
      </p:sp>
      <p:sp>
        <p:nvSpPr>
          <p:cNvPr id="4" name="Slide Number Placeholder 3"/>
          <p:cNvSpPr>
            <a:spLocks noGrp="1"/>
          </p:cNvSpPr>
          <p:nvPr>
            <p:ph type="sldNum" sz="quarter" idx="5"/>
          </p:nvPr>
        </p:nvSpPr>
        <p:spPr/>
        <p:txBody>
          <a:bodyPr/>
          <a:lstStyle/>
          <a:p>
            <a:fld id="{2AC6D7E2-3851-47FB-8AA3-1B602E40327F}" type="slidenum">
              <a:rPr lang="en-GB" smtClean="0"/>
              <a:t>32</a:t>
            </a:fld>
            <a:endParaRPr lang="en-GB" dirty="0"/>
          </a:p>
        </p:txBody>
      </p:sp>
    </p:spTree>
    <p:extLst>
      <p:ext uri="{BB962C8B-B14F-4D97-AF65-F5344CB8AC3E}">
        <p14:creationId xmlns:p14="http://schemas.microsoft.com/office/powerpoint/2010/main" val="45415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A82B-FEA4-38E0-F842-2296EA211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F3659-793B-2BC1-FA93-2FAF7A25B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97C62-005A-FF0E-8F1A-A2624ACEBB06}"/>
              </a:ext>
            </a:extLst>
          </p:cNvPr>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p>
          <a:p>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Unit 64: Receiving, Sorting, Transporting and Storing Laboratory Specimens/Samples under Supervision</a:t>
            </a:r>
          </a:p>
          <a:p>
            <a:r>
              <a:rPr lang="en-GB" sz="1200" b="0" i="0" kern="1200" dirty="0">
                <a:solidFill>
                  <a:schemeClr val="tx1"/>
                </a:solidFill>
                <a:effectLst/>
                <a:latin typeface="+mn-lt"/>
                <a:ea typeface="+mn-ea"/>
                <a:cs typeface="+mn-cs"/>
              </a:rPr>
              <a:t>Develops knowledge and skills in handling laboratory specimens safely</a:t>
            </a:r>
          </a:p>
          <a:p>
            <a:r>
              <a:rPr lang="en-GB" sz="1200" b="0" i="0" kern="1200" dirty="0">
                <a:solidFill>
                  <a:schemeClr val="tx1"/>
                </a:solidFill>
                <a:effectLst/>
                <a:latin typeface="+mn-lt"/>
                <a:ea typeface="+mn-ea"/>
                <a:cs typeface="+mn-cs"/>
              </a:rPr>
              <a:t>Covers receiving and sorting specimens under supervision</a:t>
            </a:r>
          </a:p>
          <a:p>
            <a:r>
              <a:rPr lang="en-GB" sz="1200" b="0" i="0" kern="1200" dirty="0">
                <a:solidFill>
                  <a:schemeClr val="tx1"/>
                </a:solidFill>
                <a:effectLst/>
                <a:latin typeface="+mn-lt"/>
                <a:ea typeface="+mn-ea"/>
                <a:cs typeface="+mn-cs"/>
              </a:rPr>
              <a:t>Explains correct transport and storage procedures</a:t>
            </a:r>
          </a:p>
          <a:p>
            <a:r>
              <a:rPr lang="en-GB" sz="1200" b="0" i="0" kern="1200" dirty="0">
                <a:solidFill>
                  <a:schemeClr val="tx1"/>
                </a:solidFill>
                <a:effectLst/>
                <a:latin typeface="+mn-lt"/>
                <a:ea typeface="+mn-ea"/>
                <a:cs typeface="+mn-cs"/>
              </a:rPr>
              <a:t>Introduces laboratory processes for managing samples</a:t>
            </a:r>
          </a:p>
          <a:p>
            <a:r>
              <a:rPr lang="en-GB" sz="1200" b="0" i="0" kern="1200" dirty="0">
                <a:solidFill>
                  <a:schemeClr val="tx1"/>
                </a:solidFill>
                <a:effectLst/>
                <a:latin typeface="+mn-lt"/>
                <a:ea typeface="+mn-ea"/>
                <a:cs typeface="+mn-cs"/>
              </a:rPr>
              <a:t>Covers how to identify and manage problem samples, including:</a:t>
            </a:r>
          </a:p>
          <a:p>
            <a:pPr lvl="1"/>
            <a:r>
              <a:rPr lang="en-GB" sz="1200" b="0" i="0" kern="1200" dirty="0">
                <a:solidFill>
                  <a:schemeClr val="tx1"/>
                </a:solidFill>
                <a:effectLst/>
                <a:latin typeface="+mn-lt"/>
                <a:ea typeface="+mn-ea"/>
                <a:cs typeface="+mn-cs"/>
              </a:rPr>
              <a:t>insufficient samples</a:t>
            </a:r>
          </a:p>
          <a:p>
            <a:pPr lvl="1"/>
            <a:r>
              <a:rPr lang="en-GB" sz="1200" b="0" i="0" kern="1200" dirty="0">
                <a:solidFill>
                  <a:schemeClr val="tx1"/>
                </a:solidFill>
                <a:effectLst/>
                <a:latin typeface="+mn-lt"/>
                <a:ea typeface="+mn-ea"/>
                <a:cs typeface="+mn-cs"/>
              </a:rPr>
              <a:t>mislabelled samples</a:t>
            </a:r>
          </a:p>
          <a:p>
            <a:pPr lvl="1"/>
            <a:r>
              <a:rPr lang="en-GB" sz="1200" b="0" i="0" kern="1200" dirty="0">
                <a:solidFill>
                  <a:schemeClr val="tx1"/>
                </a:solidFill>
                <a:effectLst/>
                <a:latin typeface="+mn-lt"/>
                <a:ea typeface="+mn-ea"/>
                <a:cs typeface="+mn-cs"/>
              </a:rPr>
              <a:t>high-risk specimens</a:t>
            </a:r>
          </a:p>
          <a:p>
            <a:r>
              <a:rPr lang="en-GB" sz="1200" b="0" i="0" kern="1200" dirty="0">
                <a:solidFill>
                  <a:schemeClr val="tx1"/>
                </a:solidFill>
                <a:effectLst/>
                <a:latin typeface="+mn-lt"/>
                <a:ea typeface="+mn-ea"/>
                <a:cs typeface="+mn-cs"/>
              </a:rPr>
              <a:t>Emphasises correct health and safety procedures during laboratory tasks</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E1AAAEF5-80E3-D1CC-CC9F-4CFAEA5C0924}"/>
              </a:ext>
            </a:extLst>
          </p:cNvPr>
          <p:cNvSpPr>
            <a:spLocks noGrp="1"/>
          </p:cNvSpPr>
          <p:nvPr>
            <p:ph type="sldNum" sz="quarter" idx="5"/>
          </p:nvPr>
        </p:nvSpPr>
        <p:spPr/>
        <p:txBody>
          <a:bodyPr/>
          <a:lstStyle/>
          <a:p>
            <a:fld id="{2AC6D7E2-3851-47FB-8AA3-1B602E40327F}" type="slidenum">
              <a:rPr lang="en-GB" smtClean="0"/>
              <a:t>6</a:t>
            </a:fld>
            <a:endParaRPr lang="en-GB" dirty="0"/>
          </a:p>
        </p:txBody>
      </p:sp>
    </p:spTree>
    <p:extLst>
      <p:ext uri="{BB962C8B-B14F-4D97-AF65-F5344CB8AC3E}">
        <p14:creationId xmlns:p14="http://schemas.microsoft.com/office/powerpoint/2010/main" val="212686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p>
          <a:p>
            <a:br>
              <a:rPr lang="en-GB" dirty="0"/>
            </a:br>
            <a:br>
              <a:rPr lang="en-GB" dirty="0"/>
            </a:br>
            <a:r>
              <a:rPr lang="en-GB" dirty="0"/>
              <a:t>Decom</a:t>
            </a:r>
            <a:br>
              <a:rPr lang="en-GB" dirty="0"/>
            </a:br>
            <a:r>
              <a:rPr lang="en-GB" sz="1200" b="1" i="0" kern="1200" dirty="0">
                <a:solidFill>
                  <a:schemeClr val="tx1"/>
                </a:solidFill>
                <a:effectLst/>
                <a:latin typeface="+mn-lt"/>
                <a:ea typeface="+mn-ea"/>
                <a:cs typeface="+mn-cs"/>
              </a:rPr>
              <a:t>Units 11 &amp; 12: Causes of Disease, Maintaining Health, and Cause and Spread of Infection</a:t>
            </a:r>
          </a:p>
          <a:p>
            <a:r>
              <a:rPr lang="en-GB" sz="1200" b="0" i="0" kern="1200" dirty="0">
                <a:solidFill>
                  <a:schemeClr val="tx1"/>
                </a:solidFill>
                <a:effectLst/>
                <a:latin typeface="+mn-lt"/>
                <a:ea typeface="+mn-ea"/>
                <a:cs typeface="+mn-cs"/>
              </a:rPr>
              <a:t>Delivered as a </a:t>
            </a:r>
            <a:r>
              <a:rPr lang="en-GB" sz="1200" b="1" i="0" kern="1200" dirty="0">
                <a:solidFill>
                  <a:schemeClr val="tx1"/>
                </a:solidFill>
                <a:effectLst/>
                <a:latin typeface="+mn-lt"/>
                <a:ea typeface="+mn-ea"/>
                <a:cs typeface="+mn-cs"/>
              </a:rPr>
              <a:t>combined online unit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Explores definitions of </a:t>
            </a:r>
            <a:r>
              <a:rPr lang="en-GB" sz="1200" b="1" i="0" kern="1200" dirty="0">
                <a:solidFill>
                  <a:schemeClr val="tx1"/>
                </a:solidFill>
                <a:effectLst/>
                <a:latin typeface="+mn-lt"/>
                <a:ea typeface="+mn-ea"/>
                <a:cs typeface="+mn-cs"/>
              </a:rPr>
              <a:t>health</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disease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different causes of disease and how to maintain health and wellbeing</a:t>
            </a:r>
          </a:p>
          <a:p>
            <a:r>
              <a:rPr lang="en-GB" sz="1200" b="0" i="0" kern="1200" dirty="0">
                <a:solidFill>
                  <a:schemeClr val="tx1"/>
                </a:solidFill>
                <a:effectLst/>
                <a:latin typeface="+mn-lt"/>
                <a:ea typeface="+mn-ea"/>
                <a:cs typeface="+mn-cs"/>
              </a:rPr>
              <a:t>Introduces key micro-organisms, including:</a:t>
            </a:r>
          </a:p>
          <a:p>
            <a:pPr lvl="1"/>
            <a:r>
              <a:rPr lang="en-GB" sz="1200" b="0" i="0" kern="1200" dirty="0">
                <a:solidFill>
                  <a:schemeClr val="tx1"/>
                </a:solidFill>
                <a:effectLst/>
                <a:latin typeface="+mn-lt"/>
                <a:ea typeface="+mn-ea"/>
                <a:cs typeface="+mn-cs"/>
              </a:rPr>
              <a:t>bacteria</a:t>
            </a:r>
          </a:p>
          <a:p>
            <a:pPr lvl="1"/>
            <a:r>
              <a:rPr lang="en-GB" sz="1200" b="0" i="0" kern="1200" dirty="0">
                <a:solidFill>
                  <a:schemeClr val="tx1"/>
                </a:solidFill>
                <a:effectLst/>
                <a:latin typeface="+mn-lt"/>
                <a:ea typeface="+mn-ea"/>
                <a:cs typeface="+mn-cs"/>
              </a:rPr>
              <a:t>viruses</a:t>
            </a:r>
          </a:p>
          <a:p>
            <a:pPr lvl="1"/>
            <a:r>
              <a:rPr lang="en-GB" sz="1200" b="0" i="0" kern="1200" dirty="0">
                <a:solidFill>
                  <a:schemeClr val="tx1"/>
                </a:solidFill>
                <a:effectLst/>
                <a:latin typeface="+mn-lt"/>
                <a:ea typeface="+mn-ea"/>
                <a:cs typeface="+mn-cs"/>
              </a:rPr>
              <a:t>fungi</a:t>
            </a:r>
          </a:p>
          <a:p>
            <a:pPr lvl="1"/>
            <a:r>
              <a:rPr lang="en-GB" sz="1200" b="0" i="0" kern="1200" dirty="0">
                <a:solidFill>
                  <a:schemeClr val="tx1"/>
                </a:solidFill>
                <a:effectLst/>
                <a:latin typeface="+mn-lt"/>
                <a:ea typeface="+mn-ea"/>
                <a:cs typeface="+mn-cs"/>
              </a:rPr>
              <a:t>parasites</a:t>
            </a:r>
          </a:p>
          <a:p>
            <a:r>
              <a:rPr lang="en-GB" sz="1200" b="0" i="0" kern="1200" dirty="0">
                <a:solidFill>
                  <a:schemeClr val="tx1"/>
                </a:solidFill>
                <a:effectLst/>
                <a:latin typeface="+mn-lt"/>
                <a:ea typeface="+mn-ea"/>
                <a:cs typeface="+mn-cs"/>
              </a:rPr>
              <a:t>Explains how infections spread and the main routes of transmission</a:t>
            </a:r>
          </a:p>
          <a:p>
            <a:r>
              <a:rPr lang="en-GB" sz="1200" b="0" i="0" kern="1200" dirty="0">
                <a:solidFill>
                  <a:schemeClr val="tx1"/>
                </a:solidFill>
                <a:effectLst/>
                <a:latin typeface="+mn-lt"/>
                <a:ea typeface="+mn-ea"/>
                <a:cs typeface="+mn-cs"/>
              </a:rPr>
              <a:t>Covers conditions needed for micro-organisms to grow</a:t>
            </a:r>
          </a:p>
          <a:p>
            <a:r>
              <a:rPr lang="en-GB" sz="1200" b="0" i="0" kern="1200" dirty="0">
                <a:solidFill>
                  <a:schemeClr val="tx1"/>
                </a:solidFill>
                <a:effectLst/>
                <a:latin typeface="+mn-lt"/>
                <a:ea typeface="+mn-ea"/>
                <a:cs typeface="+mn-cs"/>
              </a:rPr>
              <a:t>Discusses departmental infection control procedures</a:t>
            </a:r>
          </a:p>
          <a:p>
            <a:r>
              <a:rPr lang="en-GB" sz="1200" b="0" i="0" kern="1200" dirty="0">
                <a:solidFill>
                  <a:schemeClr val="tx1"/>
                </a:solidFill>
                <a:effectLst/>
                <a:latin typeface="+mn-lt"/>
                <a:ea typeface="+mn-ea"/>
                <a:cs typeface="+mn-cs"/>
              </a:rPr>
              <a:t>Explores how to reduce the risk of infection outbreaks</a:t>
            </a:r>
          </a:p>
          <a:p>
            <a:r>
              <a:rPr lang="en-GB" sz="1200" b="0" i="0" kern="1200" dirty="0">
                <a:solidFill>
                  <a:schemeClr val="tx1"/>
                </a:solidFill>
                <a:effectLst/>
                <a:latin typeface="+mn-lt"/>
                <a:ea typeface="+mn-ea"/>
                <a:cs typeface="+mn-cs"/>
              </a:rPr>
              <a:t>Introduces the role of Public Health agencies</a:t>
            </a:r>
          </a:p>
          <a:p>
            <a:r>
              <a:rPr lang="en-GB" sz="1200" b="0" i="0" kern="1200" dirty="0">
                <a:solidFill>
                  <a:schemeClr val="tx1"/>
                </a:solidFill>
                <a:effectLst/>
                <a:latin typeface="+mn-lt"/>
                <a:ea typeface="+mn-ea"/>
                <a:cs typeface="+mn-cs"/>
              </a:rPr>
              <a:t>Includes group activities, self-study and workbook completion</a:t>
            </a:r>
          </a:p>
          <a:p>
            <a:br>
              <a:rPr lang="en-GB" dirty="0"/>
            </a:br>
            <a:endParaRPr lang="en-GB" dirty="0"/>
          </a:p>
          <a:p>
            <a:r>
              <a:rPr lang="en-GB" sz="1200" b="1" i="0" kern="1200" dirty="0">
                <a:solidFill>
                  <a:schemeClr val="tx1"/>
                </a:solidFill>
                <a:effectLst/>
                <a:latin typeface="+mn-lt"/>
                <a:ea typeface="+mn-ea"/>
                <a:cs typeface="+mn-cs"/>
              </a:rPr>
              <a:t>Units 96, 97 &amp; 98: Decontamination and Sterilisation Technical Units</a:t>
            </a:r>
          </a:p>
          <a:p>
            <a:r>
              <a:rPr lang="en-GB" sz="1200" b="0" i="0" kern="1200" dirty="0">
                <a:solidFill>
                  <a:schemeClr val="tx1"/>
                </a:solidFill>
                <a:effectLst/>
                <a:latin typeface="+mn-lt"/>
                <a:ea typeface="+mn-ea"/>
                <a:cs typeface="+mn-cs"/>
              </a:rPr>
              <a:t>Delivered externally by </a:t>
            </a:r>
            <a:r>
              <a:rPr lang="en-GB" sz="1200" b="1" i="0" kern="1200" dirty="0">
                <a:solidFill>
                  <a:schemeClr val="tx1"/>
                </a:solidFill>
                <a:effectLst/>
                <a:latin typeface="+mn-lt"/>
                <a:ea typeface="+mn-ea"/>
                <a:cs typeface="+mn-cs"/>
              </a:rPr>
              <a:t>Eastwood Park</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Focuses on working safely and effectively in a decontamination setting</a:t>
            </a:r>
          </a:p>
          <a:p>
            <a:r>
              <a:rPr lang="en-GB" sz="1200" b="0" i="0" kern="1200" dirty="0">
                <a:solidFill>
                  <a:schemeClr val="tx1"/>
                </a:solidFill>
                <a:effectLst/>
                <a:latin typeface="+mn-lt"/>
                <a:ea typeface="+mn-ea"/>
                <a:cs typeface="+mn-cs"/>
              </a:rPr>
              <a:t>Covers reusable medical device processes, including:</a:t>
            </a:r>
          </a:p>
          <a:p>
            <a:pPr lvl="1"/>
            <a:r>
              <a:rPr lang="en-GB" sz="1200" b="0" i="0" kern="1200" dirty="0">
                <a:solidFill>
                  <a:schemeClr val="tx1"/>
                </a:solidFill>
                <a:effectLst/>
                <a:latin typeface="+mn-lt"/>
                <a:ea typeface="+mn-ea"/>
                <a:cs typeface="+mn-cs"/>
              </a:rPr>
              <a:t>receiving</a:t>
            </a:r>
          </a:p>
          <a:p>
            <a:pPr lvl="1"/>
            <a:r>
              <a:rPr lang="en-GB" sz="1200" b="0" i="0" kern="1200" dirty="0">
                <a:solidFill>
                  <a:schemeClr val="tx1"/>
                </a:solidFill>
                <a:effectLst/>
                <a:latin typeface="+mn-lt"/>
                <a:ea typeface="+mn-ea"/>
                <a:cs typeface="+mn-cs"/>
              </a:rPr>
              <a:t>cleaning</a:t>
            </a:r>
          </a:p>
          <a:p>
            <a:pPr lvl="1"/>
            <a:r>
              <a:rPr lang="en-GB" sz="1200" b="0" i="0" kern="1200" dirty="0">
                <a:solidFill>
                  <a:schemeClr val="tx1"/>
                </a:solidFill>
                <a:effectLst/>
                <a:latin typeface="+mn-lt"/>
                <a:ea typeface="+mn-ea"/>
                <a:cs typeface="+mn-cs"/>
              </a:rPr>
              <a:t>disinfection</a:t>
            </a:r>
          </a:p>
          <a:p>
            <a:pPr lvl="1"/>
            <a:r>
              <a:rPr lang="en-GB" sz="1200" b="0" i="0" kern="1200" dirty="0">
                <a:solidFill>
                  <a:schemeClr val="tx1"/>
                </a:solidFill>
                <a:effectLst/>
                <a:latin typeface="+mn-lt"/>
                <a:ea typeface="+mn-ea"/>
                <a:cs typeface="+mn-cs"/>
              </a:rPr>
              <a:t>inspection</a:t>
            </a:r>
          </a:p>
          <a:p>
            <a:pPr lvl="1"/>
            <a:r>
              <a:rPr lang="en-GB" sz="1200" b="0" i="0" kern="1200" dirty="0">
                <a:solidFill>
                  <a:schemeClr val="tx1"/>
                </a:solidFill>
                <a:effectLst/>
                <a:latin typeface="+mn-lt"/>
                <a:ea typeface="+mn-ea"/>
                <a:cs typeface="+mn-cs"/>
              </a:rPr>
              <a:t>function testing</a:t>
            </a:r>
          </a:p>
          <a:p>
            <a:pPr lvl="1"/>
            <a:r>
              <a:rPr lang="en-GB" sz="1200" b="0" i="0" kern="1200" dirty="0">
                <a:solidFill>
                  <a:schemeClr val="tx1"/>
                </a:solidFill>
                <a:effectLst/>
                <a:latin typeface="+mn-lt"/>
                <a:ea typeface="+mn-ea"/>
                <a:cs typeface="+mn-cs"/>
              </a:rPr>
              <a:t>assembly</a:t>
            </a:r>
          </a:p>
          <a:p>
            <a:pPr lvl="1"/>
            <a:r>
              <a:rPr lang="en-GB" sz="1200" b="0" i="0" kern="1200" dirty="0">
                <a:solidFill>
                  <a:schemeClr val="tx1"/>
                </a:solidFill>
                <a:effectLst/>
                <a:latin typeface="+mn-lt"/>
                <a:ea typeface="+mn-ea"/>
                <a:cs typeface="+mn-cs"/>
              </a:rPr>
              <a:t>packaging</a:t>
            </a:r>
          </a:p>
          <a:p>
            <a:pPr lvl="1"/>
            <a:r>
              <a:rPr lang="en-GB" sz="1200" b="0" i="0" kern="1200" dirty="0">
                <a:solidFill>
                  <a:schemeClr val="tx1"/>
                </a:solidFill>
                <a:effectLst/>
                <a:latin typeface="+mn-lt"/>
                <a:ea typeface="+mn-ea"/>
                <a:cs typeface="+mn-cs"/>
              </a:rPr>
              <a:t>sterilisation</a:t>
            </a:r>
          </a:p>
          <a:p>
            <a:r>
              <a:rPr lang="en-GB" sz="1200" b="0" i="0" kern="1200" dirty="0">
                <a:solidFill>
                  <a:schemeClr val="tx1"/>
                </a:solidFill>
                <a:effectLst/>
                <a:latin typeface="+mn-lt"/>
                <a:ea typeface="+mn-ea"/>
                <a:cs typeface="+mn-cs"/>
              </a:rPr>
              <a:t>Develops knowledge, skills and professional attitudes for decontamination work</a:t>
            </a:r>
          </a:p>
          <a:p>
            <a:r>
              <a:rPr lang="en-GB" sz="1200" b="0" i="0" kern="1200" dirty="0">
                <a:solidFill>
                  <a:schemeClr val="tx1"/>
                </a:solidFill>
                <a:effectLst/>
                <a:latin typeface="+mn-lt"/>
                <a:ea typeface="+mn-ea"/>
                <a:cs typeface="+mn-cs"/>
              </a:rPr>
              <a:t>Primarily assessed through work-based activities</a:t>
            </a:r>
          </a:p>
          <a:p>
            <a:r>
              <a:rPr lang="en-GB" sz="1200" b="0" i="0" kern="1200" dirty="0">
                <a:solidFill>
                  <a:schemeClr val="tx1"/>
                </a:solidFill>
                <a:effectLst/>
                <a:latin typeface="+mn-lt"/>
                <a:ea typeface="+mn-ea"/>
                <a:cs typeface="+mn-cs"/>
              </a:rPr>
              <a:t>Learners gather evidence of competence, such as:</a:t>
            </a:r>
          </a:p>
          <a:p>
            <a:pPr lvl="1"/>
            <a:r>
              <a:rPr lang="en-GB" sz="1200" b="0" i="0" kern="1200" dirty="0">
                <a:solidFill>
                  <a:schemeClr val="tx1"/>
                </a:solidFill>
                <a:effectLst/>
                <a:latin typeface="+mn-lt"/>
                <a:ea typeface="+mn-ea"/>
                <a:cs typeface="+mn-cs"/>
              </a:rPr>
              <a:t>competency records</a:t>
            </a:r>
          </a:p>
          <a:p>
            <a:pPr lvl="1"/>
            <a:r>
              <a:rPr lang="en-GB" sz="1200" b="0" i="0" kern="1200" dirty="0">
                <a:solidFill>
                  <a:schemeClr val="tx1"/>
                </a:solidFill>
                <a:effectLst/>
                <a:latin typeface="+mn-lt"/>
                <a:ea typeface="+mn-ea"/>
                <a:cs typeface="+mn-cs"/>
              </a:rPr>
              <a:t>maintenance logs</a:t>
            </a:r>
          </a:p>
          <a:p>
            <a:pPr lvl="1"/>
            <a:r>
              <a:rPr lang="en-GB" sz="1200" b="0" i="0" kern="1200" dirty="0">
                <a:solidFill>
                  <a:schemeClr val="tx1"/>
                </a:solidFill>
                <a:effectLst/>
                <a:latin typeface="+mn-lt"/>
                <a:ea typeface="+mn-ea"/>
                <a:cs typeface="+mn-cs"/>
              </a:rPr>
              <a:t>daily checklists</a:t>
            </a:r>
          </a:p>
          <a:p>
            <a:pPr lvl="1"/>
            <a:r>
              <a:rPr lang="en-GB" sz="1200" b="0" i="0" kern="1200" dirty="0">
                <a:solidFill>
                  <a:schemeClr val="tx1"/>
                </a:solidFill>
                <a:effectLst/>
                <a:latin typeface="+mn-lt"/>
                <a:ea typeface="+mn-ea"/>
                <a:cs typeface="+mn-cs"/>
              </a:rPr>
              <a:t>witness testimonies</a:t>
            </a:r>
          </a:p>
          <a:p>
            <a:pPr lvl="1"/>
            <a:r>
              <a:rPr lang="en-GB" sz="1200" b="0" i="0" kern="1200" dirty="0">
                <a:solidFill>
                  <a:schemeClr val="tx1"/>
                </a:solidFill>
                <a:effectLst/>
                <a:latin typeface="+mn-lt"/>
                <a:ea typeface="+mn-ea"/>
                <a:cs typeface="+mn-cs"/>
              </a:rPr>
              <a:t>further training records</a:t>
            </a:r>
          </a:p>
          <a:p>
            <a:r>
              <a:rPr lang="en-GB" sz="1200" b="0" i="0" kern="1200" dirty="0">
                <a:solidFill>
                  <a:schemeClr val="tx1"/>
                </a:solidFill>
                <a:effectLst/>
                <a:latin typeface="+mn-lt"/>
                <a:ea typeface="+mn-ea"/>
                <a:cs typeface="+mn-cs"/>
              </a:rPr>
              <a:t>Supports safe practice within controlled or clean environments</a:t>
            </a:r>
          </a:p>
          <a:p>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8</a:t>
            </a:fld>
            <a:endParaRPr lang="en-GB" dirty="0"/>
          </a:p>
        </p:txBody>
      </p:sp>
    </p:spTree>
    <p:extLst>
      <p:ext uri="{BB962C8B-B14F-4D97-AF65-F5344CB8AC3E}">
        <p14:creationId xmlns:p14="http://schemas.microsoft.com/office/powerpoint/2010/main" val="376295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p>
          <a:p>
            <a:br>
              <a:rPr lang="en-GB" dirty="0"/>
            </a:br>
            <a:br>
              <a:rPr lang="en-GB" dirty="0"/>
            </a:br>
            <a:br>
              <a:rPr lang="en-GB" dirty="0"/>
            </a:br>
            <a:br>
              <a:rPr lang="en-GB" dirty="0"/>
            </a:br>
            <a:r>
              <a:rPr lang="en-GB" sz="1200" b="1" i="0" kern="1200" dirty="0">
                <a:solidFill>
                  <a:schemeClr val="tx1"/>
                </a:solidFill>
                <a:effectLst/>
                <a:latin typeface="+mn-lt"/>
                <a:ea typeface="+mn-ea"/>
                <a:cs typeface="+mn-cs"/>
              </a:rPr>
              <a:t>Units 96–100: Decontamination and Endoscopy Technical Units</a:t>
            </a:r>
          </a:p>
          <a:p>
            <a:r>
              <a:rPr lang="en-GB" sz="1200" b="0" i="0" kern="1200" dirty="0">
                <a:solidFill>
                  <a:schemeClr val="tx1"/>
                </a:solidFill>
                <a:effectLst/>
                <a:latin typeface="+mn-lt"/>
                <a:ea typeface="+mn-ea"/>
                <a:cs typeface="+mn-cs"/>
              </a:rPr>
              <a:t>Delivered externally by </a:t>
            </a:r>
            <a:r>
              <a:rPr lang="en-GB" sz="1200" b="1" i="0" kern="1200" dirty="0">
                <a:solidFill>
                  <a:schemeClr val="tx1"/>
                </a:solidFill>
                <a:effectLst/>
                <a:latin typeface="+mn-lt"/>
                <a:ea typeface="+mn-ea"/>
                <a:cs typeface="+mn-cs"/>
              </a:rPr>
              <a:t>Eastwood Park</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5 months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Develops the knowledge, skills and professional attitudes needed to work in a decontamination setting</a:t>
            </a:r>
          </a:p>
          <a:p>
            <a:r>
              <a:rPr lang="en-GB" sz="1200" b="0" i="0" kern="1200" dirty="0">
                <a:solidFill>
                  <a:schemeClr val="tx1"/>
                </a:solidFill>
                <a:effectLst/>
                <a:latin typeface="+mn-lt"/>
                <a:ea typeface="+mn-ea"/>
                <a:cs typeface="+mn-cs"/>
              </a:rPr>
              <a:t>Focuses on safe handling and processing of reusable medical devices and flexible endoscopes</a:t>
            </a:r>
          </a:p>
          <a:p>
            <a:r>
              <a:rPr lang="en-GB" sz="1200" b="0" i="0" kern="1200" dirty="0">
                <a:solidFill>
                  <a:schemeClr val="tx1"/>
                </a:solidFill>
                <a:effectLst/>
                <a:latin typeface="+mn-lt"/>
                <a:ea typeface="+mn-ea"/>
                <a:cs typeface="+mn-cs"/>
              </a:rPr>
              <a:t>Covers key decontamination processes, including:</a:t>
            </a:r>
          </a:p>
          <a:p>
            <a:pPr lvl="1"/>
            <a:r>
              <a:rPr lang="en-GB" sz="1200" b="0" i="0" kern="1200" dirty="0">
                <a:solidFill>
                  <a:schemeClr val="tx1"/>
                </a:solidFill>
                <a:effectLst/>
                <a:latin typeface="+mn-lt"/>
                <a:ea typeface="+mn-ea"/>
                <a:cs typeface="+mn-cs"/>
              </a:rPr>
              <a:t>receiving</a:t>
            </a:r>
          </a:p>
          <a:p>
            <a:pPr lvl="1"/>
            <a:r>
              <a:rPr lang="en-GB" sz="1200" b="0" i="0" kern="1200" dirty="0">
                <a:solidFill>
                  <a:schemeClr val="tx1"/>
                </a:solidFill>
                <a:effectLst/>
                <a:latin typeface="+mn-lt"/>
                <a:ea typeface="+mn-ea"/>
                <a:cs typeface="+mn-cs"/>
              </a:rPr>
              <a:t>cleaning</a:t>
            </a:r>
          </a:p>
          <a:p>
            <a:pPr lvl="1"/>
            <a:r>
              <a:rPr lang="en-GB" sz="1200" b="0" i="0" kern="1200" dirty="0">
                <a:solidFill>
                  <a:schemeClr val="tx1"/>
                </a:solidFill>
                <a:effectLst/>
                <a:latin typeface="+mn-lt"/>
                <a:ea typeface="+mn-ea"/>
                <a:cs typeface="+mn-cs"/>
              </a:rPr>
              <a:t>disinfection</a:t>
            </a:r>
          </a:p>
          <a:p>
            <a:pPr lvl="1"/>
            <a:r>
              <a:rPr lang="en-GB" sz="1200" b="0" i="0" kern="1200" dirty="0">
                <a:solidFill>
                  <a:schemeClr val="tx1"/>
                </a:solidFill>
                <a:effectLst/>
                <a:latin typeface="+mn-lt"/>
                <a:ea typeface="+mn-ea"/>
                <a:cs typeface="+mn-cs"/>
              </a:rPr>
              <a:t>inspection</a:t>
            </a:r>
          </a:p>
          <a:p>
            <a:pPr lvl="1"/>
            <a:r>
              <a:rPr lang="en-GB" sz="1200" b="0" i="0" kern="1200" dirty="0">
                <a:solidFill>
                  <a:schemeClr val="tx1"/>
                </a:solidFill>
                <a:effectLst/>
                <a:latin typeface="+mn-lt"/>
                <a:ea typeface="+mn-ea"/>
                <a:cs typeface="+mn-cs"/>
              </a:rPr>
              <a:t>function testing</a:t>
            </a:r>
          </a:p>
          <a:p>
            <a:pPr lvl="1"/>
            <a:r>
              <a:rPr lang="en-GB" sz="1200" b="0" i="0" kern="1200" dirty="0">
                <a:solidFill>
                  <a:schemeClr val="tx1"/>
                </a:solidFill>
                <a:effectLst/>
                <a:latin typeface="+mn-lt"/>
                <a:ea typeface="+mn-ea"/>
                <a:cs typeface="+mn-cs"/>
              </a:rPr>
              <a:t>assembly</a:t>
            </a:r>
          </a:p>
          <a:p>
            <a:pPr lvl="1"/>
            <a:r>
              <a:rPr lang="en-GB" sz="1200" b="0" i="0" kern="1200" dirty="0">
                <a:solidFill>
                  <a:schemeClr val="tx1"/>
                </a:solidFill>
                <a:effectLst/>
                <a:latin typeface="+mn-lt"/>
                <a:ea typeface="+mn-ea"/>
                <a:cs typeface="+mn-cs"/>
              </a:rPr>
              <a:t>packaging</a:t>
            </a:r>
          </a:p>
          <a:p>
            <a:pPr lvl="1"/>
            <a:r>
              <a:rPr lang="en-GB" sz="1200" b="0" i="0" kern="1200" dirty="0">
                <a:solidFill>
                  <a:schemeClr val="tx1"/>
                </a:solidFill>
                <a:effectLst/>
                <a:latin typeface="+mn-lt"/>
                <a:ea typeface="+mn-ea"/>
                <a:cs typeface="+mn-cs"/>
              </a:rPr>
              <a:t>sterilisation</a:t>
            </a:r>
          </a:p>
          <a:p>
            <a:pPr lvl="1"/>
            <a:r>
              <a:rPr lang="en-GB" sz="1200" b="0" i="0" kern="1200" dirty="0">
                <a:solidFill>
                  <a:schemeClr val="tx1"/>
                </a:solidFill>
                <a:effectLst/>
                <a:latin typeface="+mn-lt"/>
                <a:ea typeface="+mn-ea"/>
                <a:cs typeface="+mn-cs"/>
              </a:rPr>
              <a:t>product release of flexible endoscopes</a:t>
            </a:r>
          </a:p>
          <a:p>
            <a:r>
              <a:rPr lang="en-GB" sz="1200" b="0" i="0" kern="1200" dirty="0">
                <a:solidFill>
                  <a:schemeClr val="tx1"/>
                </a:solidFill>
                <a:effectLst/>
                <a:latin typeface="+mn-lt"/>
                <a:ea typeface="+mn-ea"/>
                <a:cs typeface="+mn-cs"/>
              </a:rPr>
              <a:t>Includes work within controlled or clean environments</a:t>
            </a:r>
          </a:p>
          <a:p>
            <a:r>
              <a:rPr lang="en-GB" sz="1200" b="0" i="0" kern="1200" dirty="0">
                <a:solidFill>
                  <a:schemeClr val="tx1"/>
                </a:solidFill>
                <a:effectLst/>
                <a:latin typeface="+mn-lt"/>
                <a:ea typeface="+mn-ea"/>
                <a:cs typeface="+mn-cs"/>
              </a:rPr>
              <a:t>Primarily assessed through work-based activities</a:t>
            </a:r>
          </a:p>
          <a:p>
            <a:r>
              <a:rPr lang="en-GB" sz="1200" b="0" i="0" kern="1200" dirty="0">
                <a:solidFill>
                  <a:schemeClr val="tx1"/>
                </a:solidFill>
                <a:effectLst/>
                <a:latin typeface="+mn-lt"/>
                <a:ea typeface="+mn-ea"/>
                <a:cs typeface="+mn-cs"/>
              </a:rPr>
              <a:t>Learners gather evidence of competence, such as:</a:t>
            </a:r>
          </a:p>
          <a:p>
            <a:pPr lvl="1"/>
            <a:r>
              <a:rPr lang="en-GB" sz="1200" b="0" i="0" kern="1200" dirty="0">
                <a:solidFill>
                  <a:schemeClr val="tx1"/>
                </a:solidFill>
                <a:effectLst/>
                <a:latin typeface="+mn-lt"/>
                <a:ea typeface="+mn-ea"/>
                <a:cs typeface="+mn-cs"/>
              </a:rPr>
              <a:t>competency records</a:t>
            </a:r>
          </a:p>
          <a:p>
            <a:pPr lvl="1"/>
            <a:r>
              <a:rPr lang="en-GB" sz="1200" b="0" i="0" kern="1200" dirty="0">
                <a:solidFill>
                  <a:schemeClr val="tx1"/>
                </a:solidFill>
                <a:effectLst/>
                <a:latin typeface="+mn-lt"/>
                <a:ea typeface="+mn-ea"/>
                <a:cs typeface="+mn-cs"/>
              </a:rPr>
              <a:t>maintenance logs</a:t>
            </a:r>
          </a:p>
          <a:p>
            <a:pPr lvl="1"/>
            <a:r>
              <a:rPr lang="en-GB" sz="1200" b="0" i="0" kern="1200" dirty="0">
                <a:solidFill>
                  <a:schemeClr val="tx1"/>
                </a:solidFill>
                <a:effectLst/>
                <a:latin typeface="+mn-lt"/>
                <a:ea typeface="+mn-ea"/>
                <a:cs typeface="+mn-cs"/>
              </a:rPr>
              <a:t>daily checklists</a:t>
            </a:r>
          </a:p>
          <a:p>
            <a:pPr lvl="1"/>
            <a:r>
              <a:rPr lang="en-GB" sz="1200" b="0" i="0" kern="1200" dirty="0">
                <a:solidFill>
                  <a:schemeClr val="tx1"/>
                </a:solidFill>
                <a:effectLst/>
                <a:latin typeface="+mn-lt"/>
                <a:ea typeface="+mn-ea"/>
                <a:cs typeface="+mn-cs"/>
              </a:rPr>
              <a:t>witness testimonies</a:t>
            </a:r>
          </a:p>
          <a:p>
            <a:pPr lvl="1"/>
            <a:r>
              <a:rPr lang="en-GB" sz="1200" b="0" i="0" kern="1200" dirty="0">
                <a:solidFill>
                  <a:schemeClr val="tx1"/>
                </a:solidFill>
                <a:effectLst/>
                <a:latin typeface="+mn-lt"/>
                <a:ea typeface="+mn-ea"/>
                <a:cs typeface="+mn-cs"/>
              </a:rPr>
              <a:t>further departmental training records</a:t>
            </a:r>
          </a:p>
          <a:p>
            <a:r>
              <a:rPr lang="en-GB" sz="1200" b="0" i="0" kern="1200" dirty="0">
                <a:solidFill>
                  <a:schemeClr val="tx1"/>
                </a:solidFill>
                <a:effectLst/>
                <a:latin typeface="+mn-lt"/>
                <a:ea typeface="+mn-ea"/>
                <a:cs typeface="+mn-cs"/>
              </a:rPr>
              <a:t>Supports safe, effective and compliant practice in decontamination services</a:t>
            </a: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10</a:t>
            </a:fld>
            <a:endParaRPr lang="en-GB" dirty="0"/>
          </a:p>
        </p:txBody>
      </p:sp>
    </p:spTree>
    <p:extLst>
      <p:ext uri="{BB962C8B-B14F-4D97-AF65-F5344CB8AC3E}">
        <p14:creationId xmlns:p14="http://schemas.microsoft.com/office/powerpoint/2010/main" val="262147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p>
          <a:p>
            <a:br>
              <a:rPr lang="en-GB" dirty="0"/>
            </a:br>
            <a:br>
              <a:rPr lang="en-GB" dirty="0"/>
            </a:br>
            <a:r>
              <a:rPr lang="en-GB" sz="1200" b="1" i="0" kern="1200" dirty="0">
                <a:solidFill>
                  <a:schemeClr val="tx1"/>
                </a:solidFill>
                <a:effectLst/>
                <a:latin typeface="+mn-lt"/>
                <a:ea typeface="+mn-ea"/>
                <a:cs typeface="+mn-cs"/>
              </a:rPr>
              <a:t>Unit 21: Introduction to Anatomy and Physiology</a:t>
            </a:r>
          </a:p>
          <a:p>
            <a:r>
              <a:rPr lang="en-GB" sz="1200" b="0" i="0" kern="1200" dirty="0">
                <a:solidFill>
                  <a:schemeClr val="tx1"/>
                </a:solidFill>
                <a:effectLst/>
                <a:latin typeface="+mn-lt"/>
                <a:ea typeface="+mn-ea"/>
                <a:cs typeface="+mn-cs"/>
              </a:rPr>
              <a:t>Introduces the key terms </a:t>
            </a:r>
            <a:r>
              <a:rPr lang="en-GB" sz="1200" b="1" i="0" kern="1200" dirty="0">
                <a:solidFill>
                  <a:schemeClr val="tx1"/>
                </a:solidFill>
                <a:effectLst/>
                <a:latin typeface="+mn-lt"/>
                <a:ea typeface="+mn-ea"/>
                <a:cs typeface="+mn-cs"/>
              </a:rPr>
              <a:t>anatomy</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physiology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Explains how body structure links to body function</a:t>
            </a:r>
          </a:p>
          <a:p>
            <a:r>
              <a:rPr lang="en-GB" sz="1200" b="0" i="0" kern="1200" dirty="0">
                <a:solidFill>
                  <a:schemeClr val="tx1"/>
                </a:solidFill>
                <a:effectLst/>
                <a:latin typeface="+mn-lt"/>
                <a:ea typeface="+mn-ea"/>
                <a:cs typeface="+mn-cs"/>
              </a:rPr>
              <a:t>Covers levels of body organisation, from cells to full body systems</a:t>
            </a:r>
          </a:p>
          <a:p>
            <a:r>
              <a:rPr lang="en-GB" sz="1200" b="0" i="0" kern="1200" dirty="0">
                <a:solidFill>
                  <a:schemeClr val="tx1"/>
                </a:solidFill>
                <a:effectLst/>
                <a:latin typeface="+mn-lt"/>
                <a:ea typeface="+mn-ea"/>
                <a:cs typeface="+mn-cs"/>
              </a:rPr>
              <a:t>Identifies the major body systems</a:t>
            </a:r>
          </a:p>
          <a:p>
            <a:r>
              <a:rPr lang="en-GB" sz="1200" b="0" i="0" kern="1200" dirty="0">
                <a:solidFill>
                  <a:schemeClr val="tx1"/>
                </a:solidFill>
                <a:effectLst/>
                <a:latin typeface="+mn-lt"/>
                <a:ea typeface="+mn-ea"/>
                <a:cs typeface="+mn-cs"/>
              </a:rPr>
              <a:t>Explores common diseases linked to each system</a:t>
            </a:r>
          </a:p>
          <a:p>
            <a:r>
              <a:rPr lang="en-GB" sz="1200" b="0" i="0" kern="1200" dirty="0">
                <a:solidFill>
                  <a:schemeClr val="tx1"/>
                </a:solidFill>
                <a:effectLst/>
                <a:latin typeface="+mn-lt"/>
                <a:ea typeface="+mn-ea"/>
                <a:cs typeface="+mn-cs"/>
              </a:rPr>
              <a:t>Considers how disease affects patients and families</a:t>
            </a:r>
          </a:p>
          <a:p>
            <a:r>
              <a:rPr lang="en-GB" sz="1200" b="0" i="0" kern="1200" dirty="0">
                <a:solidFill>
                  <a:schemeClr val="tx1"/>
                </a:solidFill>
                <a:effectLst/>
                <a:latin typeface="+mn-lt"/>
                <a:ea typeface="+mn-ea"/>
                <a:cs typeface="+mn-cs"/>
              </a:rPr>
              <a:t>Introduces diagnostic tests across life sciences, physiological sciences and physical sciences</a:t>
            </a:r>
          </a:p>
          <a:p>
            <a:br>
              <a:rPr lang="en-GB" dirty="0"/>
            </a:br>
            <a:endParaRPr lang="en-GB" dirty="0"/>
          </a:p>
          <a:p>
            <a:r>
              <a:rPr lang="en-GB" sz="1200" b="1" i="0" kern="1200" dirty="0">
                <a:solidFill>
                  <a:schemeClr val="tx1"/>
                </a:solidFill>
                <a:effectLst/>
                <a:latin typeface="+mn-lt"/>
                <a:ea typeface="+mn-ea"/>
                <a:cs typeface="+mn-cs"/>
              </a:rPr>
              <a:t>Unit 24: Cardiovascular, Lymphatic and Respiratory Systems</a:t>
            </a:r>
          </a:p>
          <a:p>
            <a:r>
              <a:rPr lang="en-GB" sz="1200" b="0" i="0" kern="1200" dirty="0">
                <a:solidFill>
                  <a:schemeClr val="tx1"/>
                </a:solidFill>
                <a:effectLst/>
                <a:latin typeface="+mn-lt"/>
                <a:ea typeface="+mn-ea"/>
                <a:cs typeface="+mn-cs"/>
              </a:rPr>
              <a:t>Covers the structure and function of blood, blood vessels and the heart</a:t>
            </a:r>
          </a:p>
          <a:p>
            <a:r>
              <a:rPr lang="en-GB" sz="1200" b="0" i="0" kern="1200" dirty="0">
                <a:solidFill>
                  <a:schemeClr val="tx1"/>
                </a:solidFill>
                <a:effectLst/>
                <a:latin typeface="+mn-lt"/>
                <a:ea typeface="+mn-ea"/>
                <a:cs typeface="+mn-cs"/>
              </a:rPr>
              <a:t>Explores the lymphatic and immune systems</a:t>
            </a:r>
          </a:p>
          <a:p>
            <a:r>
              <a:rPr lang="en-GB" sz="1200" b="0" i="0" kern="1200" dirty="0">
                <a:solidFill>
                  <a:schemeClr val="tx1"/>
                </a:solidFill>
                <a:effectLst/>
                <a:latin typeface="+mn-lt"/>
                <a:ea typeface="+mn-ea"/>
                <a:cs typeface="+mn-cs"/>
              </a:rPr>
              <a:t>Explains the respiratory system and its role in breathing and gas exchange</a:t>
            </a:r>
          </a:p>
          <a:p>
            <a:r>
              <a:rPr lang="en-GB" sz="1200" b="0" i="0" kern="1200" dirty="0">
                <a:solidFill>
                  <a:schemeClr val="tx1"/>
                </a:solidFill>
                <a:effectLst/>
                <a:latin typeface="+mn-lt"/>
                <a:ea typeface="+mn-ea"/>
                <a:cs typeface="+mn-cs"/>
              </a:rPr>
              <a:t>Links anatomy and physiology to common disorders</a:t>
            </a:r>
          </a:p>
          <a:p>
            <a:r>
              <a:rPr lang="en-GB" sz="1200" b="0" i="0" kern="1200" dirty="0">
                <a:solidFill>
                  <a:schemeClr val="tx1"/>
                </a:solidFill>
                <a:effectLst/>
                <a:latin typeface="+mn-lt"/>
                <a:ea typeface="+mn-ea"/>
                <a:cs typeface="+mn-cs"/>
              </a:rPr>
              <a:t>Introduces tests used to diagnose, treat and manage related conditions</a:t>
            </a:r>
          </a:p>
          <a:p>
            <a:br>
              <a:rPr lang="en-GB" dirty="0"/>
            </a:br>
            <a:endParaRPr lang="en-GB" dirty="0"/>
          </a:p>
          <a:p>
            <a:r>
              <a:rPr lang="en-GB" sz="1200" b="1" i="0" kern="1200" dirty="0">
                <a:solidFill>
                  <a:schemeClr val="tx1"/>
                </a:solidFill>
                <a:effectLst/>
                <a:latin typeface="+mn-lt"/>
                <a:ea typeface="+mn-ea"/>
                <a:cs typeface="+mn-cs"/>
              </a:rPr>
              <a:t>Unit 79: Performing Spirometry and Bronchodilator Response in Adults</a:t>
            </a: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respiratory anatomy and physiology</a:t>
            </a:r>
          </a:p>
          <a:p>
            <a:r>
              <a:rPr lang="en-GB" sz="1200" b="0" i="0" kern="1200" dirty="0">
                <a:solidFill>
                  <a:schemeClr val="tx1"/>
                </a:solidFill>
                <a:effectLst/>
                <a:latin typeface="+mn-lt"/>
                <a:ea typeface="+mn-ea"/>
                <a:cs typeface="+mn-cs"/>
              </a:rPr>
              <a:t>Explains the mechanics of breathing</a:t>
            </a:r>
          </a:p>
          <a:p>
            <a:r>
              <a:rPr lang="en-GB" sz="1200" b="0" i="0" kern="1200" dirty="0">
                <a:solidFill>
                  <a:schemeClr val="tx1"/>
                </a:solidFill>
                <a:effectLst/>
                <a:latin typeface="+mn-lt"/>
                <a:ea typeface="+mn-ea"/>
                <a:cs typeface="+mn-cs"/>
              </a:rPr>
              <a:t>Introduces spirometry, spirometers and key respiratory conditions</a:t>
            </a:r>
          </a:p>
          <a:p>
            <a:r>
              <a:rPr lang="en-GB" sz="1200" b="0" i="0" kern="1200" dirty="0">
                <a:solidFill>
                  <a:schemeClr val="tx1"/>
                </a:solidFill>
                <a:effectLst/>
                <a:latin typeface="+mn-lt"/>
                <a:ea typeface="+mn-ea"/>
                <a:cs typeface="+mn-cs"/>
              </a:rPr>
              <a:t>Covers clinical indications and key definitions</a:t>
            </a:r>
          </a:p>
          <a:p>
            <a:r>
              <a:rPr lang="en-GB" sz="1200" b="0" i="0" kern="1200" dirty="0">
                <a:solidFill>
                  <a:schemeClr val="tx1"/>
                </a:solidFill>
                <a:effectLst/>
                <a:latin typeface="+mn-lt"/>
                <a:ea typeface="+mn-ea"/>
                <a:cs typeface="+mn-cs"/>
              </a:rPr>
              <a:t>Explains the SOP for spirometry and reversibility testing</a:t>
            </a:r>
          </a:p>
          <a:p>
            <a:r>
              <a:rPr lang="en-GB" sz="1200" b="0" i="0" kern="1200" dirty="0">
                <a:solidFill>
                  <a:schemeClr val="tx1"/>
                </a:solidFill>
                <a:effectLst/>
                <a:latin typeface="+mn-lt"/>
                <a:ea typeface="+mn-ea"/>
                <a:cs typeface="+mn-cs"/>
              </a:rPr>
              <a:t>Develops skills in preparing and performing spirometry</a:t>
            </a:r>
          </a:p>
          <a:p>
            <a:r>
              <a:rPr lang="en-GB" sz="1200" b="0" i="0" kern="1200" dirty="0">
                <a:solidFill>
                  <a:schemeClr val="tx1"/>
                </a:solidFill>
                <a:effectLst/>
                <a:latin typeface="+mn-lt"/>
                <a:ea typeface="+mn-ea"/>
                <a:cs typeface="+mn-cs"/>
              </a:rPr>
              <a:t>Focuses on obtaining reliable baseline measurements</a:t>
            </a:r>
          </a:p>
          <a:p>
            <a:br>
              <a:rPr lang="en-GB" dirty="0"/>
            </a:br>
            <a:endParaRPr lang="en-GB" dirty="0"/>
          </a:p>
          <a:p>
            <a:r>
              <a:rPr lang="en-GB" sz="1200" b="1" i="0" kern="1200" dirty="0">
                <a:solidFill>
                  <a:schemeClr val="tx1"/>
                </a:solidFill>
                <a:effectLst/>
                <a:latin typeface="+mn-lt"/>
                <a:ea typeface="+mn-ea"/>
                <a:cs typeface="+mn-cs"/>
              </a:rPr>
              <a:t>Unit 80: Performing Spot Oxygen Measurements</a:t>
            </a: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Explains the meaning and clinical use of </a:t>
            </a:r>
            <a:r>
              <a:rPr lang="en-GB" sz="1200" b="1" i="0" kern="1200" dirty="0">
                <a:solidFill>
                  <a:schemeClr val="tx1"/>
                </a:solidFill>
                <a:effectLst/>
                <a:latin typeface="+mn-lt"/>
                <a:ea typeface="+mn-ea"/>
                <a:cs typeface="+mn-cs"/>
              </a:rPr>
              <a:t>SpO₂</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conditions that may affect oxygen saturation readings</a:t>
            </a:r>
          </a:p>
          <a:p>
            <a:r>
              <a:rPr lang="en-GB" sz="1200" b="0" i="0" kern="1200" dirty="0">
                <a:solidFill>
                  <a:schemeClr val="tx1"/>
                </a:solidFill>
                <a:effectLst/>
                <a:latin typeface="+mn-lt"/>
                <a:ea typeface="+mn-ea"/>
                <a:cs typeface="+mn-cs"/>
              </a:rPr>
              <a:t>Introduces the principles of pulse oximetry</a:t>
            </a:r>
          </a:p>
          <a:p>
            <a:r>
              <a:rPr lang="en-GB" sz="1200" b="0" i="0" kern="1200" dirty="0">
                <a:solidFill>
                  <a:schemeClr val="tx1"/>
                </a:solidFill>
                <a:effectLst/>
                <a:latin typeface="+mn-lt"/>
                <a:ea typeface="+mn-ea"/>
                <a:cs typeface="+mn-cs"/>
              </a:rPr>
              <a:t>Explains the SOP for spot oxygen measurement</a:t>
            </a:r>
          </a:p>
          <a:p>
            <a:r>
              <a:rPr lang="en-GB" sz="1200" b="0" i="0" kern="1200" dirty="0">
                <a:solidFill>
                  <a:schemeClr val="tx1"/>
                </a:solidFill>
                <a:effectLst/>
                <a:latin typeface="+mn-lt"/>
                <a:ea typeface="+mn-ea"/>
                <a:cs typeface="+mn-cs"/>
              </a:rPr>
              <a:t>Develops skills in preparing and performing SpO₂ measurements</a:t>
            </a:r>
          </a:p>
          <a:p>
            <a:r>
              <a:rPr lang="en-GB" sz="1200" b="0" i="0" kern="1200" dirty="0">
                <a:solidFill>
                  <a:schemeClr val="tx1"/>
                </a:solidFill>
                <a:effectLst/>
                <a:latin typeface="+mn-lt"/>
                <a:ea typeface="+mn-ea"/>
                <a:cs typeface="+mn-cs"/>
              </a:rPr>
              <a:t>Focuses on obtaining reliable baseline measurements</a:t>
            </a:r>
          </a:p>
          <a:p>
            <a:r>
              <a:rPr lang="en-GB" sz="1200" b="0" i="0" kern="1200" dirty="0">
                <a:solidFill>
                  <a:schemeClr val="tx1"/>
                </a:solidFill>
                <a:effectLst/>
                <a:latin typeface="+mn-lt"/>
                <a:ea typeface="+mn-ea"/>
                <a:cs typeface="+mn-cs"/>
              </a:rPr>
              <a:t>Includes maintenance of oximeters</a:t>
            </a:r>
          </a:p>
          <a:p>
            <a:br>
              <a:rPr lang="en-GB" dirty="0"/>
            </a:br>
            <a:endParaRPr lang="en-GB" dirty="0"/>
          </a:p>
          <a:p>
            <a:r>
              <a:rPr lang="en-GB" sz="1200" b="1" i="0" kern="1200" dirty="0">
                <a:solidFill>
                  <a:schemeClr val="tx1"/>
                </a:solidFill>
                <a:effectLst/>
                <a:latin typeface="+mn-lt"/>
                <a:ea typeface="+mn-ea"/>
                <a:cs typeface="+mn-cs"/>
              </a:rPr>
              <a:t>Unit 82: Interpreting and Reporting Spirometry Results</a:t>
            </a:r>
          </a:p>
          <a:p>
            <a:r>
              <a:rPr lang="en-GB" sz="1200" b="0" i="0" kern="1200" dirty="0">
                <a:solidFill>
                  <a:schemeClr val="tx1"/>
                </a:solidFill>
                <a:effectLst/>
                <a:latin typeface="+mn-lt"/>
                <a:ea typeface="+mn-ea"/>
                <a:cs typeface="+mn-cs"/>
              </a:rPr>
              <a:t>Covers obstructive, restrictive and mixed spirometry patterns</a:t>
            </a:r>
          </a:p>
          <a:p>
            <a:r>
              <a:rPr lang="en-GB" sz="1200" b="0" i="0" kern="1200" dirty="0">
                <a:solidFill>
                  <a:schemeClr val="tx1"/>
                </a:solidFill>
                <a:effectLst/>
                <a:latin typeface="+mn-lt"/>
                <a:ea typeface="+mn-ea"/>
                <a:cs typeface="+mn-cs"/>
              </a:rPr>
              <a:t>Explains reversibility test results</a:t>
            </a:r>
          </a:p>
          <a:p>
            <a:r>
              <a:rPr lang="en-GB" sz="1200" b="0" i="0" kern="1200" dirty="0">
                <a:solidFill>
                  <a:schemeClr val="tx1"/>
                </a:solidFill>
                <a:effectLst/>
                <a:latin typeface="+mn-lt"/>
                <a:ea typeface="+mn-ea"/>
                <a:cs typeface="+mn-cs"/>
              </a:rPr>
              <a:t>Introduces reference values and how to apply them</a:t>
            </a:r>
          </a:p>
          <a:p>
            <a:r>
              <a:rPr lang="en-GB" sz="1200" b="0" i="0" kern="1200" dirty="0">
                <a:solidFill>
                  <a:schemeClr val="tx1"/>
                </a:solidFill>
                <a:effectLst/>
                <a:latin typeface="+mn-lt"/>
                <a:ea typeface="+mn-ea"/>
                <a:cs typeface="+mn-cs"/>
              </a:rPr>
              <a:t>Develops skills in producing technical spirometry reports</a:t>
            </a:r>
          </a:p>
          <a:p>
            <a:r>
              <a:rPr lang="en-GB" sz="1200" b="0" i="0" kern="1200" dirty="0">
                <a:solidFill>
                  <a:schemeClr val="tx1"/>
                </a:solidFill>
                <a:effectLst/>
                <a:latin typeface="+mn-lt"/>
                <a:ea typeface="+mn-ea"/>
                <a:cs typeface="+mn-cs"/>
              </a:rPr>
              <a:t>Includes interpretive reporting of spirometry results</a:t>
            </a:r>
          </a:p>
          <a:p>
            <a:r>
              <a:rPr lang="en-GB" sz="1200" b="0" i="0" kern="1200" dirty="0">
                <a:solidFill>
                  <a:schemeClr val="tx1"/>
                </a:solidFill>
                <a:effectLst/>
                <a:latin typeface="+mn-lt"/>
                <a:ea typeface="+mn-ea"/>
                <a:cs typeface="+mn-cs"/>
              </a:rPr>
              <a:t>Supports accurate communication of respiratory test findings</a:t>
            </a: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12</a:t>
            </a:fld>
            <a:endParaRPr lang="en-GB" dirty="0"/>
          </a:p>
        </p:txBody>
      </p:sp>
    </p:spTree>
    <p:extLst>
      <p:ext uri="{BB962C8B-B14F-4D97-AF65-F5344CB8AC3E}">
        <p14:creationId xmlns:p14="http://schemas.microsoft.com/office/powerpoint/2010/main" val="214009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Unit 21: Introduction to Anatomy and Physiology</a:t>
            </a:r>
          </a:p>
          <a:p>
            <a:r>
              <a:rPr lang="en-GB" sz="1200" b="0" i="0" kern="1200" dirty="0">
                <a:solidFill>
                  <a:schemeClr val="tx1"/>
                </a:solidFill>
                <a:effectLst/>
                <a:latin typeface="+mn-lt"/>
                <a:ea typeface="+mn-ea"/>
                <a:cs typeface="+mn-cs"/>
              </a:rPr>
              <a:t>Introduces the terms </a:t>
            </a:r>
            <a:r>
              <a:rPr lang="en-GB" sz="1200" b="1" i="0" kern="1200" dirty="0">
                <a:solidFill>
                  <a:schemeClr val="tx1"/>
                </a:solidFill>
                <a:effectLst/>
                <a:latin typeface="+mn-lt"/>
                <a:ea typeface="+mn-ea"/>
                <a:cs typeface="+mn-cs"/>
              </a:rPr>
              <a:t>anatomy</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physiology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Explains how body structure links to body function</a:t>
            </a:r>
          </a:p>
          <a:p>
            <a:r>
              <a:rPr lang="en-GB" sz="1200" b="0" i="0" kern="1200" dirty="0">
                <a:solidFill>
                  <a:schemeClr val="tx1"/>
                </a:solidFill>
                <a:effectLst/>
                <a:latin typeface="+mn-lt"/>
                <a:ea typeface="+mn-ea"/>
                <a:cs typeface="+mn-cs"/>
              </a:rPr>
              <a:t>Covers body organisation from cells to full body systems</a:t>
            </a:r>
          </a:p>
          <a:p>
            <a:r>
              <a:rPr lang="en-GB" sz="1200" b="0" i="0" kern="1200" dirty="0">
                <a:solidFill>
                  <a:schemeClr val="tx1"/>
                </a:solidFill>
                <a:effectLst/>
                <a:latin typeface="+mn-lt"/>
                <a:ea typeface="+mn-ea"/>
                <a:cs typeface="+mn-cs"/>
              </a:rPr>
              <a:t>Identifies the major body systems</a:t>
            </a:r>
          </a:p>
          <a:p>
            <a:r>
              <a:rPr lang="en-GB" sz="1200" b="0" i="0" kern="1200" dirty="0">
                <a:solidFill>
                  <a:schemeClr val="tx1"/>
                </a:solidFill>
                <a:effectLst/>
                <a:latin typeface="+mn-lt"/>
                <a:ea typeface="+mn-ea"/>
                <a:cs typeface="+mn-cs"/>
              </a:rPr>
              <a:t>Explores common diseases linked to each system</a:t>
            </a:r>
          </a:p>
          <a:p>
            <a:r>
              <a:rPr lang="en-GB" sz="1200" b="0" i="0" kern="1200" dirty="0">
                <a:solidFill>
                  <a:schemeClr val="tx1"/>
                </a:solidFill>
                <a:effectLst/>
                <a:latin typeface="+mn-lt"/>
                <a:ea typeface="+mn-ea"/>
                <a:cs typeface="+mn-cs"/>
              </a:rPr>
              <a:t>Considers the impact of disease on patients and families</a:t>
            </a:r>
          </a:p>
          <a:p>
            <a:r>
              <a:rPr lang="en-GB" sz="1200" b="0" i="0" kern="1200" dirty="0">
                <a:solidFill>
                  <a:schemeClr val="tx1"/>
                </a:solidFill>
                <a:effectLst/>
                <a:latin typeface="+mn-lt"/>
                <a:ea typeface="+mn-ea"/>
                <a:cs typeface="+mn-cs"/>
              </a:rPr>
              <a:t>Introduces diagnostic tests across life sciences, physiological sciences and physical sciences</a:t>
            </a:r>
          </a:p>
          <a:p>
            <a:br>
              <a:rPr lang="en-GB" dirty="0"/>
            </a:br>
            <a:endParaRPr lang="en-GB" dirty="0"/>
          </a:p>
          <a:p>
            <a:r>
              <a:rPr lang="en-GB" sz="1200" b="1" i="0" kern="1200" dirty="0">
                <a:solidFill>
                  <a:schemeClr val="tx1"/>
                </a:solidFill>
                <a:effectLst/>
                <a:latin typeface="+mn-lt"/>
                <a:ea typeface="+mn-ea"/>
                <a:cs typeface="+mn-cs"/>
              </a:rPr>
              <a:t>Unit 24: Cardiovascular, Lymphatic and Respiratory Systems</a:t>
            </a:r>
          </a:p>
          <a:p>
            <a:r>
              <a:rPr lang="en-GB" sz="1200" b="0" i="0" kern="1200" dirty="0">
                <a:solidFill>
                  <a:schemeClr val="tx1"/>
                </a:solidFill>
                <a:effectLst/>
                <a:latin typeface="+mn-lt"/>
                <a:ea typeface="+mn-ea"/>
                <a:cs typeface="+mn-cs"/>
              </a:rPr>
              <a:t>Covers the anatomy and physiology of blood, blood vessels and the heart</a:t>
            </a:r>
          </a:p>
          <a:p>
            <a:r>
              <a:rPr lang="en-GB" sz="1200" b="0" i="0" kern="1200" dirty="0">
                <a:solidFill>
                  <a:schemeClr val="tx1"/>
                </a:solidFill>
                <a:effectLst/>
                <a:latin typeface="+mn-lt"/>
                <a:ea typeface="+mn-ea"/>
                <a:cs typeface="+mn-cs"/>
              </a:rPr>
              <a:t>Explores the lymphatic and immune systems</a:t>
            </a:r>
          </a:p>
          <a:p>
            <a:r>
              <a:rPr lang="en-GB" sz="1200" b="0" i="0" kern="1200" dirty="0">
                <a:solidFill>
                  <a:schemeClr val="tx1"/>
                </a:solidFill>
                <a:effectLst/>
                <a:latin typeface="+mn-lt"/>
                <a:ea typeface="+mn-ea"/>
                <a:cs typeface="+mn-cs"/>
              </a:rPr>
              <a:t>Explains respiratory system structure and function</a:t>
            </a:r>
          </a:p>
          <a:p>
            <a:r>
              <a:rPr lang="en-GB" sz="1200" b="0" i="0" kern="1200" dirty="0">
                <a:solidFill>
                  <a:schemeClr val="tx1"/>
                </a:solidFill>
                <a:effectLst/>
                <a:latin typeface="+mn-lt"/>
                <a:ea typeface="+mn-ea"/>
                <a:cs typeface="+mn-cs"/>
              </a:rPr>
              <a:t>Links body systems to related disorders</a:t>
            </a:r>
          </a:p>
          <a:p>
            <a:r>
              <a:rPr lang="en-GB" sz="1200" b="0" i="0" kern="1200" dirty="0">
                <a:solidFill>
                  <a:schemeClr val="tx1"/>
                </a:solidFill>
                <a:effectLst/>
                <a:latin typeface="+mn-lt"/>
                <a:ea typeface="+mn-ea"/>
                <a:cs typeface="+mn-cs"/>
              </a:rPr>
              <a:t>Introduces tests used to diagnose, treat and manage cardiovascular, respiratory, lymphatic, immune and sleep disorders</a:t>
            </a:r>
          </a:p>
          <a:p>
            <a:br>
              <a:rPr lang="en-GB" dirty="0"/>
            </a:br>
            <a:endParaRPr lang="en-GB" dirty="0"/>
          </a:p>
          <a:p>
            <a:r>
              <a:rPr lang="en-GB" sz="1200" b="1" i="0" kern="1200" dirty="0">
                <a:solidFill>
                  <a:schemeClr val="tx1"/>
                </a:solidFill>
                <a:effectLst/>
                <a:latin typeface="+mn-lt"/>
                <a:ea typeface="+mn-ea"/>
                <a:cs typeface="+mn-cs"/>
              </a:rPr>
              <a:t>Unit 79: Performing Spirometry and Bronchodilator Response in Adults</a:t>
            </a: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respiratory anatomy and physiology</a:t>
            </a:r>
          </a:p>
          <a:p>
            <a:r>
              <a:rPr lang="en-GB" sz="1200" b="0" i="0" kern="1200" dirty="0">
                <a:solidFill>
                  <a:schemeClr val="tx1"/>
                </a:solidFill>
                <a:effectLst/>
                <a:latin typeface="+mn-lt"/>
                <a:ea typeface="+mn-ea"/>
                <a:cs typeface="+mn-cs"/>
              </a:rPr>
              <a:t>Explains the mechanics of breathing</a:t>
            </a:r>
          </a:p>
          <a:p>
            <a:r>
              <a:rPr lang="en-GB" sz="1200" b="0" i="0" kern="1200" dirty="0">
                <a:solidFill>
                  <a:schemeClr val="tx1"/>
                </a:solidFill>
                <a:effectLst/>
                <a:latin typeface="+mn-lt"/>
                <a:ea typeface="+mn-ea"/>
                <a:cs typeface="+mn-cs"/>
              </a:rPr>
              <a:t>Introduces spirometry, spirometers and respiratory diseases</a:t>
            </a:r>
          </a:p>
          <a:p>
            <a:r>
              <a:rPr lang="en-GB" sz="1200" b="0" i="0" kern="1200" dirty="0">
                <a:solidFill>
                  <a:schemeClr val="tx1"/>
                </a:solidFill>
                <a:effectLst/>
                <a:latin typeface="+mn-lt"/>
                <a:ea typeface="+mn-ea"/>
                <a:cs typeface="+mn-cs"/>
              </a:rPr>
              <a:t>Covers clinical indications and key definitions</a:t>
            </a:r>
          </a:p>
          <a:p>
            <a:r>
              <a:rPr lang="en-GB" sz="1200" b="0" i="0" kern="1200" dirty="0">
                <a:solidFill>
                  <a:schemeClr val="tx1"/>
                </a:solidFill>
                <a:effectLst/>
                <a:latin typeface="+mn-lt"/>
                <a:ea typeface="+mn-ea"/>
                <a:cs typeface="+mn-cs"/>
              </a:rPr>
              <a:t>Explains the SOP for spirometry and reversibility testing</a:t>
            </a:r>
          </a:p>
          <a:p>
            <a:r>
              <a:rPr lang="en-GB" sz="1200" b="0" i="0" kern="1200" dirty="0">
                <a:solidFill>
                  <a:schemeClr val="tx1"/>
                </a:solidFill>
                <a:effectLst/>
                <a:latin typeface="+mn-lt"/>
                <a:ea typeface="+mn-ea"/>
                <a:cs typeface="+mn-cs"/>
              </a:rPr>
              <a:t>Develops skills in preparing and performing spirometry</a:t>
            </a:r>
          </a:p>
          <a:p>
            <a:r>
              <a:rPr lang="en-GB" sz="1200" b="0" i="0" kern="1200" dirty="0">
                <a:solidFill>
                  <a:schemeClr val="tx1"/>
                </a:solidFill>
                <a:effectLst/>
                <a:latin typeface="+mn-lt"/>
                <a:ea typeface="+mn-ea"/>
                <a:cs typeface="+mn-cs"/>
              </a:rPr>
              <a:t>Focuses on obtaining reliable baseline measurements</a:t>
            </a:r>
          </a:p>
          <a:p>
            <a:br>
              <a:rPr lang="en-GB" dirty="0"/>
            </a:br>
            <a:endParaRPr lang="en-GB" dirty="0"/>
          </a:p>
          <a:p>
            <a:r>
              <a:rPr lang="en-GB" sz="1200" b="1" i="0" kern="1200" dirty="0">
                <a:solidFill>
                  <a:schemeClr val="tx1"/>
                </a:solidFill>
                <a:effectLst/>
                <a:latin typeface="+mn-lt"/>
                <a:ea typeface="+mn-ea"/>
                <a:cs typeface="+mn-cs"/>
              </a:rPr>
              <a:t>Unit 80: Performing Spot Oxygen Measurements</a:t>
            </a:r>
          </a:p>
          <a:p>
            <a:r>
              <a:rPr lang="en-GB" sz="1200" b="0" i="0" kern="1200" dirty="0">
                <a:solidFill>
                  <a:schemeClr val="tx1"/>
                </a:solidFill>
                <a:effectLst/>
                <a:latin typeface="+mn-lt"/>
                <a:ea typeface="+mn-ea"/>
                <a:cs typeface="+mn-cs"/>
              </a:rPr>
              <a:t>Explains the meaning and clinical use of </a:t>
            </a:r>
            <a:r>
              <a:rPr lang="en-GB" sz="1200" b="1" i="0" kern="1200" dirty="0">
                <a:solidFill>
                  <a:schemeClr val="tx1"/>
                </a:solidFill>
                <a:effectLst/>
                <a:latin typeface="+mn-lt"/>
                <a:ea typeface="+mn-ea"/>
                <a:cs typeface="+mn-cs"/>
              </a:rPr>
              <a:t>SpO₂</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conditions that may affect SpO₂ measurements</a:t>
            </a:r>
          </a:p>
          <a:p>
            <a:r>
              <a:rPr lang="en-GB" sz="1200" b="0" i="0" kern="1200" dirty="0">
                <a:solidFill>
                  <a:schemeClr val="tx1"/>
                </a:solidFill>
                <a:effectLst/>
                <a:latin typeface="+mn-lt"/>
                <a:ea typeface="+mn-ea"/>
                <a:cs typeface="+mn-cs"/>
              </a:rPr>
              <a:t>Introduces the principles of pulse oximetry</a:t>
            </a:r>
          </a:p>
          <a:p>
            <a:r>
              <a:rPr lang="en-GB" sz="1200" b="0" i="0" kern="1200" dirty="0">
                <a:solidFill>
                  <a:schemeClr val="tx1"/>
                </a:solidFill>
                <a:effectLst/>
                <a:latin typeface="+mn-lt"/>
                <a:ea typeface="+mn-ea"/>
                <a:cs typeface="+mn-cs"/>
              </a:rPr>
              <a:t>Explains the SOP for spot oxygen measurement</a:t>
            </a:r>
          </a:p>
          <a:p>
            <a:r>
              <a:rPr lang="en-GB" sz="1200" b="0" i="0" kern="1200" dirty="0">
                <a:solidFill>
                  <a:schemeClr val="tx1"/>
                </a:solidFill>
                <a:effectLst/>
                <a:latin typeface="+mn-lt"/>
                <a:ea typeface="+mn-ea"/>
                <a:cs typeface="+mn-cs"/>
              </a:rPr>
              <a:t>Develops skills in preparing and performing SpO₂ readings</a:t>
            </a:r>
          </a:p>
          <a:p>
            <a:r>
              <a:rPr lang="en-GB" sz="1200" b="0" i="0" kern="1200" dirty="0">
                <a:solidFill>
                  <a:schemeClr val="tx1"/>
                </a:solidFill>
                <a:effectLst/>
                <a:latin typeface="+mn-lt"/>
                <a:ea typeface="+mn-ea"/>
                <a:cs typeface="+mn-cs"/>
              </a:rPr>
              <a:t>Focuses on obtaining reliable baseline measurements</a:t>
            </a:r>
          </a:p>
          <a:p>
            <a:r>
              <a:rPr lang="en-GB" sz="1200" b="0" i="0" kern="1200" dirty="0">
                <a:solidFill>
                  <a:schemeClr val="tx1"/>
                </a:solidFill>
                <a:effectLst/>
                <a:latin typeface="+mn-lt"/>
                <a:ea typeface="+mn-ea"/>
                <a:cs typeface="+mn-cs"/>
              </a:rPr>
              <a:t>Includes maintaining oximeters</a:t>
            </a:r>
          </a:p>
          <a:p>
            <a:br>
              <a:rPr lang="en-GB" dirty="0"/>
            </a:br>
            <a:endParaRPr lang="en-GB" dirty="0"/>
          </a:p>
          <a:p>
            <a:r>
              <a:rPr lang="en-GB" sz="1200" b="1" i="0" kern="1200" dirty="0">
                <a:solidFill>
                  <a:schemeClr val="tx1"/>
                </a:solidFill>
                <a:effectLst/>
                <a:latin typeface="+mn-lt"/>
                <a:ea typeface="+mn-ea"/>
                <a:cs typeface="+mn-cs"/>
              </a:rPr>
              <a:t>Unit 72: Measuring Blood Pressure Using an Automatic Machine</a:t>
            </a:r>
          </a:p>
          <a:p>
            <a:r>
              <a:rPr lang="en-GB" sz="1200" b="0" i="0" kern="1200" dirty="0">
                <a:solidFill>
                  <a:schemeClr val="tx1"/>
                </a:solidFill>
                <a:effectLst/>
                <a:latin typeface="+mn-lt"/>
                <a:ea typeface="+mn-ea"/>
                <a:cs typeface="+mn-cs"/>
              </a:rPr>
              <a:t>Explains the purpose of blood pressure measurement</a:t>
            </a:r>
          </a:p>
          <a:p>
            <a:r>
              <a:rPr lang="en-GB" sz="1200" b="0" i="0" kern="1200" dirty="0">
                <a:solidFill>
                  <a:schemeClr val="tx1"/>
                </a:solidFill>
                <a:effectLst/>
                <a:latin typeface="+mn-lt"/>
                <a:ea typeface="+mn-ea"/>
                <a:cs typeface="+mn-cs"/>
              </a:rPr>
              <a:t>Introduces automatic BP equipment used in practice</a:t>
            </a:r>
          </a:p>
          <a:p>
            <a:r>
              <a:rPr lang="en-GB" sz="1200" b="0" i="0" kern="1200" dirty="0">
                <a:solidFill>
                  <a:schemeClr val="tx1"/>
                </a:solidFill>
                <a:effectLst/>
                <a:latin typeface="+mn-lt"/>
                <a:ea typeface="+mn-ea"/>
                <a:cs typeface="+mn-cs"/>
              </a:rPr>
              <a:t>Covers preparation of the setting and patient</a:t>
            </a:r>
          </a:p>
          <a:p>
            <a:r>
              <a:rPr lang="en-GB" sz="1200" b="0" i="0" kern="1200" dirty="0">
                <a:solidFill>
                  <a:schemeClr val="tx1"/>
                </a:solidFill>
                <a:effectLst/>
                <a:latin typeface="+mn-lt"/>
                <a:ea typeface="+mn-ea"/>
                <a:cs typeface="+mn-cs"/>
              </a:rPr>
              <a:t>Develops skills in measuring resting BP in adults</a:t>
            </a:r>
          </a:p>
          <a:p>
            <a:r>
              <a:rPr lang="en-GB" sz="1200" b="0" i="0" kern="1200" dirty="0">
                <a:solidFill>
                  <a:schemeClr val="tx1"/>
                </a:solidFill>
                <a:effectLst/>
                <a:latin typeface="+mn-lt"/>
                <a:ea typeface="+mn-ea"/>
                <a:cs typeface="+mn-cs"/>
              </a:rPr>
              <a:t>Includes accurate recording and documentation of results</a:t>
            </a:r>
          </a:p>
          <a:p>
            <a:br>
              <a:rPr lang="en-GB" dirty="0"/>
            </a:br>
            <a:endParaRPr lang="en-GB" dirty="0"/>
          </a:p>
          <a:p>
            <a:r>
              <a:rPr lang="en-GB" sz="1200" b="1" i="0" kern="1200" dirty="0">
                <a:solidFill>
                  <a:schemeClr val="tx1"/>
                </a:solidFill>
                <a:effectLst/>
                <a:latin typeface="+mn-lt"/>
                <a:ea typeface="+mn-ea"/>
                <a:cs typeface="+mn-cs"/>
              </a:rPr>
              <a:t>Unit 78: Manual Blood Pressure Measurement</a:t>
            </a:r>
          </a:p>
          <a:p>
            <a:r>
              <a:rPr lang="en-GB" sz="1200" b="0" i="0" kern="1200" dirty="0">
                <a:solidFill>
                  <a:schemeClr val="tx1"/>
                </a:solidFill>
                <a:effectLst/>
                <a:latin typeface="+mn-lt"/>
                <a:ea typeface="+mn-ea"/>
                <a:cs typeface="+mn-cs"/>
              </a:rPr>
              <a:t>Explains the purpose and principles of manual BP measurement</a:t>
            </a:r>
          </a:p>
          <a:p>
            <a:r>
              <a:rPr lang="en-GB" sz="1200" b="0" i="0" kern="1200" dirty="0">
                <a:solidFill>
                  <a:schemeClr val="tx1"/>
                </a:solidFill>
                <a:effectLst/>
                <a:latin typeface="+mn-lt"/>
                <a:ea typeface="+mn-ea"/>
                <a:cs typeface="+mn-cs"/>
              </a:rPr>
              <a:t>Covers physiological changes and natural variability in blood pressure</a:t>
            </a:r>
          </a:p>
          <a:p>
            <a:r>
              <a:rPr lang="en-GB" sz="1200" b="0" i="0" kern="1200" dirty="0">
                <a:solidFill>
                  <a:schemeClr val="tx1"/>
                </a:solidFill>
                <a:effectLst/>
                <a:latin typeface="+mn-lt"/>
                <a:ea typeface="+mn-ea"/>
                <a:cs typeface="+mn-cs"/>
              </a:rPr>
              <a:t>Develops skills in preparing adults for BP measurement</a:t>
            </a:r>
          </a:p>
          <a:p>
            <a:r>
              <a:rPr lang="en-GB" sz="1200" b="0" i="0" kern="1200" dirty="0">
                <a:solidFill>
                  <a:schemeClr val="tx1"/>
                </a:solidFill>
                <a:effectLst/>
                <a:latin typeface="+mn-lt"/>
                <a:ea typeface="+mn-ea"/>
                <a:cs typeface="+mn-cs"/>
              </a:rPr>
              <a:t>Includes conducting and documenting the procedure</a:t>
            </a:r>
          </a:p>
          <a:p>
            <a:r>
              <a:rPr lang="en-GB" sz="1200" b="0" i="0" kern="1200" dirty="0">
                <a:solidFill>
                  <a:schemeClr val="tx1"/>
                </a:solidFill>
                <a:effectLst/>
                <a:latin typeface="+mn-lt"/>
                <a:ea typeface="+mn-ea"/>
                <a:cs typeface="+mn-cs"/>
              </a:rPr>
              <a:t>Introduces quality assurance processes for manual BP measurement</a:t>
            </a:r>
          </a:p>
          <a:p>
            <a:br>
              <a:rPr lang="en-GB" dirty="0"/>
            </a:br>
            <a:endParaRPr lang="en-GB" dirty="0"/>
          </a:p>
          <a:p>
            <a:r>
              <a:rPr lang="en-GB" sz="1200" b="1" i="0" kern="1200" dirty="0">
                <a:solidFill>
                  <a:schemeClr val="tx1"/>
                </a:solidFill>
                <a:effectLst/>
                <a:latin typeface="+mn-lt"/>
                <a:ea typeface="+mn-ea"/>
                <a:cs typeface="+mn-cs"/>
              </a:rPr>
              <a:t>Unit 73: Performing Routine Electrocardiography in Adults</a:t>
            </a:r>
          </a:p>
          <a:p>
            <a:r>
              <a:rPr lang="en-GB" sz="1200" b="0" i="0" kern="1200" dirty="0">
                <a:solidFill>
                  <a:schemeClr val="tx1"/>
                </a:solidFill>
                <a:effectLst/>
                <a:latin typeface="+mn-lt"/>
                <a:ea typeface="+mn-ea"/>
                <a:cs typeface="+mn-cs"/>
              </a:rPr>
              <a:t>Covers normal heart structure, function and electrical activity</a:t>
            </a:r>
          </a:p>
          <a:p>
            <a:r>
              <a:rPr lang="en-GB" sz="1200" b="0" i="0" kern="1200" dirty="0">
                <a:solidFill>
                  <a:schemeClr val="tx1"/>
                </a:solidFill>
                <a:effectLst/>
                <a:latin typeface="+mn-lt"/>
                <a:ea typeface="+mn-ea"/>
                <a:cs typeface="+mn-cs"/>
              </a:rPr>
              <a:t>Explains how heart function relates to a normal ECG</a:t>
            </a:r>
          </a:p>
          <a:p>
            <a:r>
              <a:rPr lang="en-GB" sz="1200" b="0" i="0" kern="1200" dirty="0">
                <a:solidFill>
                  <a:schemeClr val="tx1"/>
                </a:solidFill>
                <a:effectLst/>
                <a:latin typeface="+mn-lt"/>
                <a:ea typeface="+mn-ea"/>
                <a:cs typeface="+mn-cs"/>
              </a:rPr>
              <a:t>Covers safe recording of a 12-lead ECG</a:t>
            </a:r>
          </a:p>
          <a:p>
            <a:r>
              <a:rPr lang="en-GB" sz="1200" b="0" i="0" kern="1200" dirty="0">
                <a:solidFill>
                  <a:schemeClr val="tx1"/>
                </a:solidFill>
                <a:effectLst/>
                <a:latin typeface="+mn-lt"/>
                <a:ea typeface="+mn-ea"/>
                <a:cs typeface="+mn-cs"/>
              </a:rPr>
              <a:t>Focuses on effective patient communication</a:t>
            </a:r>
          </a:p>
          <a:p>
            <a:r>
              <a:rPr lang="en-GB" sz="1200" b="0" i="0" kern="1200" dirty="0">
                <a:solidFill>
                  <a:schemeClr val="tx1"/>
                </a:solidFill>
                <a:effectLst/>
                <a:latin typeface="+mn-lt"/>
                <a:ea typeface="+mn-ea"/>
                <a:cs typeface="+mn-cs"/>
              </a:rPr>
              <a:t>Develops skills in performing ECGs for routine adult patients</a:t>
            </a:r>
          </a:p>
          <a:p>
            <a:r>
              <a:rPr lang="en-GB" sz="1200" b="0" i="0" kern="1200" dirty="0">
                <a:solidFill>
                  <a:schemeClr val="tx1"/>
                </a:solidFill>
                <a:effectLst/>
                <a:latin typeface="+mn-lt"/>
                <a:ea typeface="+mn-ea"/>
                <a:cs typeface="+mn-cs"/>
              </a:rPr>
              <a:t>Includes checking ECG technical quality</a:t>
            </a:r>
          </a:p>
          <a:p>
            <a:r>
              <a:rPr lang="en-GB" sz="1200" b="0" i="0" kern="1200" dirty="0">
                <a:solidFill>
                  <a:schemeClr val="tx1"/>
                </a:solidFill>
                <a:effectLst/>
                <a:latin typeface="+mn-lt"/>
                <a:ea typeface="+mn-ea"/>
                <a:cs typeface="+mn-cs"/>
              </a:rPr>
              <a:t>Introduces recognition and appropriate response to life-threatening arrhythmias</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14</a:t>
            </a:fld>
            <a:endParaRPr lang="en-GB" dirty="0"/>
          </a:p>
        </p:txBody>
      </p:sp>
    </p:spTree>
    <p:extLst>
      <p:ext uri="{BB962C8B-B14F-4D97-AF65-F5344CB8AC3E}">
        <p14:creationId xmlns:p14="http://schemas.microsoft.com/office/powerpoint/2010/main" val="139197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Unit 21: Introduction to Anatomy and Physiology</a:t>
            </a:r>
          </a:p>
          <a:p>
            <a:r>
              <a:rPr lang="en-GB" sz="1200" b="0" i="0" kern="1200" dirty="0">
                <a:solidFill>
                  <a:schemeClr val="tx1"/>
                </a:solidFill>
                <a:effectLst/>
                <a:latin typeface="+mn-lt"/>
                <a:ea typeface="+mn-ea"/>
                <a:cs typeface="+mn-cs"/>
              </a:rPr>
              <a:t>Introduces the terms </a:t>
            </a:r>
            <a:r>
              <a:rPr lang="en-GB" sz="1200" b="1" i="0" kern="1200" dirty="0">
                <a:solidFill>
                  <a:schemeClr val="tx1"/>
                </a:solidFill>
                <a:effectLst/>
                <a:latin typeface="+mn-lt"/>
                <a:ea typeface="+mn-ea"/>
                <a:cs typeface="+mn-cs"/>
              </a:rPr>
              <a:t>anatomy</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physiology</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Explains how body structure links to body function</a:t>
            </a:r>
          </a:p>
          <a:p>
            <a:r>
              <a:rPr lang="en-GB" sz="1200" b="0" i="0" kern="1200" dirty="0">
                <a:solidFill>
                  <a:schemeClr val="tx1"/>
                </a:solidFill>
                <a:effectLst/>
                <a:latin typeface="+mn-lt"/>
                <a:ea typeface="+mn-ea"/>
                <a:cs typeface="+mn-cs"/>
              </a:rPr>
              <a:t>Covers body organisation from cells to full body systems</a:t>
            </a:r>
          </a:p>
          <a:p>
            <a:r>
              <a:rPr lang="en-GB" sz="1200" b="0" i="0" kern="1200" dirty="0">
                <a:solidFill>
                  <a:schemeClr val="tx1"/>
                </a:solidFill>
                <a:effectLst/>
                <a:latin typeface="+mn-lt"/>
                <a:ea typeface="+mn-ea"/>
                <a:cs typeface="+mn-cs"/>
              </a:rPr>
              <a:t>Identifies the major body systems</a:t>
            </a:r>
          </a:p>
          <a:p>
            <a:r>
              <a:rPr lang="en-GB" sz="1200" b="0" i="0" kern="1200" dirty="0">
                <a:solidFill>
                  <a:schemeClr val="tx1"/>
                </a:solidFill>
                <a:effectLst/>
                <a:latin typeface="+mn-lt"/>
                <a:ea typeface="+mn-ea"/>
                <a:cs typeface="+mn-cs"/>
              </a:rPr>
              <a:t>Explores common diseases linked to each system</a:t>
            </a:r>
          </a:p>
          <a:p>
            <a:r>
              <a:rPr lang="en-GB" sz="1200" b="0" i="0" kern="1200" dirty="0">
                <a:solidFill>
                  <a:schemeClr val="tx1"/>
                </a:solidFill>
                <a:effectLst/>
                <a:latin typeface="+mn-lt"/>
                <a:ea typeface="+mn-ea"/>
                <a:cs typeface="+mn-cs"/>
              </a:rPr>
              <a:t>Considers the impact of disease on patients and families</a:t>
            </a:r>
          </a:p>
          <a:p>
            <a:r>
              <a:rPr lang="en-GB" sz="1200" b="0" i="0" kern="1200" dirty="0">
                <a:solidFill>
                  <a:schemeClr val="tx1"/>
                </a:solidFill>
                <a:effectLst/>
                <a:latin typeface="+mn-lt"/>
                <a:ea typeface="+mn-ea"/>
                <a:cs typeface="+mn-cs"/>
              </a:rPr>
              <a:t>Introduces diagnostic tests across life sciences, physiological sciences and physical sciences</a:t>
            </a:r>
          </a:p>
          <a:p>
            <a:br>
              <a:rPr lang="en-GB" dirty="0"/>
            </a:br>
            <a:endParaRPr lang="en-GB" dirty="0"/>
          </a:p>
          <a:p>
            <a:r>
              <a:rPr lang="en-GB" sz="1200" b="1" i="0" kern="1200" dirty="0">
                <a:solidFill>
                  <a:schemeClr val="tx1"/>
                </a:solidFill>
                <a:effectLst/>
                <a:latin typeface="+mn-lt"/>
                <a:ea typeface="+mn-ea"/>
                <a:cs typeface="+mn-cs"/>
              </a:rPr>
              <a:t>Unit 24: Cardiovascular, Lymphatic and Respiratory Systems</a:t>
            </a:r>
          </a:p>
          <a:p>
            <a:r>
              <a:rPr lang="en-GB" sz="1200" b="0" i="0" kern="1200" dirty="0">
                <a:solidFill>
                  <a:schemeClr val="tx1"/>
                </a:solidFill>
                <a:effectLst/>
                <a:latin typeface="+mn-lt"/>
                <a:ea typeface="+mn-ea"/>
                <a:cs typeface="+mn-cs"/>
              </a:rPr>
              <a:t>Covers the anatomy and physiology of blood, blood vessels and the heart</a:t>
            </a:r>
          </a:p>
          <a:p>
            <a:r>
              <a:rPr lang="en-GB" sz="1200" b="0" i="0" kern="1200" dirty="0">
                <a:solidFill>
                  <a:schemeClr val="tx1"/>
                </a:solidFill>
                <a:effectLst/>
                <a:latin typeface="+mn-lt"/>
                <a:ea typeface="+mn-ea"/>
                <a:cs typeface="+mn-cs"/>
              </a:rPr>
              <a:t>Explores the lymphatic and immune systems</a:t>
            </a:r>
          </a:p>
          <a:p>
            <a:r>
              <a:rPr lang="en-GB" sz="1200" b="0" i="0" kern="1200" dirty="0">
                <a:solidFill>
                  <a:schemeClr val="tx1"/>
                </a:solidFill>
                <a:effectLst/>
                <a:latin typeface="+mn-lt"/>
                <a:ea typeface="+mn-ea"/>
                <a:cs typeface="+mn-cs"/>
              </a:rPr>
              <a:t>Explains respiratory system structure and function</a:t>
            </a:r>
          </a:p>
          <a:p>
            <a:r>
              <a:rPr lang="en-GB" sz="1200" b="0" i="0" kern="1200" dirty="0">
                <a:solidFill>
                  <a:schemeClr val="tx1"/>
                </a:solidFill>
                <a:effectLst/>
                <a:latin typeface="+mn-lt"/>
                <a:ea typeface="+mn-ea"/>
                <a:cs typeface="+mn-cs"/>
              </a:rPr>
              <a:t>Links body systems to related disorders</a:t>
            </a:r>
          </a:p>
          <a:p>
            <a:r>
              <a:rPr lang="en-GB" sz="1200" b="0" i="0" kern="1200" dirty="0">
                <a:solidFill>
                  <a:schemeClr val="tx1"/>
                </a:solidFill>
                <a:effectLst/>
                <a:latin typeface="+mn-lt"/>
                <a:ea typeface="+mn-ea"/>
                <a:cs typeface="+mn-cs"/>
              </a:rPr>
              <a:t>Introduces tests used to diagnose, treat and manage cardiovascular, respiratory, lymphatic, immune and sleep disorders</a:t>
            </a:r>
          </a:p>
          <a:p>
            <a:br>
              <a:rPr lang="en-GB" dirty="0"/>
            </a:br>
            <a:endParaRPr lang="en-GB" dirty="0"/>
          </a:p>
          <a:p>
            <a:r>
              <a:rPr lang="en-GB" sz="1200" b="1" i="0" kern="1200" dirty="0">
                <a:solidFill>
                  <a:schemeClr val="tx1"/>
                </a:solidFill>
                <a:effectLst/>
                <a:latin typeface="+mn-lt"/>
                <a:ea typeface="+mn-ea"/>
                <a:cs typeface="+mn-cs"/>
              </a:rPr>
              <a:t>Unit 79: Performing Spirometry and Bronchodilator Response in Adults</a:t>
            </a: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respiratory anatomy and physiology</a:t>
            </a:r>
          </a:p>
          <a:p>
            <a:r>
              <a:rPr lang="en-GB" sz="1200" b="0" i="0" kern="1200" dirty="0">
                <a:solidFill>
                  <a:schemeClr val="tx1"/>
                </a:solidFill>
                <a:effectLst/>
                <a:latin typeface="+mn-lt"/>
                <a:ea typeface="+mn-ea"/>
                <a:cs typeface="+mn-cs"/>
              </a:rPr>
              <a:t>Explains the mechanics of breathing</a:t>
            </a:r>
          </a:p>
          <a:p>
            <a:r>
              <a:rPr lang="en-GB" sz="1200" b="0" i="0" kern="1200" dirty="0">
                <a:solidFill>
                  <a:schemeClr val="tx1"/>
                </a:solidFill>
                <a:effectLst/>
                <a:latin typeface="+mn-lt"/>
                <a:ea typeface="+mn-ea"/>
                <a:cs typeface="+mn-cs"/>
              </a:rPr>
              <a:t>Introduces spirometry, spirometers and respiratory diseases</a:t>
            </a:r>
          </a:p>
          <a:p>
            <a:r>
              <a:rPr lang="en-GB" sz="1200" b="0" i="0" kern="1200" dirty="0">
                <a:solidFill>
                  <a:schemeClr val="tx1"/>
                </a:solidFill>
                <a:effectLst/>
                <a:latin typeface="+mn-lt"/>
                <a:ea typeface="+mn-ea"/>
                <a:cs typeface="+mn-cs"/>
              </a:rPr>
              <a:t>Covers clinical indications and key definitions</a:t>
            </a:r>
          </a:p>
          <a:p>
            <a:r>
              <a:rPr lang="en-GB" sz="1200" b="0" i="0" kern="1200" dirty="0">
                <a:solidFill>
                  <a:schemeClr val="tx1"/>
                </a:solidFill>
                <a:effectLst/>
                <a:latin typeface="+mn-lt"/>
                <a:ea typeface="+mn-ea"/>
                <a:cs typeface="+mn-cs"/>
              </a:rPr>
              <a:t>Explains the SOP for spirometry and reversibility testing</a:t>
            </a:r>
          </a:p>
          <a:p>
            <a:r>
              <a:rPr lang="en-GB" sz="1200" b="0" i="0" kern="1200" dirty="0">
                <a:solidFill>
                  <a:schemeClr val="tx1"/>
                </a:solidFill>
                <a:effectLst/>
                <a:latin typeface="+mn-lt"/>
                <a:ea typeface="+mn-ea"/>
                <a:cs typeface="+mn-cs"/>
              </a:rPr>
              <a:t>Develops skills in preparing and performing spirometry</a:t>
            </a:r>
          </a:p>
          <a:p>
            <a:r>
              <a:rPr lang="en-GB" sz="1200" b="0" i="0" kern="1200" dirty="0">
                <a:solidFill>
                  <a:schemeClr val="tx1"/>
                </a:solidFill>
                <a:effectLst/>
                <a:latin typeface="+mn-lt"/>
                <a:ea typeface="+mn-ea"/>
                <a:cs typeface="+mn-cs"/>
              </a:rPr>
              <a:t>Focuses on obtaining reliable baseline measurements</a:t>
            </a:r>
          </a:p>
          <a:p>
            <a:br>
              <a:rPr lang="en-GB" dirty="0"/>
            </a:br>
            <a:endParaRPr lang="en-GB" dirty="0"/>
          </a:p>
          <a:p>
            <a:r>
              <a:rPr lang="en-GB" sz="1200" b="1" i="0" kern="1200" dirty="0">
                <a:solidFill>
                  <a:schemeClr val="tx1"/>
                </a:solidFill>
                <a:effectLst/>
                <a:latin typeface="+mn-lt"/>
                <a:ea typeface="+mn-ea"/>
                <a:cs typeface="+mn-cs"/>
              </a:rPr>
              <a:t>Unit 80: Performing Spot Oxygen Measurements</a:t>
            </a:r>
          </a:p>
          <a:p>
            <a:r>
              <a:rPr lang="en-GB" sz="1200" b="0" i="0" kern="1200" dirty="0">
                <a:solidFill>
                  <a:schemeClr val="tx1"/>
                </a:solidFill>
                <a:effectLst/>
                <a:latin typeface="+mn-lt"/>
                <a:ea typeface="+mn-ea"/>
                <a:cs typeface="+mn-cs"/>
              </a:rPr>
              <a:t>Explains the meaning and clinical use of </a:t>
            </a:r>
            <a:r>
              <a:rPr lang="en-GB" sz="1200" b="1" i="0" kern="1200" dirty="0">
                <a:solidFill>
                  <a:schemeClr val="tx1"/>
                </a:solidFill>
                <a:effectLst/>
                <a:latin typeface="+mn-lt"/>
                <a:ea typeface="+mn-ea"/>
                <a:cs typeface="+mn-cs"/>
              </a:rPr>
              <a:t>SpO₂</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conditions that may affect SpO₂ measurements</a:t>
            </a:r>
          </a:p>
          <a:p>
            <a:r>
              <a:rPr lang="en-GB" sz="1200" b="0" i="0" kern="1200" dirty="0">
                <a:solidFill>
                  <a:schemeClr val="tx1"/>
                </a:solidFill>
                <a:effectLst/>
                <a:latin typeface="+mn-lt"/>
                <a:ea typeface="+mn-ea"/>
                <a:cs typeface="+mn-cs"/>
              </a:rPr>
              <a:t>Introduces the principles of pulse oximetry</a:t>
            </a:r>
          </a:p>
          <a:p>
            <a:r>
              <a:rPr lang="en-GB" sz="1200" b="0" i="0" kern="1200" dirty="0">
                <a:solidFill>
                  <a:schemeClr val="tx1"/>
                </a:solidFill>
                <a:effectLst/>
                <a:latin typeface="+mn-lt"/>
                <a:ea typeface="+mn-ea"/>
                <a:cs typeface="+mn-cs"/>
              </a:rPr>
              <a:t>Explains the SOP for spot oxygen measurement</a:t>
            </a:r>
          </a:p>
          <a:p>
            <a:r>
              <a:rPr lang="en-GB" sz="1200" b="0" i="0" kern="1200" dirty="0">
                <a:solidFill>
                  <a:schemeClr val="tx1"/>
                </a:solidFill>
                <a:effectLst/>
                <a:latin typeface="+mn-lt"/>
                <a:ea typeface="+mn-ea"/>
                <a:cs typeface="+mn-cs"/>
              </a:rPr>
              <a:t>Develops skills in preparing and performing SpO₂ readings</a:t>
            </a:r>
          </a:p>
          <a:p>
            <a:r>
              <a:rPr lang="en-GB" sz="1200" b="0" i="0" kern="1200" dirty="0">
                <a:solidFill>
                  <a:schemeClr val="tx1"/>
                </a:solidFill>
                <a:effectLst/>
                <a:latin typeface="+mn-lt"/>
                <a:ea typeface="+mn-ea"/>
                <a:cs typeface="+mn-cs"/>
              </a:rPr>
              <a:t>Focuses on obtaining reliable baseline measurements</a:t>
            </a:r>
          </a:p>
          <a:p>
            <a:r>
              <a:rPr lang="en-GB" sz="1200" b="0" i="0" kern="1200" dirty="0">
                <a:solidFill>
                  <a:schemeClr val="tx1"/>
                </a:solidFill>
                <a:effectLst/>
                <a:latin typeface="+mn-lt"/>
                <a:ea typeface="+mn-ea"/>
                <a:cs typeface="+mn-cs"/>
              </a:rPr>
              <a:t>Includes maintaining oximeters</a:t>
            </a:r>
          </a:p>
          <a:p>
            <a:br>
              <a:rPr lang="en-GB" dirty="0"/>
            </a:br>
            <a:endParaRPr lang="en-GB" dirty="0"/>
          </a:p>
          <a:p>
            <a:r>
              <a:rPr lang="en-GB" sz="1200" b="1" i="0" kern="1200" dirty="0">
                <a:solidFill>
                  <a:schemeClr val="tx1"/>
                </a:solidFill>
                <a:effectLst/>
                <a:latin typeface="+mn-lt"/>
                <a:ea typeface="+mn-ea"/>
                <a:cs typeface="+mn-cs"/>
              </a:rPr>
              <a:t>Unit 82: Interpreting and Reporting Spirometry Results</a:t>
            </a:r>
          </a:p>
          <a:p>
            <a:r>
              <a:rPr lang="en-GB" sz="1200" b="0" i="0" kern="1200" dirty="0">
                <a:solidFill>
                  <a:schemeClr val="tx1"/>
                </a:solidFill>
                <a:effectLst/>
                <a:latin typeface="+mn-lt"/>
                <a:ea typeface="+mn-ea"/>
                <a:cs typeface="+mn-cs"/>
              </a:rPr>
              <a:t>Covers obstructive, restrictive and mixed spirometry patterns</a:t>
            </a:r>
          </a:p>
          <a:p>
            <a:r>
              <a:rPr lang="en-GB" sz="1200" b="0" i="0" kern="1200" dirty="0">
                <a:solidFill>
                  <a:schemeClr val="tx1"/>
                </a:solidFill>
                <a:effectLst/>
                <a:latin typeface="+mn-lt"/>
                <a:ea typeface="+mn-ea"/>
                <a:cs typeface="+mn-cs"/>
              </a:rPr>
              <a:t>Explains reversibility testing and result interpretation</a:t>
            </a:r>
          </a:p>
          <a:p>
            <a:r>
              <a:rPr lang="en-GB" sz="1200" b="0" i="0" kern="1200" dirty="0">
                <a:solidFill>
                  <a:schemeClr val="tx1"/>
                </a:solidFill>
                <a:effectLst/>
                <a:latin typeface="+mn-lt"/>
                <a:ea typeface="+mn-ea"/>
                <a:cs typeface="+mn-cs"/>
              </a:rPr>
              <a:t>Introduces reference values and how to use them</a:t>
            </a:r>
          </a:p>
          <a:p>
            <a:r>
              <a:rPr lang="en-GB" sz="1200" b="0" i="0" kern="1200" dirty="0">
                <a:solidFill>
                  <a:schemeClr val="tx1"/>
                </a:solidFill>
                <a:effectLst/>
                <a:latin typeface="+mn-lt"/>
                <a:ea typeface="+mn-ea"/>
                <a:cs typeface="+mn-cs"/>
              </a:rPr>
              <a:t>Develops skills in producing technical spirometry reports</a:t>
            </a:r>
          </a:p>
          <a:p>
            <a:r>
              <a:rPr lang="en-GB" sz="1200" b="0" i="0" kern="1200" dirty="0">
                <a:solidFill>
                  <a:schemeClr val="tx1"/>
                </a:solidFill>
                <a:effectLst/>
                <a:latin typeface="+mn-lt"/>
                <a:ea typeface="+mn-ea"/>
                <a:cs typeface="+mn-cs"/>
              </a:rPr>
              <a:t>Includes interpretive reporting of spirometry results</a:t>
            </a:r>
          </a:p>
          <a:p>
            <a:r>
              <a:rPr lang="en-GB" sz="1200" b="0" i="0" kern="1200" dirty="0">
                <a:solidFill>
                  <a:schemeClr val="tx1"/>
                </a:solidFill>
                <a:effectLst/>
                <a:latin typeface="+mn-lt"/>
                <a:ea typeface="+mn-ea"/>
                <a:cs typeface="+mn-cs"/>
              </a:rPr>
              <a:t>Supports accurate communication of respiratory test findings</a:t>
            </a:r>
          </a:p>
          <a:p>
            <a:br>
              <a:rPr lang="en-GB" dirty="0"/>
            </a:br>
            <a:endParaRPr lang="en-GB" dirty="0"/>
          </a:p>
          <a:p>
            <a:r>
              <a:rPr lang="en-GB" sz="1200" b="1" i="0" kern="1200" dirty="0">
                <a:solidFill>
                  <a:schemeClr val="tx1"/>
                </a:solidFill>
                <a:effectLst/>
                <a:latin typeface="+mn-lt"/>
                <a:ea typeface="+mn-ea"/>
                <a:cs typeface="+mn-cs"/>
              </a:rPr>
              <a:t>Unit 116: Sleep Diagnostics</a:t>
            </a:r>
          </a:p>
          <a:p>
            <a:r>
              <a:rPr lang="en-GB" sz="1200" b="0" i="0" kern="1200" dirty="0">
                <a:solidFill>
                  <a:schemeClr val="tx1"/>
                </a:solidFill>
                <a:effectLst/>
                <a:latin typeface="+mn-lt"/>
                <a:ea typeface="+mn-ea"/>
                <a:cs typeface="+mn-cs"/>
              </a:rPr>
              <a:t>Introduces breathing-related sleep disorders</a:t>
            </a:r>
          </a:p>
          <a:p>
            <a:r>
              <a:rPr lang="en-GB" sz="1200" b="0" i="0" kern="1200" dirty="0">
                <a:solidFill>
                  <a:schemeClr val="tx1"/>
                </a:solidFill>
                <a:effectLst/>
                <a:latin typeface="+mn-lt"/>
                <a:ea typeface="+mn-ea"/>
                <a:cs typeface="+mn-cs"/>
              </a:rPr>
              <a:t>Explains how sleep and sleep disorders are investigated</a:t>
            </a:r>
          </a:p>
          <a:p>
            <a:r>
              <a:rPr lang="en-GB" sz="1200" b="0" i="0" kern="1200" dirty="0">
                <a:solidFill>
                  <a:schemeClr val="tx1"/>
                </a:solidFill>
                <a:effectLst/>
                <a:latin typeface="+mn-lt"/>
                <a:ea typeface="+mn-ea"/>
                <a:cs typeface="+mn-cs"/>
              </a:rPr>
              <a:t>Covers diagnostic testing in adults and/or children</a:t>
            </a:r>
          </a:p>
          <a:p>
            <a:r>
              <a:rPr lang="en-GB" sz="1200" b="0" i="0" kern="1200" dirty="0">
                <a:solidFill>
                  <a:schemeClr val="tx1"/>
                </a:solidFill>
                <a:effectLst/>
                <a:latin typeface="+mn-lt"/>
                <a:ea typeface="+mn-ea"/>
                <a:cs typeface="+mn-cs"/>
              </a:rPr>
              <a:t>Develops skills in performing standard sleep diagnostic tests</a:t>
            </a:r>
          </a:p>
          <a:p>
            <a:r>
              <a:rPr lang="en-GB" sz="1200" b="0" i="0" kern="1200" dirty="0">
                <a:solidFill>
                  <a:schemeClr val="tx1"/>
                </a:solidFill>
                <a:effectLst/>
                <a:latin typeface="+mn-lt"/>
                <a:ea typeface="+mn-ea"/>
                <a:cs typeface="+mn-cs"/>
              </a:rPr>
              <a:t>Includes cleaning and decontamination of equipment</a:t>
            </a:r>
          </a:p>
          <a:p>
            <a:r>
              <a:rPr lang="en-GB" sz="1200" b="0" i="0" kern="1200" dirty="0">
                <a:solidFill>
                  <a:schemeClr val="tx1"/>
                </a:solidFill>
                <a:effectLst/>
                <a:latin typeface="+mn-lt"/>
                <a:ea typeface="+mn-ea"/>
                <a:cs typeface="+mn-cs"/>
              </a:rPr>
              <a:t>Covers routine equipment maintenance</a:t>
            </a:r>
          </a:p>
          <a:p>
            <a:r>
              <a:rPr lang="en-GB" sz="1200" b="0" i="0" kern="1200" dirty="0">
                <a:solidFill>
                  <a:schemeClr val="tx1"/>
                </a:solidFill>
                <a:effectLst/>
                <a:latin typeface="+mn-lt"/>
                <a:ea typeface="+mn-ea"/>
                <a:cs typeface="+mn-cs"/>
              </a:rPr>
              <a:t>Includes quality assurance procedures for sleep diagnostic equipment</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16</a:t>
            </a:fld>
            <a:endParaRPr lang="en-GB" dirty="0"/>
          </a:p>
        </p:txBody>
      </p:sp>
    </p:spTree>
    <p:extLst>
      <p:ext uri="{BB962C8B-B14F-4D97-AF65-F5344CB8AC3E}">
        <p14:creationId xmlns:p14="http://schemas.microsoft.com/office/powerpoint/2010/main" val="332148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nits 11 &amp; 12: Causes of Disease, Maintaining Health, and Cause and Spread of Infection</a:t>
            </a:r>
          </a:p>
          <a:p>
            <a:r>
              <a:rPr lang="en-GB" sz="1200" b="0" i="0" kern="1200" dirty="0">
                <a:solidFill>
                  <a:schemeClr val="tx1"/>
                </a:solidFill>
                <a:effectLst/>
                <a:latin typeface="+mn-lt"/>
                <a:ea typeface="+mn-ea"/>
                <a:cs typeface="+mn-cs"/>
              </a:rPr>
              <a:t>Delivered as a </a:t>
            </a:r>
            <a:r>
              <a:rPr lang="en-GB" sz="1200" b="1" i="0" kern="1200" dirty="0">
                <a:solidFill>
                  <a:schemeClr val="tx1"/>
                </a:solidFill>
                <a:effectLst/>
                <a:latin typeface="+mn-lt"/>
                <a:ea typeface="+mn-ea"/>
                <a:cs typeface="+mn-cs"/>
              </a:rPr>
              <a:t>combined online unit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Explores definitions of </a:t>
            </a:r>
            <a:r>
              <a:rPr lang="en-GB" sz="1200" b="1" i="0" kern="1200" dirty="0">
                <a:solidFill>
                  <a:schemeClr val="tx1"/>
                </a:solidFill>
                <a:effectLst/>
                <a:latin typeface="+mn-lt"/>
                <a:ea typeface="+mn-ea"/>
                <a:cs typeface="+mn-cs"/>
              </a:rPr>
              <a:t>health</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disease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causes of disease and ways to maintain health and wellbeing</a:t>
            </a:r>
          </a:p>
          <a:p>
            <a:r>
              <a:rPr lang="en-GB" sz="1200" b="0" i="0" kern="1200" dirty="0">
                <a:solidFill>
                  <a:schemeClr val="tx1"/>
                </a:solidFill>
                <a:effectLst/>
                <a:latin typeface="+mn-lt"/>
                <a:ea typeface="+mn-ea"/>
                <a:cs typeface="+mn-cs"/>
              </a:rPr>
              <a:t>Introduces key micro-organisms, including:</a:t>
            </a:r>
          </a:p>
          <a:p>
            <a:pPr lvl="1"/>
            <a:r>
              <a:rPr lang="en-GB" sz="1200" b="0" i="0" kern="1200" dirty="0">
                <a:solidFill>
                  <a:schemeClr val="tx1"/>
                </a:solidFill>
                <a:effectLst/>
                <a:latin typeface="+mn-lt"/>
                <a:ea typeface="+mn-ea"/>
                <a:cs typeface="+mn-cs"/>
              </a:rPr>
              <a:t>bacteria</a:t>
            </a:r>
          </a:p>
          <a:p>
            <a:pPr lvl="1"/>
            <a:r>
              <a:rPr lang="en-GB" sz="1200" b="0" i="0" kern="1200" dirty="0">
                <a:solidFill>
                  <a:schemeClr val="tx1"/>
                </a:solidFill>
                <a:effectLst/>
                <a:latin typeface="+mn-lt"/>
                <a:ea typeface="+mn-ea"/>
                <a:cs typeface="+mn-cs"/>
              </a:rPr>
              <a:t>viruses</a:t>
            </a:r>
          </a:p>
          <a:p>
            <a:pPr lvl="1"/>
            <a:r>
              <a:rPr lang="en-GB" sz="1200" b="0" i="0" kern="1200" dirty="0">
                <a:solidFill>
                  <a:schemeClr val="tx1"/>
                </a:solidFill>
                <a:effectLst/>
                <a:latin typeface="+mn-lt"/>
                <a:ea typeface="+mn-ea"/>
                <a:cs typeface="+mn-cs"/>
              </a:rPr>
              <a:t>fungi</a:t>
            </a:r>
          </a:p>
          <a:p>
            <a:pPr lvl="1"/>
            <a:r>
              <a:rPr lang="en-GB" sz="1200" b="0" i="0" kern="1200" dirty="0">
                <a:solidFill>
                  <a:schemeClr val="tx1"/>
                </a:solidFill>
                <a:effectLst/>
                <a:latin typeface="+mn-lt"/>
                <a:ea typeface="+mn-ea"/>
                <a:cs typeface="+mn-cs"/>
              </a:rPr>
              <a:t>parasites</a:t>
            </a:r>
          </a:p>
          <a:p>
            <a:r>
              <a:rPr lang="en-GB" sz="1200" b="0" i="0" kern="1200" dirty="0">
                <a:solidFill>
                  <a:schemeClr val="tx1"/>
                </a:solidFill>
                <a:effectLst/>
                <a:latin typeface="+mn-lt"/>
                <a:ea typeface="+mn-ea"/>
                <a:cs typeface="+mn-cs"/>
              </a:rPr>
              <a:t>Explains routes of infection and transmission</a:t>
            </a:r>
          </a:p>
          <a:p>
            <a:r>
              <a:rPr lang="en-GB" sz="1200" b="0" i="0" kern="1200" dirty="0">
                <a:solidFill>
                  <a:schemeClr val="tx1"/>
                </a:solidFill>
                <a:effectLst/>
                <a:latin typeface="+mn-lt"/>
                <a:ea typeface="+mn-ea"/>
                <a:cs typeface="+mn-cs"/>
              </a:rPr>
              <a:t>Covers conditions needed for micro-organisms to grow</a:t>
            </a:r>
          </a:p>
          <a:p>
            <a:r>
              <a:rPr lang="en-GB" sz="1200" b="0" i="0" kern="1200" dirty="0">
                <a:solidFill>
                  <a:schemeClr val="tx1"/>
                </a:solidFill>
                <a:effectLst/>
                <a:latin typeface="+mn-lt"/>
                <a:ea typeface="+mn-ea"/>
                <a:cs typeface="+mn-cs"/>
              </a:rPr>
              <a:t>Discusses departmental infection control procedures</a:t>
            </a:r>
          </a:p>
          <a:p>
            <a:r>
              <a:rPr lang="en-GB" sz="1200" b="0" i="0" kern="1200" dirty="0">
                <a:solidFill>
                  <a:schemeClr val="tx1"/>
                </a:solidFill>
                <a:effectLst/>
                <a:latin typeface="+mn-lt"/>
                <a:ea typeface="+mn-ea"/>
                <a:cs typeface="+mn-cs"/>
              </a:rPr>
              <a:t>Explores how to reduce the risk of infection outbreaks</a:t>
            </a:r>
          </a:p>
          <a:p>
            <a:r>
              <a:rPr lang="en-GB" sz="1200" b="0" i="0" kern="1200" dirty="0">
                <a:solidFill>
                  <a:schemeClr val="tx1"/>
                </a:solidFill>
                <a:effectLst/>
                <a:latin typeface="+mn-lt"/>
                <a:ea typeface="+mn-ea"/>
                <a:cs typeface="+mn-cs"/>
              </a:rPr>
              <a:t>Introduces the role of Public Health agencies</a:t>
            </a:r>
          </a:p>
          <a:p>
            <a:r>
              <a:rPr lang="en-GB" sz="1200" b="0" i="0" kern="1200" dirty="0">
                <a:solidFill>
                  <a:schemeClr val="tx1"/>
                </a:solidFill>
                <a:effectLst/>
                <a:latin typeface="+mn-lt"/>
                <a:ea typeface="+mn-ea"/>
                <a:cs typeface="+mn-cs"/>
              </a:rPr>
              <a:t>Includes group activities, self-study and workbook completion</a:t>
            </a:r>
          </a:p>
          <a:p>
            <a:br>
              <a:rPr lang="en-GB" dirty="0"/>
            </a:br>
            <a:endParaRPr lang="en-GB" dirty="0"/>
          </a:p>
          <a:p>
            <a:r>
              <a:rPr lang="en-GB" sz="1200" b="1" i="0" kern="1200" dirty="0">
                <a:solidFill>
                  <a:schemeClr val="tx1"/>
                </a:solidFill>
                <a:effectLst/>
                <a:latin typeface="+mn-lt"/>
                <a:ea typeface="+mn-ea"/>
                <a:cs typeface="+mn-cs"/>
              </a:rPr>
              <a:t>Unit 103: Introduction to Working in Clinical Engineering</a:t>
            </a: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2 months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Develops knowledge, skills and professional attitudes for working in a medical engineering workshop</a:t>
            </a:r>
          </a:p>
          <a:p>
            <a:r>
              <a:rPr lang="en-GB" sz="1200" b="0" i="0" kern="1200" dirty="0">
                <a:solidFill>
                  <a:schemeClr val="tx1"/>
                </a:solidFill>
                <a:effectLst/>
                <a:latin typeface="+mn-lt"/>
                <a:ea typeface="+mn-ea"/>
                <a:cs typeface="+mn-cs"/>
              </a:rPr>
              <a:t>Focuses on safe and effective practice within a clinical engineering environment</a:t>
            </a:r>
          </a:p>
          <a:p>
            <a:r>
              <a:rPr lang="en-GB" sz="1200" b="0" i="0" kern="1200" dirty="0">
                <a:solidFill>
                  <a:schemeClr val="tx1"/>
                </a:solidFill>
                <a:effectLst/>
                <a:latin typeface="+mn-lt"/>
                <a:ea typeface="+mn-ea"/>
                <a:cs typeface="+mn-cs"/>
              </a:rPr>
              <a:t>Primarily delivered through work-based activities</a:t>
            </a:r>
          </a:p>
          <a:p>
            <a:r>
              <a:rPr lang="en-GB" sz="1200" b="0" i="0" kern="1200" dirty="0">
                <a:solidFill>
                  <a:schemeClr val="tx1"/>
                </a:solidFill>
                <a:effectLst/>
                <a:latin typeface="+mn-lt"/>
                <a:ea typeface="+mn-ea"/>
                <a:cs typeface="+mn-cs"/>
              </a:rPr>
              <a:t>Learners gather evidence of competence, such as:</a:t>
            </a:r>
          </a:p>
          <a:p>
            <a:pPr lvl="1"/>
            <a:r>
              <a:rPr lang="en-GB" sz="1200" b="0" i="0" kern="1200" dirty="0">
                <a:solidFill>
                  <a:schemeClr val="tx1"/>
                </a:solidFill>
                <a:effectLst/>
                <a:latin typeface="+mn-lt"/>
                <a:ea typeface="+mn-ea"/>
                <a:cs typeface="+mn-cs"/>
              </a:rPr>
              <a:t>competency records</a:t>
            </a:r>
          </a:p>
          <a:p>
            <a:pPr lvl="1"/>
            <a:r>
              <a:rPr lang="en-GB" sz="1200" b="0" i="0" kern="1200" dirty="0">
                <a:solidFill>
                  <a:schemeClr val="tx1"/>
                </a:solidFill>
                <a:effectLst/>
                <a:latin typeface="+mn-lt"/>
                <a:ea typeface="+mn-ea"/>
                <a:cs typeface="+mn-cs"/>
              </a:rPr>
              <a:t>maintenance logs</a:t>
            </a:r>
          </a:p>
          <a:p>
            <a:pPr lvl="1"/>
            <a:r>
              <a:rPr lang="en-GB" sz="1200" b="0" i="0" kern="1200" dirty="0">
                <a:solidFill>
                  <a:schemeClr val="tx1"/>
                </a:solidFill>
                <a:effectLst/>
                <a:latin typeface="+mn-lt"/>
                <a:ea typeface="+mn-ea"/>
                <a:cs typeface="+mn-cs"/>
              </a:rPr>
              <a:t>daily checklists</a:t>
            </a:r>
          </a:p>
          <a:p>
            <a:pPr lvl="1"/>
            <a:r>
              <a:rPr lang="en-GB" sz="1200" b="0" i="0" kern="1200" dirty="0">
                <a:solidFill>
                  <a:schemeClr val="tx1"/>
                </a:solidFill>
                <a:effectLst/>
                <a:latin typeface="+mn-lt"/>
                <a:ea typeface="+mn-ea"/>
                <a:cs typeface="+mn-cs"/>
              </a:rPr>
              <a:t>witness testimonies</a:t>
            </a:r>
          </a:p>
          <a:p>
            <a:pPr lvl="1"/>
            <a:r>
              <a:rPr lang="en-GB" sz="1200" b="0" i="0" kern="1200" dirty="0">
                <a:solidFill>
                  <a:schemeClr val="tx1"/>
                </a:solidFill>
                <a:effectLst/>
                <a:latin typeface="+mn-lt"/>
                <a:ea typeface="+mn-ea"/>
                <a:cs typeface="+mn-cs"/>
              </a:rPr>
              <a:t>further departmental training records</a:t>
            </a:r>
          </a:p>
          <a:p>
            <a:r>
              <a:rPr lang="en-GB" sz="1200" b="0" i="0" kern="1200" dirty="0">
                <a:solidFill>
                  <a:schemeClr val="tx1"/>
                </a:solidFill>
                <a:effectLst/>
                <a:latin typeface="+mn-lt"/>
                <a:ea typeface="+mn-ea"/>
                <a:cs typeface="+mn-cs"/>
              </a:rPr>
              <a:t>Supports development of workplace confidence and technical competence in clinical engineering</a:t>
            </a: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18</a:t>
            </a:fld>
            <a:endParaRPr lang="en-GB" dirty="0"/>
          </a:p>
        </p:txBody>
      </p:sp>
    </p:spTree>
    <p:extLst>
      <p:ext uri="{BB962C8B-B14F-4D97-AF65-F5344CB8AC3E}">
        <p14:creationId xmlns:p14="http://schemas.microsoft.com/office/powerpoint/2010/main" val="266033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1" i="0" kern="1200" dirty="0">
                <a:solidFill>
                  <a:schemeClr val="tx1"/>
                </a:solidFill>
                <a:effectLst/>
                <a:latin typeface="+mn-lt"/>
                <a:ea typeface="+mn-ea"/>
                <a:cs typeface="+mn-cs"/>
              </a:rPr>
              <a:t>Orientation Workshop</a:t>
            </a: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Introduction to programme structure, expectations and support.</a:t>
            </a:r>
          </a:p>
          <a:p>
            <a:pPr fontAlgn="t"/>
            <a:r>
              <a:rPr lang="en-GB" sz="1200" b="0" i="0" kern="1200" dirty="0">
                <a:solidFill>
                  <a:schemeClr val="tx1"/>
                </a:solidFill>
                <a:effectLst/>
                <a:latin typeface="+mn-lt"/>
                <a:ea typeface="+mn-ea"/>
                <a:cs typeface="+mn-cs"/>
              </a:rPr>
              <a:t>Using online platforms and digital systems effectively.</a:t>
            </a:r>
          </a:p>
          <a:p>
            <a:pPr fontAlgn="t"/>
            <a:r>
              <a:rPr lang="en-GB" sz="1200" b="0" i="0" kern="1200" dirty="0">
                <a:solidFill>
                  <a:schemeClr val="tx1"/>
                </a:solidFill>
                <a:effectLst/>
                <a:latin typeface="+mn-lt"/>
                <a:ea typeface="+mn-ea"/>
                <a:cs typeface="+mn-cs"/>
              </a:rPr>
              <a:t>Developing good study habits, time management and independent learning skills.</a:t>
            </a:r>
          </a:p>
          <a:p>
            <a:r>
              <a:rPr lang="en-GB" sz="1200" b="1" i="0" kern="1200" dirty="0">
                <a:solidFill>
                  <a:schemeClr val="tx1"/>
                </a:solidFill>
                <a:effectLst/>
                <a:latin typeface="+mn-lt"/>
                <a:ea typeface="+mn-ea"/>
                <a:cs typeface="+mn-cs"/>
              </a:rPr>
              <a:t>Core Session 2 – Being a Successful Student and Scientist</a:t>
            </a:r>
          </a:p>
          <a:p>
            <a:r>
              <a:rPr lang="en-GB" sz="1200" b="0" i="0" kern="1200" dirty="0">
                <a:solidFill>
                  <a:schemeClr val="tx1"/>
                </a:solidFill>
                <a:effectLst/>
                <a:latin typeface="+mn-lt"/>
                <a:ea typeface="+mn-ea"/>
                <a:cs typeface="+mn-cs"/>
              </a:rPr>
              <a:t>This session focuses on professional development as a healthcare scientist. It covers the importance of appraisals, how to prepare for them, and understanding the </a:t>
            </a:r>
            <a:r>
              <a:rPr lang="en-GB" sz="1200" b="1" i="0" kern="1200" dirty="0">
                <a:solidFill>
                  <a:schemeClr val="tx1"/>
                </a:solidFill>
                <a:effectLst/>
                <a:latin typeface="+mn-lt"/>
                <a:ea typeface="+mn-ea"/>
                <a:cs typeface="+mn-cs"/>
              </a:rPr>
              <a:t>NHS Leadership Model</a:t>
            </a:r>
            <a:r>
              <a:rPr lang="en-GB" sz="1200" b="0" i="0" kern="1200" dirty="0">
                <a:solidFill>
                  <a:schemeClr val="tx1"/>
                </a:solidFill>
                <a:effectLst/>
                <a:latin typeface="+mn-lt"/>
                <a:ea typeface="+mn-ea"/>
                <a:cs typeface="+mn-cs"/>
              </a:rPr>
              <a:t>. Participants will also explore their roles within healthcare, potential career paths, and the significance of reflective practice for continuous learning.</a:t>
            </a:r>
          </a:p>
          <a:p>
            <a:br>
              <a:rPr lang="en-GB" dirty="0"/>
            </a:br>
            <a:endParaRPr lang="en-GB" dirty="0"/>
          </a:p>
          <a:p>
            <a:r>
              <a:rPr lang="en-GB" sz="1200" b="1" i="0" kern="1200" dirty="0">
                <a:solidFill>
                  <a:schemeClr val="tx1"/>
                </a:solidFill>
                <a:effectLst/>
                <a:latin typeface="+mn-lt"/>
                <a:ea typeface="+mn-ea"/>
                <a:cs typeface="+mn-cs"/>
              </a:rPr>
              <a:t>Core Session 3 – Health, Safety and Security</a:t>
            </a:r>
          </a:p>
          <a:p>
            <a:r>
              <a:rPr lang="en-GB" sz="1200" b="0" i="0" kern="1200" dirty="0">
                <a:solidFill>
                  <a:schemeClr val="tx1"/>
                </a:solidFill>
                <a:effectLst/>
                <a:latin typeface="+mn-lt"/>
                <a:ea typeface="+mn-ea"/>
                <a:cs typeface="+mn-cs"/>
              </a:rPr>
              <a:t>Participants will learn about health and safety responsibilities in the workplace, including their own duties and those of others. The session also covers responding to accidents, safe handling of equipment and hazardous materials, promoting fire safety, and understanding risk assessment principles.</a:t>
            </a:r>
          </a:p>
          <a:p>
            <a:br>
              <a:rPr lang="en-GB" dirty="0"/>
            </a:br>
            <a:endParaRPr lang="en-GB" dirty="0"/>
          </a:p>
          <a:p>
            <a:r>
              <a:rPr lang="en-GB" sz="1200" b="1" i="0" kern="1200" dirty="0">
                <a:solidFill>
                  <a:schemeClr val="tx1"/>
                </a:solidFill>
                <a:effectLst/>
                <a:latin typeface="+mn-lt"/>
                <a:ea typeface="+mn-ea"/>
                <a:cs typeface="+mn-cs"/>
              </a:rPr>
              <a:t>Core Session 4 – The Role of the Healthcare Scientist</a:t>
            </a:r>
          </a:p>
          <a:p>
            <a:r>
              <a:rPr lang="en-GB" sz="1200" b="0" i="0" kern="1200" dirty="0">
                <a:solidFill>
                  <a:schemeClr val="tx1"/>
                </a:solidFill>
                <a:effectLst/>
                <a:latin typeface="+mn-lt"/>
                <a:ea typeface="+mn-ea"/>
                <a:cs typeface="+mn-cs"/>
              </a:rPr>
              <a:t>This session delves into the diverse roles within healthcare science, emphasizing the importance of technical documentation and patient confidentiality. Attendees will also learn strategies for effective communication and collaboration within healthcare teams.</a:t>
            </a:r>
          </a:p>
          <a:p>
            <a:br>
              <a:rPr lang="en-GB" dirty="0"/>
            </a:br>
            <a:endParaRPr lang="en-GB" dirty="0"/>
          </a:p>
          <a:p>
            <a:r>
              <a:rPr lang="en-GB" sz="1200" b="1" i="0" kern="1200" dirty="0">
                <a:solidFill>
                  <a:schemeClr val="tx1"/>
                </a:solidFill>
                <a:effectLst/>
                <a:latin typeface="+mn-lt"/>
                <a:ea typeface="+mn-ea"/>
                <a:cs typeface="+mn-cs"/>
              </a:rPr>
              <a:t>Core Session 5 – Quality, Audit, Research and Innovation</a:t>
            </a:r>
          </a:p>
          <a:p>
            <a:r>
              <a:rPr lang="en-GB" sz="1200" b="0" i="0" kern="1200" dirty="0">
                <a:solidFill>
                  <a:schemeClr val="tx1"/>
                </a:solidFill>
                <a:effectLst/>
                <a:latin typeface="+mn-lt"/>
                <a:ea typeface="+mn-ea"/>
                <a:cs typeface="+mn-cs"/>
              </a:rPr>
              <a:t>This session introduces key legislation, policies, and procedures related to workplace quality standards. It explains audit principles, the concept of competence, and the use of quality resources. Participants will also explore how research and innovation drive advancements in healthcare.</a:t>
            </a:r>
          </a:p>
          <a:p>
            <a:br>
              <a:rPr lang="en-GB" dirty="0"/>
            </a:br>
            <a:endParaRPr lang="en-GB" dirty="0"/>
          </a:p>
          <a:p>
            <a:r>
              <a:rPr lang="en-GB" sz="1200" b="1" i="0" kern="1200" dirty="0">
                <a:solidFill>
                  <a:schemeClr val="tx1"/>
                </a:solidFill>
                <a:effectLst/>
                <a:latin typeface="+mn-lt"/>
                <a:ea typeface="+mn-ea"/>
                <a:cs typeface="+mn-cs"/>
              </a:rPr>
              <a:t>Core Session 6 – Principles and Practice of Patient Care</a:t>
            </a:r>
          </a:p>
          <a:p>
            <a:r>
              <a:rPr lang="en-GB" sz="1200" b="0" i="0" kern="1200" dirty="0">
                <a:solidFill>
                  <a:schemeClr val="tx1"/>
                </a:solidFill>
                <a:effectLst/>
                <a:latin typeface="+mn-lt"/>
                <a:ea typeface="+mn-ea"/>
                <a:cs typeface="+mn-cs"/>
              </a:rPr>
              <a:t>Participants will gain an understanding of the </a:t>
            </a:r>
            <a:r>
              <a:rPr lang="en-GB" sz="1200" b="1" i="0" kern="1200" dirty="0">
                <a:solidFill>
                  <a:schemeClr val="tx1"/>
                </a:solidFill>
                <a:effectLst/>
                <a:latin typeface="+mn-lt"/>
                <a:ea typeface="+mn-ea"/>
                <a:cs typeface="+mn-cs"/>
              </a:rPr>
              <a:t>NHS Core Values</a:t>
            </a:r>
            <a:r>
              <a:rPr lang="en-GB" sz="1200" b="0" i="0" kern="1200" dirty="0">
                <a:solidFill>
                  <a:schemeClr val="tx1"/>
                </a:solidFill>
                <a:effectLst/>
                <a:latin typeface="+mn-lt"/>
                <a:ea typeface="+mn-ea"/>
                <a:cs typeface="+mn-cs"/>
              </a:rPr>
              <a:t> and key patient care concepts. The session emphasizes adherence to relevant codes of conduct, the rights of both patients and healthcare professionals, and strategies for promoting mental health and well-being.</a:t>
            </a:r>
          </a:p>
          <a:p>
            <a:br>
              <a:rPr lang="en-GB" dirty="0"/>
            </a:br>
            <a:endParaRPr lang="en-GB" dirty="0"/>
          </a:p>
          <a:p>
            <a:r>
              <a:rPr lang="en-GB" sz="1200" b="1" i="0" kern="1200" dirty="0">
                <a:solidFill>
                  <a:schemeClr val="tx1"/>
                </a:solidFill>
                <a:effectLst/>
                <a:latin typeface="+mn-lt"/>
                <a:ea typeface="+mn-ea"/>
                <a:cs typeface="+mn-cs"/>
              </a:rPr>
              <a:t>Core Session 7 – Health and Disease</a:t>
            </a:r>
          </a:p>
          <a:p>
            <a:r>
              <a:rPr lang="en-GB" sz="1200" b="0" i="0" kern="1200" dirty="0">
                <a:solidFill>
                  <a:schemeClr val="tx1"/>
                </a:solidFill>
                <a:effectLst/>
                <a:latin typeface="+mn-lt"/>
                <a:ea typeface="+mn-ea"/>
                <a:cs typeface="+mn-cs"/>
              </a:rPr>
              <a:t>This session examines the definitions of health and disease, the causes and transmission of infections, and factors that influence health. Participants will explore common causes of disease, methods for prevention, and ways to support patients in managing their health. The role of national public health bodies is also discussed.</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Month 8–9: Units 11 &amp; 12</a:t>
            </a:r>
          </a:p>
          <a:p>
            <a:r>
              <a:rPr lang="en-GB" sz="1200" b="1" i="0" kern="1200" dirty="0">
                <a:solidFill>
                  <a:schemeClr val="tx1"/>
                </a:solidFill>
                <a:effectLst/>
                <a:latin typeface="+mn-lt"/>
                <a:ea typeface="+mn-ea"/>
                <a:cs typeface="+mn-cs"/>
              </a:rPr>
              <a:t>Causes of Disease, Maintaining Health, and Cause and Spread of Infection</a:t>
            </a:r>
          </a:p>
          <a:p>
            <a:r>
              <a:rPr lang="en-GB" sz="1200" b="0" i="0" kern="1200" dirty="0">
                <a:solidFill>
                  <a:schemeClr val="tx1"/>
                </a:solidFill>
                <a:effectLst/>
                <a:latin typeface="+mn-lt"/>
                <a:ea typeface="+mn-ea"/>
                <a:cs typeface="+mn-cs"/>
              </a:rPr>
              <a:t>Delivered as a </a:t>
            </a:r>
            <a:r>
              <a:rPr lang="en-GB" sz="1200" b="1" i="0" kern="1200" dirty="0">
                <a:solidFill>
                  <a:schemeClr val="tx1"/>
                </a:solidFill>
                <a:effectLst/>
                <a:latin typeface="+mn-lt"/>
                <a:ea typeface="+mn-ea"/>
                <a:cs typeface="+mn-cs"/>
              </a:rPr>
              <a:t>combined online unit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Duration: </a:t>
            </a:r>
            <a:r>
              <a:rPr lang="en-GB" sz="1200" b="1" i="0" kern="1200" dirty="0">
                <a:solidFill>
                  <a:schemeClr val="tx1"/>
                </a:solidFill>
                <a:effectLst/>
                <a:latin typeface="+mn-lt"/>
                <a:ea typeface="+mn-ea"/>
                <a:cs typeface="+mn-cs"/>
              </a:rPr>
              <a:t>1 month</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Explores definitions of </a:t>
            </a:r>
            <a:r>
              <a:rPr lang="en-GB" sz="1200" b="1" i="0" kern="1200" dirty="0">
                <a:solidFill>
                  <a:schemeClr val="tx1"/>
                </a:solidFill>
                <a:effectLst/>
                <a:latin typeface="+mn-lt"/>
                <a:ea typeface="+mn-ea"/>
                <a:cs typeface="+mn-cs"/>
              </a:rPr>
              <a:t>health</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disease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Covers different causes of disease</a:t>
            </a:r>
          </a:p>
          <a:p>
            <a:r>
              <a:rPr lang="en-GB" sz="1200" b="0" i="0" kern="1200" dirty="0">
                <a:solidFill>
                  <a:schemeClr val="tx1"/>
                </a:solidFill>
                <a:effectLst/>
                <a:latin typeface="+mn-lt"/>
                <a:ea typeface="+mn-ea"/>
                <a:cs typeface="+mn-cs"/>
              </a:rPr>
              <a:t>Explains how to maintain health and wellbeing</a:t>
            </a:r>
          </a:p>
          <a:p>
            <a:r>
              <a:rPr lang="en-GB" sz="1200" b="0" i="0" kern="1200" dirty="0">
                <a:solidFill>
                  <a:schemeClr val="tx1"/>
                </a:solidFill>
                <a:effectLst/>
                <a:latin typeface="+mn-lt"/>
                <a:ea typeface="+mn-ea"/>
                <a:cs typeface="+mn-cs"/>
              </a:rPr>
              <a:t>Introduces key micro-organisms, including:</a:t>
            </a:r>
          </a:p>
          <a:p>
            <a:pPr lvl="1"/>
            <a:r>
              <a:rPr lang="en-GB" sz="1200" b="0" i="0" kern="1200" dirty="0">
                <a:solidFill>
                  <a:schemeClr val="tx1"/>
                </a:solidFill>
                <a:effectLst/>
                <a:latin typeface="+mn-lt"/>
                <a:ea typeface="+mn-ea"/>
                <a:cs typeface="+mn-cs"/>
              </a:rPr>
              <a:t>bacteria</a:t>
            </a:r>
          </a:p>
          <a:p>
            <a:pPr lvl="1"/>
            <a:r>
              <a:rPr lang="en-GB" sz="1200" b="0" i="0" kern="1200" dirty="0">
                <a:solidFill>
                  <a:schemeClr val="tx1"/>
                </a:solidFill>
                <a:effectLst/>
                <a:latin typeface="+mn-lt"/>
                <a:ea typeface="+mn-ea"/>
                <a:cs typeface="+mn-cs"/>
              </a:rPr>
              <a:t>viruses</a:t>
            </a:r>
          </a:p>
          <a:p>
            <a:pPr lvl="1"/>
            <a:r>
              <a:rPr lang="en-GB" sz="1200" b="0" i="0" kern="1200" dirty="0">
                <a:solidFill>
                  <a:schemeClr val="tx1"/>
                </a:solidFill>
                <a:effectLst/>
                <a:latin typeface="+mn-lt"/>
                <a:ea typeface="+mn-ea"/>
                <a:cs typeface="+mn-cs"/>
              </a:rPr>
              <a:t>fungi</a:t>
            </a:r>
          </a:p>
          <a:p>
            <a:pPr lvl="1"/>
            <a:r>
              <a:rPr lang="en-GB" sz="1200" b="0" i="0" kern="1200" dirty="0">
                <a:solidFill>
                  <a:schemeClr val="tx1"/>
                </a:solidFill>
                <a:effectLst/>
                <a:latin typeface="+mn-lt"/>
                <a:ea typeface="+mn-ea"/>
                <a:cs typeface="+mn-cs"/>
              </a:rPr>
              <a:t>parasites</a:t>
            </a:r>
          </a:p>
          <a:p>
            <a:r>
              <a:rPr lang="en-GB" sz="1200" b="0" i="0" kern="1200" dirty="0">
                <a:solidFill>
                  <a:schemeClr val="tx1"/>
                </a:solidFill>
                <a:effectLst/>
                <a:latin typeface="+mn-lt"/>
                <a:ea typeface="+mn-ea"/>
                <a:cs typeface="+mn-cs"/>
              </a:rPr>
              <a:t>Explains routes of infection and transmission</a:t>
            </a:r>
          </a:p>
          <a:p>
            <a:r>
              <a:rPr lang="en-GB" sz="1200" b="0" i="0" kern="1200" dirty="0">
                <a:solidFill>
                  <a:schemeClr val="tx1"/>
                </a:solidFill>
                <a:effectLst/>
                <a:latin typeface="+mn-lt"/>
                <a:ea typeface="+mn-ea"/>
                <a:cs typeface="+mn-cs"/>
              </a:rPr>
              <a:t>Covers conditions needed for micro-organisms to grow</a:t>
            </a:r>
          </a:p>
          <a:p>
            <a:r>
              <a:rPr lang="en-GB" sz="1200" b="0" i="0" kern="1200" dirty="0">
                <a:solidFill>
                  <a:schemeClr val="tx1"/>
                </a:solidFill>
                <a:effectLst/>
                <a:latin typeface="+mn-lt"/>
                <a:ea typeface="+mn-ea"/>
                <a:cs typeface="+mn-cs"/>
              </a:rPr>
              <a:t>Discusses departmental infection control procedures</a:t>
            </a:r>
          </a:p>
          <a:p>
            <a:r>
              <a:rPr lang="en-GB" sz="1200" b="0" i="0" kern="1200" dirty="0">
                <a:solidFill>
                  <a:schemeClr val="tx1"/>
                </a:solidFill>
                <a:effectLst/>
                <a:latin typeface="+mn-lt"/>
                <a:ea typeface="+mn-ea"/>
                <a:cs typeface="+mn-cs"/>
              </a:rPr>
              <a:t>Explores how to reduce the risk of infection outbreaks</a:t>
            </a:r>
          </a:p>
          <a:p>
            <a:r>
              <a:rPr lang="en-GB" sz="1200" b="0" i="0" kern="1200" dirty="0">
                <a:solidFill>
                  <a:schemeClr val="tx1"/>
                </a:solidFill>
                <a:effectLst/>
                <a:latin typeface="+mn-lt"/>
                <a:ea typeface="+mn-ea"/>
                <a:cs typeface="+mn-cs"/>
              </a:rPr>
              <a:t>Introduces the role of Public Health agencies</a:t>
            </a:r>
          </a:p>
          <a:p>
            <a:r>
              <a:rPr lang="en-GB" sz="1200" b="0" i="0" kern="1200" dirty="0">
                <a:solidFill>
                  <a:schemeClr val="tx1"/>
                </a:solidFill>
                <a:effectLst/>
                <a:latin typeface="+mn-lt"/>
                <a:ea typeface="+mn-ea"/>
                <a:cs typeface="+mn-cs"/>
              </a:rPr>
              <a:t>Includes group activities, self-study and workbook completion</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C6D7E2-3851-47FB-8AA3-1B602E40327F}" type="slidenum">
              <a:rPr lang="en-GB" smtClean="0"/>
              <a:t>20</a:t>
            </a:fld>
            <a:endParaRPr lang="en-GB" dirty="0"/>
          </a:p>
        </p:txBody>
      </p:sp>
    </p:spTree>
    <p:extLst>
      <p:ext uri="{BB962C8B-B14F-4D97-AF65-F5344CB8AC3E}">
        <p14:creationId xmlns:p14="http://schemas.microsoft.com/office/powerpoint/2010/main" val="875631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524000" y="3193544"/>
            <a:ext cx="9144000" cy="1147617"/>
          </a:xfrm>
          <a:prstGeom prst="rect">
            <a:avLst/>
          </a:prstGeom>
        </p:spPr>
        <p:txBody>
          <a:bodyPr anchor="ctr">
            <a:noAutofit/>
          </a:bodyPr>
          <a:lstStyle>
            <a:lvl1pPr algn="ctr">
              <a:defRPr sz="4800">
                <a:solidFill>
                  <a:schemeClr val="tx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lvl1pPr>
              <a:defRPr>
                <a:solidFill>
                  <a:schemeClr val="accent6"/>
                </a:solidFill>
              </a:defRPr>
            </a:lvl1pPr>
          </a:lstStyle>
          <a:p>
            <a:fld id="{4BFBBA14-E582-414F-867A-07E2E90DAB49}"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CD8C988E-EE99-D5CF-F5C1-94F5E28E411F}"/>
              </a:ext>
            </a:extLst>
          </p:cNvPr>
          <p:cNvSpPr/>
          <p:nvPr/>
        </p:nvSpPr>
        <p:spPr>
          <a:xfrm>
            <a:off x="11490036" y="6022110"/>
            <a:ext cx="572655" cy="6993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134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urple">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chemeClr val="accent5"/>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D0962700-C490-4A30-BDD6-3AFF1E0B59A5}"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0560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3B90CE7B-76BC-482B-9DD6-25D08C86D40A}"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515600" cy="892629"/>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5621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1B619A9E-9A4E-4FA7-BCF4-EDEAC0BC54B1}"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66898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i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E89EFC6C-2DC3-41F9-96D4-BA0AAE33DFC0}"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solidFill>
            <a:schemeClr val="accent2"/>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72606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Green 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3E24A420-F785-4801-87C8-2D98C5D9AD35}"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solidFill>
            <a:schemeClr val="accent3"/>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1158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Green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1B37B141-50DB-4D07-A255-75444D0143D7}"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solidFill>
            <a:schemeClr val="accent5"/>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2776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F5060600-CC4A-48BD-AED6-F72CA9210FE2}"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515600" cy="892629"/>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84842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8890CCA8-3DB0-4096-8BA8-70DEA2C74254}"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8194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i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3F433C75-46E0-45FE-A3C8-F33ED1C53E32}"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chemeClr val="accent2"/>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45992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Gree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D4C3C899-83AC-49C6-95F8-54E90F02CF6F}"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chemeClr val="accent3"/>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9541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FCCEE8A0-5C24-466A-B45E-7D02FC3CC3A7}"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EE718D60-20C3-9FAE-8B8F-5EA6F9CAB2B0}"/>
              </a:ext>
            </a:extLst>
          </p:cNvPr>
          <p:cNvSpPr/>
          <p:nvPr/>
        </p:nvSpPr>
        <p:spPr>
          <a:xfrm>
            <a:off x="11490036" y="5957456"/>
            <a:ext cx="572655" cy="7640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410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ur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1515FD2E-86D4-4B00-9A32-9AE19CF59DD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chemeClr val="accent5"/>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6054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ur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1515FD2E-86D4-4B00-9A32-9AE19CF59DD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rgbClr val="FFEFD4"/>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0746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Only Pur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1515FD2E-86D4-4B00-9A32-9AE19CF59DD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rgbClr val="FFCF80"/>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48301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Only Pur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1515FD2E-86D4-4B00-9A32-9AE19CF59DD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rgbClr val="DDE5F7"/>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54887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Only Pur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1515FD2E-86D4-4B00-9A32-9AE19CF59DD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rgbClr val="98B1E6"/>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53850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42450-E208-3270-4220-5A7CC47A3692}"/>
              </a:ext>
            </a:extLst>
          </p:cNvPr>
          <p:cNvSpPr>
            <a:spLocks noGrp="1"/>
          </p:cNvSpPr>
          <p:nvPr>
            <p:ph type="dt" sz="half" idx="10"/>
          </p:nvPr>
        </p:nvSpPr>
        <p:spPr>
          <a:xfrm>
            <a:off x="838200" y="6356350"/>
            <a:ext cx="2743200" cy="365125"/>
          </a:xfrm>
          <a:prstGeom prst="rect">
            <a:avLst/>
          </a:prstGeom>
        </p:spPr>
        <p:txBody>
          <a:bodyPr/>
          <a:lstStyle/>
          <a:p>
            <a:fld id="{462EE1CA-A867-4A1C-9B39-83906A380EFC}" type="datetime1">
              <a:rPr lang="en-GB" smtClean="0"/>
              <a:t>09/06/2026</a:t>
            </a:fld>
            <a:endParaRPr lang="en-GB" dirty="0"/>
          </a:p>
        </p:txBody>
      </p:sp>
      <p:sp>
        <p:nvSpPr>
          <p:cNvPr id="3" name="Footer Placeholder 2">
            <a:extLst>
              <a:ext uri="{FF2B5EF4-FFF2-40B4-BE49-F238E27FC236}">
                <a16:creationId xmlns:a16="http://schemas.microsoft.com/office/drawing/2014/main" id="{E94B9F69-F8AA-3DE4-FC65-9CC3E38C5F70}"/>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4" name="Slide Number Placeholder 3">
            <a:extLst>
              <a:ext uri="{FF2B5EF4-FFF2-40B4-BE49-F238E27FC236}">
                <a16:creationId xmlns:a16="http://schemas.microsoft.com/office/drawing/2014/main" id="{4CBF4134-A4FE-FFED-6885-08D91F363A0C}"/>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Tree>
    <p:extLst>
      <p:ext uri="{BB962C8B-B14F-4D97-AF65-F5344CB8AC3E}">
        <p14:creationId xmlns:p14="http://schemas.microsoft.com/office/powerpoint/2010/main" val="3099049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524000" y="3193544"/>
            <a:ext cx="9144000" cy="1147617"/>
          </a:xfrm>
          <a:prstGeom prst="rect">
            <a:avLst/>
          </a:prstGeom>
        </p:spPr>
        <p:txBody>
          <a:bodyPr anchor="ctr">
            <a:noAutofit/>
          </a:bodyPr>
          <a:lstStyle>
            <a:lvl1pPr algn="ctr">
              <a:defRPr sz="4800">
                <a:solidFill>
                  <a:schemeClr val="tx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lvl1pPr>
              <a:defRPr>
                <a:solidFill>
                  <a:schemeClr val="accent6"/>
                </a:solidFill>
              </a:defRPr>
            </a:lvl1pPr>
          </a:lstStyle>
          <a:p>
            <a:fld id="{4BFBBA14-E582-414F-867A-07E2E90DAB49}"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CD8C988E-EE99-D5CF-F5C1-94F5E28E411F}"/>
              </a:ext>
            </a:extLst>
          </p:cNvPr>
          <p:cNvSpPr/>
          <p:nvPr/>
        </p:nvSpPr>
        <p:spPr>
          <a:xfrm>
            <a:off x="11490036" y="6022110"/>
            <a:ext cx="572655" cy="6993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09092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bg1"/>
        </a:solidFill>
        <a:effectLst/>
      </p:bgPr>
    </p:bg>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FCCEE8A0-5C24-466A-B45E-7D02FC3CC3A7}"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EE718D60-20C3-9FAE-8B8F-5EA6F9CAB2B0}"/>
              </a:ext>
            </a:extLst>
          </p:cNvPr>
          <p:cNvSpPr/>
          <p:nvPr/>
        </p:nvSpPr>
        <p:spPr>
          <a:xfrm>
            <a:off x="11490036" y="5957456"/>
            <a:ext cx="572655" cy="7640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9448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ink">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D0580DAB-4C77-4D97-BE40-DFD0514EAAF0}"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4D36BA8F-CEFA-6A4A-17C2-1BCD9C0304C4}"/>
              </a:ext>
            </a:extLst>
          </p:cNvPr>
          <p:cNvSpPr/>
          <p:nvPr/>
        </p:nvSpPr>
        <p:spPr>
          <a:xfrm>
            <a:off x="11490036" y="6022110"/>
            <a:ext cx="572655" cy="6993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80981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Green">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E45D853A-1913-4CD2-A486-FE601CC6FEDE}"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EEA586C6-9F22-C34B-5896-188BFAB363C5}"/>
              </a:ext>
            </a:extLst>
          </p:cNvPr>
          <p:cNvSpPr/>
          <p:nvPr/>
        </p:nvSpPr>
        <p:spPr>
          <a:xfrm>
            <a:off x="11490036" y="5920510"/>
            <a:ext cx="572655" cy="8009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7165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ink">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D0580DAB-4C77-4D97-BE40-DFD0514EAAF0}"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4D36BA8F-CEFA-6A4A-17C2-1BCD9C0304C4}"/>
              </a:ext>
            </a:extLst>
          </p:cNvPr>
          <p:cNvSpPr/>
          <p:nvPr/>
        </p:nvSpPr>
        <p:spPr>
          <a:xfrm>
            <a:off x="11490036" y="6022110"/>
            <a:ext cx="572655" cy="6993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27436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7387C199-038C-410E-8F86-EBE535ADDB03}"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9E8ED86C-40A9-4571-1AFC-121D9D6705E9}"/>
              </a:ext>
            </a:extLst>
          </p:cNvPr>
          <p:cNvSpPr/>
          <p:nvPr/>
        </p:nvSpPr>
        <p:spPr>
          <a:xfrm>
            <a:off x="11490036" y="6012874"/>
            <a:ext cx="572655" cy="7086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65514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6F0C54A2-F209-4CD3-9D82-790FFD4107D3}"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515600" cy="892629"/>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040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7934A0EA-D45B-4373-8737-E6EAB20FF256}"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13020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ink">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chemeClr val="accent2"/>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625CDC87-ADBC-4B4F-9F8A-6FD2895998A6}"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88026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Green">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chemeClr val="accent3"/>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BBB8004C-ED1C-4BC9-A4F3-25D645E4DD38}"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82046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Green">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rgbClr val="2AFFC6"/>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BBB8004C-ED1C-4BC9-A4F3-25D645E4DD38}"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03537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urple">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chemeClr val="accent5"/>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D0962700-C490-4A30-BDD6-3AFF1E0B59A5}"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69714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3B90CE7B-76BC-482B-9DD6-25D08C86D40A}"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515600" cy="892629"/>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0775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1B619A9E-9A4E-4FA7-BCF4-EDEAC0BC54B1}"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55992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i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E89EFC6C-2DC3-41F9-96D4-BA0AAE33DFC0}"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solidFill>
            <a:schemeClr val="accent2"/>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6233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reen">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E45D853A-1913-4CD2-A486-FE601CC6FEDE}"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EEA586C6-9F22-C34B-5896-188BFAB363C5}"/>
              </a:ext>
            </a:extLst>
          </p:cNvPr>
          <p:cNvSpPr/>
          <p:nvPr/>
        </p:nvSpPr>
        <p:spPr>
          <a:xfrm>
            <a:off x="11490036" y="5920510"/>
            <a:ext cx="572655" cy="8009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7286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Green 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3E24A420-F785-4801-87C8-2D98C5D9AD35}"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solidFill>
            <a:schemeClr val="accent3"/>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838550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Green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p>
            <a:fld id="{1B37B141-50DB-4D07-A255-75444D0143D7}"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10" name="Rectangle: Single Corner Snipped 9">
            <a:extLst>
              <a:ext uri="{FF2B5EF4-FFF2-40B4-BE49-F238E27FC236}">
                <a16:creationId xmlns:a16="http://schemas.microsoft.com/office/drawing/2014/main" id="{49CEC2F8-2DEA-E68B-94BC-2FEF136575F9}"/>
              </a:ext>
            </a:extLst>
          </p:cNvPr>
          <p:cNvSpPr/>
          <p:nvPr/>
        </p:nvSpPr>
        <p:spPr>
          <a:xfrm flipV="1">
            <a:off x="-101600" y="365123"/>
            <a:ext cx="11455400" cy="1143073"/>
          </a:xfrm>
          <a:prstGeom prst="snip1Rect">
            <a:avLst/>
          </a:prstGeom>
          <a:solidFill>
            <a:schemeClr val="accent5"/>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64938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F5060600-CC4A-48BD-AED6-F72CA9210FE2}"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515600" cy="892629"/>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41860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8890CCA8-3DB0-4096-8BA8-70DEA2C74254}"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10019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i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3F433C75-46E0-45FE-A3C8-F33ED1C53E32}"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chemeClr val="accent2"/>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35936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Gree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D4C3C899-83AC-49C6-95F8-54E90F02CF6F}"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chemeClr val="accent3"/>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19811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ur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p>
            <a:fld id="{1515FD2E-86D4-4B00-9A32-9AE19CF59DD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6" name="Rectangle: Single Corner Snipped 5">
            <a:extLst>
              <a:ext uri="{FF2B5EF4-FFF2-40B4-BE49-F238E27FC236}">
                <a16:creationId xmlns:a16="http://schemas.microsoft.com/office/drawing/2014/main" id="{6025BB0E-1365-890A-6FEC-E0D1C5EA4CA4}"/>
              </a:ext>
            </a:extLst>
          </p:cNvPr>
          <p:cNvSpPr/>
          <p:nvPr/>
        </p:nvSpPr>
        <p:spPr>
          <a:xfrm flipV="1">
            <a:off x="-101600" y="365123"/>
            <a:ext cx="11455400" cy="1143073"/>
          </a:xfrm>
          <a:prstGeom prst="snip1Rect">
            <a:avLst/>
          </a:prstGeom>
          <a:solidFill>
            <a:schemeClr val="accent5"/>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90118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42450-E208-3270-4220-5A7CC47A3692}"/>
              </a:ext>
            </a:extLst>
          </p:cNvPr>
          <p:cNvSpPr>
            <a:spLocks noGrp="1"/>
          </p:cNvSpPr>
          <p:nvPr>
            <p:ph type="dt" sz="half" idx="10"/>
          </p:nvPr>
        </p:nvSpPr>
        <p:spPr>
          <a:xfrm>
            <a:off x="838200" y="6356350"/>
            <a:ext cx="2743200" cy="365125"/>
          </a:xfrm>
          <a:prstGeom prst="rect">
            <a:avLst/>
          </a:prstGeom>
        </p:spPr>
        <p:txBody>
          <a:bodyPr/>
          <a:lstStyle/>
          <a:p>
            <a:fld id="{462EE1CA-A867-4A1C-9B39-83906A380EFC}" type="datetime1">
              <a:rPr lang="en-GB" smtClean="0"/>
              <a:t>09/06/2026</a:t>
            </a:fld>
            <a:endParaRPr lang="en-GB" dirty="0"/>
          </a:p>
        </p:txBody>
      </p:sp>
      <p:sp>
        <p:nvSpPr>
          <p:cNvPr id="3" name="Footer Placeholder 2">
            <a:extLst>
              <a:ext uri="{FF2B5EF4-FFF2-40B4-BE49-F238E27FC236}">
                <a16:creationId xmlns:a16="http://schemas.microsoft.com/office/drawing/2014/main" id="{E94B9F69-F8AA-3DE4-FC65-9CC3E38C5F70}"/>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4" name="Slide Number Placeholder 3">
            <a:extLst>
              <a:ext uri="{FF2B5EF4-FFF2-40B4-BE49-F238E27FC236}">
                <a16:creationId xmlns:a16="http://schemas.microsoft.com/office/drawing/2014/main" id="{4CBF4134-A4FE-FFED-6885-08D91F363A0C}"/>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Tree>
    <p:extLst>
      <p:ext uri="{BB962C8B-B14F-4D97-AF65-F5344CB8AC3E}">
        <p14:creationId xmlns:p14="http://schemas.microsoft.com/office/powerpoint/2010/main" val="2848105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497D-C2C9-45AF-BCBF-21301035C6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F3D903-04F5-4933-BE5C-A7952374BE2D}"/>
              </a:ext>
            </a:extLst>
          </p:cNvPr>
          <p:cNvSpPr>
            <a:spLocks noGrp="1"/>
          </p:cNvSpPr>
          <p:nvPr>
            <p:ph type="dt" sz="half" idx="10"/>
          </p:nvPr>
        </p:nvSpPr>
        <p:spPr/>
        <p:txBody>
          <a:bodyPr/>
          <a:lstStyle/>
          <a:p>
            <a:fld id="{F26D9B58-CB15-408C-98E7-3A78969796E6}" type="datetimeFigureOut">
              <a:rPr lang="en-GB" smtClean="0"/>
              <a:t>09/06/2026</a:t>
            </a:fld>
            <a:endParaRPr lang="en-GB" dirty="0"/>
          </a:p>
        </p:txBody>
      </p:sp>
      <p:sp>
        <p:nvSpPr>
          <p:cNvPr id="4" name="Footer Placeholder 3">
            <a:extLst>
              <a:ext uri="{FF2B5EF4-FFF2-40B4-BE49-F238E27FC236}">
                <a16:creationId xmlns:a16="http://schemas.microsoft.com/office/drawing/2014/main" id="{23A31F86-904B-4921-9689-708653458ED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ED0C106-57D1-4DDE-8FD6-AED5B3B4E9A8}"/>
              </a:ext>
            </a:extLst>
          </p:cNvPr>
          <p:cNvSpPr>
            <a:spLocks noGrp="1"/>
          </p:cNvSpPr>
          <p:nvPr>
            <p:ph type="sldNum" sz="quarter" idx="12"/>
          </p:nvPr>
        </p:nvSpPr>
        <p:spPr/>
        <p:txBody>
          <a:bodyPr/>
          <a:lstStyle/>
          <a:p>
            <a:fld id="{26D1CC21-AFC1-41CB-87A0-25FF6684EDBA}" type="slidenum">
              <a:rPr lang="en-GB" smtClean="0"/>
              <a:t>‹#›</a:t>
            </a:fld>
            <a:endParaRPr lang="en-GB" dirty="0"/>
          </a:p>
        </p:txBody>
      </p:sp>
    </p:spTree>
    <p:extLst>
      <p:ext uri="{BB962C8B-B14F-4D97-AF65-F5344CB8AC3E}">
        <p14:creationId xmlns:p14="http://schemas.microsoft.com/office/powerpoint/2010/main" val="1473448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4220-41A2-46C4-B088-4671EEE387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4594A8-5439-481E-A274-C2F70775DC51}"/>
              </a:ext>
            </a:extLst>
          </p:cNvPr>
          <p:cNvSpPr>
            <a:spLocks noGrp="1"/>
          </p:cNvSpPr>
          <p:nvPr>
            <p:ph type="dt" sz="half" idx="10"/>
          </p:nvPr>
        </p:nvSpPr>
        <p:spPr/>
        <p:txBody>
          <a:bodyPr/>
          <a:lstStyle/>
          <a:p>
            <a:fld id="{F26D9B58-CB15-408C-98E7-3A78969796E6}" type="datetimeFigureOut">
              <a:rPr lang="en-GB" smtClean="0"/>
              <a:t>09/06/2026</a:t>
            </a:fld>
            <a:endParaRPr lang="en-GB" dirty="0"/>
          </a:p>
        </p:txBody>
      </p:sp>
      <p:sp>
        <p:nvSpPr>
          <p:cNvPr id="4" name="Footer Placeholder 3">
            <a:extLst>
              <a:ext uri="{FF2B5EF4-FFF2-40B4-BE49-F238E27FC236}">
                <a16:creationId xmlns:a16="http://schemas.microsoft.com/office/drawing/2014/main" id="{45E9C265-1A51-45F2-B747-09C430D53AE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72C5651-1493-457A-9DA3-A1448B79E2DC}"/>
              </a:ext>
            </a:extLst>
          </p:cNvPr>
          <p:cNvSpPr>
            <a:spLocks noGrp="1"/>
          </p:cNvSpPr>
          <p:nvPr>
            <p:ph type="sldNum" sz="quarter" idx="12"/>
          </p:nvPr>
        </p:nvSpPr>
        <p:spPr/>
        <p:txBody>
          <a:bodyPr/>
          <a:lstStyle/>
          <a:p>
            <a:fld id="{26D1CC21-AFC1-41CB-87A0-25FF6684EDBA}" type="slidenum">
              <a:rPr lang="en-GB" smtClean="0"/>
              <a:t>‹#›</a:t>
            </a:fld>
            <a:endParaRPr lang="en-GB" dirty="0"/>
          </a:p>
        </p:txBody>
      </p:sp>
      <p:sp>
        <p:nvSpPr>
          <p:cNvPr id="7" name="Text Placeholder 6">
            <a:extLst>
              <a:ext uri="{FF2B5EF4-FFF2-40B4-BE49-F238E27FC236}">
                <a16:creationId xmlns:a16="http://schemas.microsoft.com/office/drawing/2014/main" id="{D2F0ED9D-94E4-47C9-8CC3-2431F511D050}"/>
              </a:ext>
            </a:extLst>
          </p:cNvPr>
          <p:cNvSpPr>
            <a:spLocks noGrp="1"/>
          </p:cNvSpPr>
          <p:nvPr>
            <p:ph type="body" sz="quarter" idx="13"/>
          </p:nvPr>
        </p:nvSpPr>
        <p:spPr>
          <a:xfrm>
            <a:off x="838200" y="1966913"/>
            <a:ext cx="10515600"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056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10" name="Rectangle: Top Corners Snipped 9">
            <a:extLst>
              <a:ext uri="{FF2B5EF4-FFF2-40B4-BE49-F238E27FC236}">
                <a16:creationId xmlns:a16="http://schemas.microsoft.com/office/drawing/2014/main" id="{47EAFAC0-E1C3-0E74-3707-52A374821E5A}"/>
              </a:ext>
            </a:extLst>
          </p:cNvPr>
          <p:cNvSpPr/>
          <p:nvPr/>
        </p:nvSpPr>
        <p:spPr>
          <a:xfrm flipV="1">
            <a:off x="1524000" y="3056152"/>
            <a:ext cx="9144000" cy="1422400"/>
          </a:xfrm>
          <a:prstGeom prst="snip2SameRect">
            <a:avLst/>
          </a:prstGeom>
          <a:solidFill>
            <a:schemeClr val="accent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657927" y="3193544"/>
            <a:ext cx="8876146"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p>
            <a:fld id="{7387C199-038C-410E-8F86-EBE535ADDB03}"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03054" y="1289786"/>
            <a:ext cx="7185892" cy="1085077"/>
          </a:xfrm>
          <a:prstGeom prst="rect">
            <a:avLst/>
          </a:prstGeom>
        </p:spPr>
      </p:pic>
      <p:sp>
        <p:nvSpPr>
          <p:cNvPr id="7" name="Rectangle 6">
            <a:extLst>
              <a:ext uri="{FF2B5EF4-FFF2-40B4-BE49-F238E27FC236}">
                <a16:creationId xmlns:a16="http://schemas.microsoft.com/office/drawing/2014/main" id="{9E8ED86C-40A9-4571-1AFC-121D9D6705E9}"/>
              </a:ext>
            </a:extLst>
          </p:cNvPr>
          <p:cNvSpPr/>
          <p:nvPr/>
        </p:nvSpPr>
        <p:spPr>
          <a:xfrm>
            <a:off x="11490036" y="6012874"/>
            <a:ext cx="572655" cy="7086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6087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524000" y="3193544"/>
            <a:ext cx="9144000"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A0DE28E2-996B-41E1-BCED-06CFBF609F57}"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503054" y="1289787"/>
            <a:ext cx="7185892" cy="1085075"/>
          </a:xfrm>
          <a:prstGeom prst="rect">
            <a:avLst/>
          </a:prstGeom>
        </p:spPr>
      </p:pic>
      <p:sp>
        <p:nvSpPr>
          <p:cNvPr id="7" name="Rectangle 6">
            <a:extLst>
              <a:ext uri="{FF2B5EF4-FFF2-40B4-BE49-F238E27FC236}">
                <a16:creationId xmlns:a16="http://schemas.microsoft.com/office/drawing/2014/main" id="{F4064C48-E32D-30E8-84A9-FF22AF2FEC02}"/>
              </a:ext>
            </a:extLst>
          </p:cNvPr>
          <p:cNvSpPr/>
          <p:nvPr/>
        </p:nvSpPr>
        <p:spPr>
          <a:xfrm>
            <a:off x="11490036" y="6022110"/>
            <a:ext cx="572655" cy="6993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1510500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Blue 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524000" y="3193544"/>
            <a:ext cx="9144000"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674938E-2480-4B72-BA55-18E251410A29}"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503054" y="1289787"/>
            <a:ext cx="7185892" cy="1085075"/>
          </a:xfrm>
          <a:prstGeom prst="rect">
            <a:avLst/>
          </a:prstGeom>
        </p:spPr>
      </p:pic>
      <p:sp>
        <p:nvSpPr>
          <p:cNvPr id="7" name="Rectangle 6">
            <a:extLst>
              <a:ext uri="{FF2B5EF4-FFF2-40B4-BE49-F238E27FC236}">
                <a16:creationId xmlns:a16="http://schemas.microsoft.com/office/drawing/2014/main" id="{4C24E029-4608-8E00-25A9-A15AAC741821}"/>
              </a:ext>
            </a:extLst>
          </p:cNvPr>
          <p:cNvSpPr/>
          <p:nvPr/>
        </p:nvSpPr>
        <p:spPr>
          <a:xfrm>
            <a:off x="11490036" y="6059056"/>
            <a:ext cx="572655" cy="6624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1525571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524000" y="3193544"/>
            <a:ext cx="9144000"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99C587C3-119A-4802-B12F-F3598FBEBEFC}"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503054" y="1289787"/>
            <a:ext cx="7185892" cy="1085075"/>
          </a:xfrm>
          <a:prstGeom prst="rect">
            <a:avLst/>
          </a:prstGeom>
        </p:spPr>
      </p:pic>
      <p:sp>
        <p:nvSpPr>
          <p:cNvPr id="7" name="Rectangle 6">
            <a:extLst>
              <a:ext uri="{FF2B5EF4-FFF2-40B4-BE49-F238E27FC236}">
                <a16:creationId xmlns:a16="http://schemas.microsoft.com/office/drawing/2014/main" id="{15507B82-57C4-53AC-D939-B01B52AD2D05}"/>
              </a:ext>
            </a:extLst>
          </p:cNvPr>
          <p:cNvSpPr/>
          <p:nvPr/>
        </p:nvSpPr>
        <p:spPr>
          <a:xfrm>
            <a:off x="11490036" y="5948218"/>
            <a:ext cx="572655" cy="7732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2124363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urpl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14C-6785-7ED7-F992-2E6271130328}"/>
              </a:ext>
            </a:extLst>
          </p:cNvPr>
          <p:cNvSpPr>
            <a:spLocks noGrp="1"/>
          </p:cNvSpPr>
          <p:nvPr>
            <p:ph type="ctrTitle" hasCustomPrompt="1"/>
          </p:nvPr>
        </p:nvSpPr>
        <p:spPr>
          <a:xfrm>
            <a:off x="1524000" y="3193544"/>
            <a:ext cx="9144000" cy="1147617"/>
          </a:xfrm>
          <a:prstGeom prst="rect">
            <a:avLst/>
          </a:prstGeom>
        </p:spPr>
        <p:txBody>
          <a:bodyPr anchor="ctr">
            <a:noAutofit/>
          </a:bodyPr>
          <a:lstStyle>
            <a:lvl1pPr algn="ctr">
              <a:defRPr sz="4800">
                <a:solidFill>
                  <a:schemeClr val="bg1"/>
                </a:solidFill>
                <a:latin typeface="Roboto Medium" panose="02000000000000000000" pitchFamily="2" charset="0"/>
                <a:ea typeface="Roboto Medium" panose="020000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C915FA6-1AD1-BCB4-7858-6CE2F03A111C}"/>
              </a:ext>
            </a:extLst>
          </p:cNvPr>
          <p:cNvSpPr>
            <a:spLocks noGrp="1"/>
          </p:cNvSpPr>
          <p:nvPr>
            <p:ph type="subTitle" idx="1"/>
          </p:nvPr>
        </p:nvSpPr>
        <p:spPr>
          <a:xfrm>
            <a:off x="1524000" y="4784436"/>
            <a:ext cx="9144000" cy="473364"/>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95BE6562-2906-B7ED-1C73-68E03D4D0823}"/>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183E13F1-D3C1-429F-A5C0-EDD925393C5C}" type="datetime1">
              <a:rPr lang="en-GB" smtClean="0"/>
              <a:t>09/06/2026</a:t>
            </a:fld>
            <a:endParaRPr lang="en-GB" dirty="0"/>
          </a:p>
        </p:txBody>
      </p:sp>
      <p:sp>
        <p:nvSpPr>
          <p:cNvPr id="5" name="Footer Placeholder 4">
            <a:extLst>
              <a:ext uri="{FF2B5EF4-FFF2-40B4-BE49-F238E27FC236}">
                <a16:creationId xmlns:a16="http://schemas.microsoft.com/office/drawing/2014/main" id="{1BB07959-1CC0-3A53-8C3B-7F608ACE37B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552CA155-9D84-CD59-6F4C-7156AE238A3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pic>
        <p:nvPicPr>
          <p:cNvPr id="8" name="Graphic 7">
            <a:extLst>
              <a:ext uri="{FF2B5EF4-FFF2-40B4-BE49-F238E27FC236}">
                <a16:creationId xmlns:a16="http://schemas.microsoft.com/office/drawing/2014/main" id="{695D8AC5-81A3-F46D-0B55-C0A4D38BF01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503054" y="1289787"/>
            <a:ext cx="7185892" cy="1085075"/>
          </a:xfrm>
          <a:prstGeom prst="rect">
            <a:avLst/>
          </a:prstGeom>
        </p:spPr>
      </p:pic>
      <p:sp>
        <p:nvSpPr>
          <p:cNvPr id="7" name="Rectangle 6">
            <a:extLst>
              <a:ext uri="{FF2B5EF4-FFF2-40B4-BE49-F238E27FC236}">
                <a16:creationId xmlns:a16="http://schemas.microsoft.com/office/drawing/2014/main" id="{96139C2B-1027-D7C8-9148-73444DA2B82E}"/>
              </a:ext>
            </a:extLst>
          </p:cNvPr>
          <p:cNvSpPr/>
          <p:nvPr/>
        </p:nvSpPr>
        <p:spPr>
          <a:xfrm>
            <a:off x="11490036" y="5920510"/>
            <a:ext cx="572655" cy="8009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Tree>
    <p:extLst>
      <p:ext uri="{BB962C8B-B14F-4D97-AF65-F5344CB8AC3E}">
        <p14:creationId xmlns:p14="http://schemas.microsoft.com/office/powerpoint/2010/main" val="3058421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Blu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618279C-96B6-4F80-832A-147B6B4153E1}"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11996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ink">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0E5D7389-0CB1-41DD-80CB-CB83BA4C491E}"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65310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Green">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7FE023DF-2777-43EB-8EB5-B85D3466BCEC}"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90829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urple">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35ACF2D8-29B2-4232-8CFA-535315143752}"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20892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Blu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48C50050-DA4C-42B3-8CD9-79322C9F80CA}"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a:noFill/>
        </p:spPr>
        <p:txBody>
          <a:bodyPr/>
          <a:lstStyle>
            <a:lvl1pPr>
              <a:defRPr>
                <a:solidFill>
                  <a:schemeClr val="bg1"/>
                </a:solidFill>
              </a:defRPr>
            </a:lvl1pPr>
          </a:lstStyle>
          <a:p>
            <a:fld id="{224913F0-9A86-4BBF-8859-5F55F8BC6461}" type="slidenum">
              <a:rPr lang="en-GB" smtClean="0"/>
              <a:pPr/>
              <a:t>‹#›</a:t>
            </a:fld>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34001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ink">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FFCE2CC-D5AF-4B2A-9A07-E620585F5FA6}"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a:noFill/>
        </p:spPr>
        <p:txBody>
          <a:bodyPr/>
          <a:lstStyle>
            <a:lvl1pPr>
              <a:defRPr>
                <a:solidFill>
                  <a:schemeClr val="bg1"/>
                </a:solidFill>
              </a:defRPr>
            </a:lvl1pPr>
          </a:lstStyle>
          <a:p>
            <a:fld id="{224913F0-9A86-4BBF-8859-5F55F8BC6461}" type="slidenum">
              <a:rPr lang="en-GB" smtClean="0"/>
              <a:pPr/>
              <a:t>‹#›</a:t>
            </a:fld>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8343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6F0C54A2-F209-4CD3-9D82-790FFD4107D3}"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515600" cy="892629"/>
          </a:xfrm>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95913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Green">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E1932D45-AF2A-44BE-BACA-3DDEE00D8B3F}"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a:noFill/>
        </p:spPr>
        <p:txBody>
          <a:bodyPr/>
          <a:lstStyle>
            <a:lvl1pPr>
              <a:defRPr>
                <a:solidFill>
                  <a:schemeClr val="bg1"/>
                </a:solidFill>
              </a:defRPr>
            </a:lvl1pPr>
          </a:lstStyle>
          <a:p>
            <a:fld id="{224913F0-9A86-4BBF-8859-5F55F8BC6461}" type="slidenum">
              <a:rPr lang="en-GB" smtClean="0"/>
              <a:pPr/>
              <a:t>‹#›</a:t>
            </a:fld>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46205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ntent Purple">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BB14C-F825-B9B6-C05F-E81B133A384D}"/>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7A61CF-FBE1-1D83-C3A8-9947ED1720EF}"/>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929ED5-F244-ABEB-D149-E7320F13A01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B5A71206-7462-42EC-B7DD-CA974EC835FA}" type="datetime1">
              <a:rPr lang="en-GB" smtClean="0"/>
              <a:t>09/06/2026</a:t>
            </a:fld>
            <a:endParaRPr lang="en-GB" dirty="0"/>
          </a:p>
        </p:txBody>
      </p:sp>
      <p:sp>
        <p:nvSpPr>
          <p:cNvPr id="6" name="Footer Placeholder 5">
            <a:extLst>
              <a:ext uri="{FF2B5EF4-FFF2-40B4-BE49-F238E27FC236}">
                <a16:creationId xmlns:a16="http://schemas.microsoft.com/office/drawing/2014/main" id="{476CF434-B148-095F-0CBD-A96549727611}"/>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7" name="Slide Number Placeholder 6">
            <a:extLst>
              <a:ext uri="{FF2B5EF4-FFF2-40B4-BE49-F238E27FC236}">
                <a16:creationId xmlns:a16="http://schemas.microsoft.com/office/drawing/2014/main" id="{C712C580-8D38-465D-5A8B-5CDB961E55E0}"/>
              </a:ext>
            </a:extLst>
          </p:cNvPr>
          <p:cNvSpPr>
            <a:spLocks noGrp="1"/>
          </p:cNvSpPr>
          <p:nvPr>
            <p:ph type="sldNum" sz="quarter" idx="12"/>
          </p:nvPr>
        </p:nvSpPr>
        <p:spPr>
          <a:xfrm>
            <a:off x="8610600" y="6356350"/>
            <a:ext cx="2743200" cy="365125"/>
          </a:xfrm>
          <a:prstGeom prst="rect">
            <a:avLst/>
          </a:prstGeom>
          <a:noFill/>
        </p:spPr>
        <p:txBody>
          <a:bodyPr/>
          <a:lstStyle>
            <a:lvl1pPr>
              <a:defRPr>
                <a:solidFill>
                  <a:schemeClr val="bg1"/>
                </a:solidFill>
              </a:defRPr>
            </a:lvl1pPr>
          </a:lstStyle>
          <a:p>
            <a:fld id="{224913F0-9A86-4BBF-8859-5F55F8BC6461}" type="slidenum">
              <a:rPr lang="en-GB" smtClean="0"/>
              <a:pPr/>
              <a:t>‹#›</a:t>
            </a:fld>
            <a:endParaRPr lang="en-GB" dirty="0"/>
          </a:p>
        </p:txBody>
      </p:sp>
      <p:sp>
        <p:nvSpPr>
          <p:cNvPr id="12" name="Title 10">
            <a:extLst>
              <a:ext uri="{FF2B5EF4-FFF2-40B4-BE49-F238E27FC236}">
                <a16:creationId xmlns:a16="http://schemas.microsoft.com/office/drawing/2014/main" id="{2EE80568-96D4-D3CB-1613-9205C72B3D1C}"/>
              </a:ext>
            </a:extLst>
          </p:cNvPr>
          <p:cNvSpPr>
            <a:spLocks noGrp="1"/>
          </p:cNvSpPr>
          <p:nvPr>
            <p:ph type="title" hasCustomPrompt="1"/>
          </p:nvPr>
        </p:nvSpPr>
        <p:spPr>
          <a:xfrm>
            <a:off x="838200" y="490344"/>
            <a:ext cx="10515600"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74151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Blue">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D5DD00AC-F608-4344-811D-DBC8F42B7E23}"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07798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in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688EBA6-8B59-467C-A822-35137808BFA0}"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54361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Green">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6FB78AB-6025-4DE7-82CF-52F7CB07FFA4}"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415463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urple">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9B3542-979E-9E7B-9E38-80F7B747A10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D6295F77-8CF5-4299-A703-0A259C75E6CB}" type="datetime1">
              <a:rPr lang="en-GB" smtClean="0"/>
              <a:t>09/06/2026</a:t>
            </a:fld>
            <a:endParaRPr lang="en-GB" dirty="0"/>
          </a:p>
        </p:txBody>
      </p:sp>
      <p:sp>
        <p:nvSpPr>
          <p:cNvPr id="4" name="Footer Placeholder 3">
            <a:extLst>
              <a:ext uri="{FF2B5EF4-FFF2-40B4-BE49-F238E27FC236}">
                <a16:creationId xmlns:a16="http://schemas.microsoft.com/office/drawing/2014/main" id="{84518EE1-4E55-8DBC-2ED8-05DEA41DF8A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5" name="Slide Number Placeholder 4">
            <a:extLst>
              <a:ext uri="{FF2B5EF4-FFF2-40B4-BE49-F238E27FC236}">
                <a16:creationId xmlns:a16="http://schemas.microsoft.com/office/drawing/2014/main" id="{8F49B88C-BF77-ADB7-A321-C4AA09006B8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
        <p:nvSpPr>
          <p:cNvPr id="2" name="Title 10">
            <a:extLst>
              <a:ext uri="{FF2B5EF4-FFF2-40B4-BE49-F238E27FC236}">
                <a16:creationId xmlns:a16="http://schemas.microsoft.com/office/drawing/2014/main" id="{4C37075D-E796-49A6-9630-42BE0D91CF8B}"/>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860452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42450-E208-3270-4220-5A7CC47A369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F787B7F-5A94-44CB-B1A6-831FD2979F01}" type="datetime1">
              <a:rPr lang="en-GB" smtClean="0"/>
              <a:t>09/06/2026</a:t>
            </a:fld>
            <a:endParaRPr lang="en-GB" dirty="0"/>
          </a:p>
        </p:txBody>
      </p:sp>
      <p:sp>
        <p:nvSpPr>
          <p:cNvPr id="3" name="Footer Placeholder 2">
            <a:extLst>
              <a:ext uri="{FF2B5EF4-FFF2-40B4-BE49-F238E27FC236}">
                <a16:creationId xmlns:a16="http://schemas.microsoft.com/office/drawing/2014/main" id="{E94B9F69-F8AA-3DE4-FC65-9CC3E38C5F7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4" name="Slide Number Placeholder 3">
            <a:extLst>
              <a:ext uri="{FF2B5EF4-FFF2-40B4-BE49-F238E27FC236}">
                <a16:creationId xmlns:a16="http://schemas.microsoft.com/office/drawing/2014/main" id="{4CBF4134-A4FE-FFED-6885-08D91F363A0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Tree>
    <p:extLst>
      <p:ext uri="{BB962C8B-B14F-4D97-AF65-F5344CB8AC3E}">
        <p14:creationId xmlns:p14="http://schemas.microsoft.com/office/powerpoint/2010/main" val="826698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ink">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42450-E208-3270-4220-5A7CC47A369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04AF0E4A-E217-4CEF-B5BF-2052C19A96F3}" type="datetime1">
              <a:rPr lang="en-GB" smtClean="0"/>
              <a:t>09/06/2026</a:t>
            </a:fld>
            <a:endParaRPr lang="en-GB" dirty="0"/>
          </a:p>
        </p:txBody>
      </p:sp>
      <p:sp>
        <p:nvSpPr>
          <p:cNvPr id="3" name="Footer Placeholder 2">
            <a:extLst>
              <a:ext uri="{FF2B5EF4-FFF2-40B4-BE49-F238E27FC236}">
                <a16:creationId xmlns:a16="http://schemas.microsoft.com/office/drawing/2014/main" id="{E94B9F69-F8AA-3DE4-FC65-9CC3E38C5F7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4" name="Slide Number Placeholder 3">
            <a:extLst>
              <a:ext uri="{FF2B5EF4-FFF2-40B4-BE49-F238E27FC236}">
                <a16:creationId xmlns:a16="http://schemas.microsoft.com/office/drawing/2014/main" id="{4CBF4134-A4FE-FFED-6885-08D91F363A0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Tree>
    <p:extLst>
      <p:ext uri="{BB962C8B-B14F-4D97-AF65-F5344CB8AC3E}">
        <p14:creationId xmlns:p14="http://schemas.microsoft.com/office/powerpoint/2010/main" val="3389817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Green">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42450-E208-3270-4220-5A7CC47A369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9602B04-8DDE-418B-9FC1-97BA0736341A}" type="datetime1">
              <a:rPr lang="en-GB" smtClean="0"/>
              <a:t>09/06/2026</a:t>
            </a:fld>
            <a:endParaRPr lang="en-GB" dirty="0"/>
          </a:p>
        </p:txBody>
      </p:sp>
      <p:sp>
        <p:nvSpPr>
          <p:cNvPr id="3" name="Footer Placeholder 2">
            <a:extLst>
              <a:ext uri="{FF2B5EF4-FFF2-40B4-BE49-F238E27FC236}">
                <a16:creationId xmlns:a16="http://schemas.microsoft.com/office/drawing/2014/main" id="{E94B9F69-F8AA-3DE4-FC65-9CC3E38C5F7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4" name="Slide Number Placeholder 3">
            <a:extLst>
              <a:ext uri="{FF2B5EF4-FFF2-40B4-BE49-F238E27FC236}">
                <a16:creationId xmlns:a16="http://schemas.microsoft.com/office/drawing/2014/main" id="{4CBF4134-A4FE-FFED-6885-08D91F363A0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Tree>
    <p:extLst>
      <p:ext uri="{BB962C8B-B14F-4D97-AF65-F5344CB8AC3E}">
        <p14:creationId xmlns:p14="http://schemas.microsoft.com/office/powerpoint/2010/main" val="1335891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42450-E208-3270-4220-5A7CC47A369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DD6A4375-7E94-4951-944B-25B205E25D5C}" type="datetime1">
              <a:rPr lang="en-GB" smtClean="0"/>
              <a:t>09/06/2026</a:t>
            </a:fld>
            <a:endParaRPr lang="en-GB" dirty="0"/>
          </a:p>
        </p:txBody>
      </p:sp>
      <p:sp>
        <p:nvSpPr>
          <p:cNvPr id="3" name="Footer Placeholder 2">
            <a:extLst>
              <a:ext uri="{FF2B5EF4-FFF2-40B4-BE49-F238E27FC236}">
                <a16:creationId xmlns:a16="http://schemas.microsoft.com/office/drawing/2014/main" id="{E94B9F69-F8AA-3DE4-FC65-9CC3E38C5F70}"/>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GB" dirty="0"/>
              <a:t>Test</a:t>
            </a:r>
          </a:p>
        </p:txBody>
      </p:sp>
      <p:sp>
        <p:nvSpPr>
          <p:cNvPr id="4" name="Slide Number Placeholder 3">
            <a:extLst>
              <a:ext uri="{FF2B5EF4-FFF2-40B4-BE49-F238E27FC236}">
                <a16:creationId xmlns:a16="http://schemas.microsoft.com/office/drawing/2014/main" id="{4CBF4134-A4FE-FFED-6885-08D91F363A0C}"/>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24913F0-9A86-4BBF-8859-5F55F8BC6461}" type="slidenum">
              <a:rPr lang="en-GB" smtClean="0"/>
              <a:pPr/>
              <a:t>‹#›</a:t>
            </a:fld>
            <a:endParaRPr lang="en-GB" dirty="0"/>
          </a:p>
        </p:txBody>
      </p:sp>
    </p:spTree>
    <p:extLst>
      <p:ext uri="{BB962C8B-B14F-4D97-AF65-F5344CB8AC3E}">
        <p14:creationId xmlns:p14="http://schemas.microsoft.com/office/powerpoint/2010/main" val="247184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7934A0EA-D45B-4373-8737-E6EAB20FF256}"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52275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9599-FFB6-4354-3F7D-09A223AA1EDA}"/>
              </a:ext>
            </a:extLst>
          </p:cNvPr>
          <p:cNvSpPr>
            <a:spLocks noGrp="1"/>
          </p:cNvSpPr>
          <p:nvPr>
            <p:ph type="ctrTitle"/>
          </p:nvPr>
        </p:nvSpPr>
        <p:spPr>
          <a:xfrm>
            <a:off x="3753612" y="3776472"/>
            <a:ext cx="8014716" cy="846328"/>
          </a:xfrm>
          <a:prstGeom prst="rect">
            <a:avLst/>
          </a:prstGeom>
        </p:spPr>
        <p:txBody>
          <a:bodyPr anchor="b"/>
          <a:lstStyle>
            <a:lvl1pPr algn="ctr">
              <a:defRPr sz="4800"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8869147-176D-D8AD-80EC-271B726AF814}"/>
              </a:ext>
            </a:extLst>
          </p:cNvPr>
          <p:cNvSpPr>
            <a:spLocks noGrp="1"/>
          </p:cNvSpPr>
          <p:nvPr>
            <p:ph type="subTitle" idx="1"/>
          </p:nvPr>
        </p:nvSpPr>
        <p:spPr>
          <a:xfrm>
            <a:off x="3188970" y="4854957"/>
            <a:ext cx="9144000" cy="640206"/>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Arc 6">
            <a:extLst>
              <a:ext uri="{FF2B5EF4-FFF2-40B4-BE49-F238E27FC236}">
                <a16:creationId xmlns:a16="http://schemas.microsoft.com/office/drawing/2014/main" id="{51EA9FB6-FA77-D160-D015-830824776284}"/>
              </a:ext>
            </a:extLst>
          </p:cNvPr>
          <p:cNvSpPr/>
          <p:nvPr userDrawn="1"/>
        </p:nvSpPr>
        <p:spPr>
          <a:xfrm rot="5062318">
            <a:off x="-1560187" y="1155864"/>
            <a:ext cx="5504688" cy="4913517"/>
          </a:xfrm>
          <a:prstGeom prst="arc">
            <a:avLst>
              <a:gd name="adj1" fmla="val 16131384"/>
              <a:gd name="adj2" fmla="val 21458411"/>
            </a:avLst>
          </a:prstGeom>
          <a:ln w="146050" cap="rnd">
            <a:solidFill>
              <a:srgbClr val="FDE7B9"/>
            </a:solidFill>
            <a:prstDash val="dash"/>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75134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ink">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chemeClr val="accent2"/>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625CDC87-ADBC-4B4F-9F8A-6FD2895998A6}"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5873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Green">
    <p:spTree>
      <p:nvGrpSpPr>
        <p:cNvPr id="1" name=""/>
        <p:cNvGrpSpPr/>
        <p:nvPr/>
      </p:nvGrpSpPr>
      <p:grpSpPr>
        <a:xfrm>
          <a:off x="0" y="0"/>
          <a:ext cx="0" cy="0"/>
          <a:chOff x="0" y="0"/>
          <a:chExt cx="0" cy="0"/>
        </a:xfrm>
      </p:grpSpPr>
      <p:sp>
        <p:nvSpPr>
          <p:cNvPr id="7" name="Rectangle: Single Corner Snipped 6">
            <a:extLst>
              <a:ext uri="{FF2B5EF4-FFF2-40B4-BE49-F238E27FC236}">
                <a16:creationId xmlns:a16="http://schemas.microsoft.com/office/drawing/2014/main" id="{4C9E42A0-05B4-80A6-CE11-04611BACCFF4}"/>
              </a:ext>
            </a:extLst>
          </p:cNvPr>
          <p:cNvSpPr/>
          <p:nvPr/>
        </p:nvSpPr>
        <p:spPr>
          <a:xfrm flipV="1">
            <a:off x="-101600" y="365123"/>
            <a:ext cx="11455400" cy="1143073"/>
          </a:xfrm>
          <a:prstGeom prst="snip1Rect">
            <a:avLst/>
          </a:prstGeom>
          <a:solidFill>
            <a:schemeClr val="accent3"/>
          </a:solidFill>
          <a:ln>
            <a:noFill/>
          </a:ln>
          <a:effectLst>
            <a:outerShdw blurRad="50800" dist="101600" dir="2700000" algn="tl" rotWithShape="0">
              <a:schemeClr val="tx2">
                <a:lumMod val="50000"/>
                <a:lumOff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A9F62FD-AB31-2F00-A60C-4D6D19E008D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77B87-08BD-0F12-FBF4-4D031CF2A6AC}"/>
              </a:ext>
            </a:extLst>
          </p:cNvPr>
          <p:cNvSpPr>
            <a:spLocks noGrp="1"/>
          </p:cNvSpPr>
          <p:nvPr>
            <p:ph type="dt" sz="half" idx="10"/>
          </p:nvPr>
        </p:nvSpPr>
        <p:spPr>
          <a:xfrm>
            <a:off x="838200" y="6356350"/>
            <a:ext cx="2743200" cy="365125"/>
          </a:xfrm>
          <a:prstGeom prst="rect">
            <a:avLst/>
          </a:prstGeom>
        </p:spPr>
        <p:txBody>
          <a:bodyPr/>
          <a:lstStyle/>
          <a:p>
            <a:fld id="{BBB8004C-ED1C-4BC9-A4F3-25D645E4DD38}" type="datetime1">
              <a:rPr lang="en-GB" smtClean="0"/>
              <a:t>09/06/2026</a:t>
            </a:fld>
            <a:endParaRPr lang="en-GB" dirty="0"/>
          </a:p>
        </p:txBody>
      </p:sp>
      <p:sp>
        <p:nvSpPr>
          <p:cNvPr id="5" name="Footer Placeholder 4">
            <a:extLst>
              <a:ext uri="{FF2B5EF4-FFF2-40B4-BE49-F238E27FC236}">
                <a16:creationId xmlns:a16="http://schemas.microsoft.com/office/drawing/2014/main" id="{B238F55C-D2AA-0118-E025-134FD743044E}"/>
              </a:ext>
            </a:extLst>
          </p:cNvPr>
          <p:cNvSpPr>
            <a:spLocks noGrp="1"/>
          </p:cNvSpPr>
          <p:nvPr>
            <p:ph type="ftr" sz="quarter" idx="11"/>
          </p:nvPr>
        </p:nvSpPr>
        <p:spPr>
          <a:xfrm>
            <a:off x="4038600" y="6356350"/>
            <a:ext cx="4114800" cy="365125"/>
          </a:xfrm>
          <a:prstGeom prst="rect">
            <a:avLst/>
          </a:prstGeom>
        </p:spPr>
        <p:txBody>
          <a:bodyPr/>
          <a:lstStyle/>
          <a:p>
            <a:r>
              <a:rPr lang="en-GB" dirty="0"/>
              <a:t>Test</a:t>
            </a:r>
          </a:p>
        </p:txBody>
      </p:sp>
      <p:sp>
        <p:nvSpPr>
          <p:cNvPr id="6" name="Slide Number Placeholder 5">
            <a:extLst>
              <a:ext uri="{FF2B5EF4-FFF2-40B4-BE49-F238E27FC236}">
                <a16:creationId xmlns:a16="http://schemas.microsoft.com/office/drawing/2014/main" id="{10D456EF-EE12-07B4-0A37-C7BA1103514B}"/>
              </a:ext>
            </a:extLst>
          </p:cNvPr>
          <p:cNvSpPr>
            <a:spLocks noGrp="1"/>
          </p:cNvSpPr>
          <p:nvPr>
            <p:ph type="sldNum" sz="quarter" idx="12"/>
          </p:nvPr>
        </p:nvSpPr>
        <p:spPr>
          <a:xfrm>
            <a:off x="8610600" y="6356350"/>
            <a:ext cx="2743200" cy="365125"/>
          </a:xfrm>
          <a:prstGeom prst="rect">
            <a:avLst/>
          </a:prstGeom>
        </p:spPr>
        <p:txBody>
          <a:bodyPr/>
          <a:lstStyle/>
          <a:p>
            <a:fld id="{224913F0-9A86-4BBF-8859-5F55F8BC6461}" type="slidenum">
              <a:rPr lang="en-GB" smtClean="0"/>
              <a:t>‹#›</a:t>
            </a:fld>
            <a:endParaRPr lang="en-GB" dirty="0"/>
          </a:p>
        </p:txBody>
      </p:sp>
      <p:sp>
        <p:nvSpPr>
          <p:cNvPr id="9" name="Title 10">
            <a:extLst>
              <a:ext uri="{FF2B5EF4-FFF2-40B4-BE49-F238E27FC236}">
                <a16:creationId xmlns:a16="http://schemas.microsoft.com/office/drawing/2014/main" id="{8A3197D6-281C-A785-813C-E492A1AC47E3}"/>
              </a:ext>
            </a:extLst>
          </p:cNvPr>
          <p:cNvSpPr>
            <a:spLocks noGrp="1"/>
          </p:cNvSpPr>
          <p:nvPr>
            <p:ph type="title" hasCustomPrompt="1"/>
          </p:nvPr>
        </p:nvSpPr>
        <p:spPr>
          <a:xfrm>
            <a:off x="838200" y="490344"/>
            <a:ext cx="10319657" cy="892629"/>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2741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sv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3.sv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theme" Target="../theme/theme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6.sv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5.sv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F0C30-B00F-3DD9-E5E6-ED4EC4C66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145210-F8A6-F9CF-63D0-D140B364F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4A61B3A-CF19-4117-D3B8-CD00CB3BD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6"/>
                </a:solidFill>
              </a:defRPr>
            </a:lvl1pPr>
          </a:lstStyle>
          <a:p>
            <a:fld id="{2A51A507-F048-4A3E-B51D-7AF47D1349FD}" type="datetime1">
              <a:rPr lang="en-GB" smtClean="0"/>
              <a:t>09/06/2026</a:t>
            </a:fld>
            <a:endParaRPr lang="en-GB" dirty="0"/>
          </a:p>
        </p:txBody>
      </p:sp>
      <p:sp>
        <p:nvSpPr>
          <p:cNvPr id="5" name="Footer Placeholder 4">
            <a:extLst>
              <a:ext uri="{FF2B5EF4-FFF2-40B4-BE49-F238E27FC236}">
                <a16:creationId xmlns:a16="http://schemas.microsoft.com/office/drawing/2014/main" id="{A57AAFDB-34A0-9F26-85F9-86B11D02E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6"/>
                </a:solidFill>
              </a:defRPr>
            </a:lvl1pPr>
          </a:lstStyle>
          <a:p>
            <a:r>
              <a:rPr lang="en-GB" dirty="0"/>
              <a:t>Test</a:t>
            </a:r>
          </a:p>
        </p:txBody>
      </p:sp>
      <p:sp>
        <p:nvSpPr>
          <p:cNvPr id="6" name="Slide Number Placeholder 5">
            <a:extLst>
              <a:ext uri="{FF2B5EF4-FFF2-40B4-BE49-F238E27FC236}">
                <a16:creationId xmlns:a16="http://schemas.microsoft.com/office/drawing/2014/main" id="{9BA3ACEE-6BBD-896A-DDFD-17D428C4B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solidFill>
              </a:defRPr>
            </a:lvl1pPr>
          </a:lstStyle>
          <a:p>
            <a:fld id="{224913F0-9A86-4BBF-8859-5F55F8BC6461}" type="slidenum">
              <a:rPr lang="en-GB" smtClean="0"/>
              <a:pPr/>
              <a:t>‹#›</a:t>
            </a:fld>
            <a:endParaRPr lang="en-GB" dirty="0"/>
          </a:p>
        </p:txBody>
      </p:sp>
      <p:pic>
        <p:nvPicPr>
          <p:cNvPr id="8" name="Graphic 7">
            <a:extLst>
              <a:ext uri="{FF2B5EF4-FFF2-40B4-BE49-F238E27FC236}">
                <a16:creationId xmlns:a16="http://schemas.microsoft.com/office/drawing/2014/main" id="{E275D16E-BAC8-0D3A-3959-C801E26ABFC1}"/>
              </a:ext>
            </a:extLst>
          </p:cNvPr>
          <p:cNvPicPr>
            <a:picLocks noChangeAspect="1"/>
          </p:cNvPicPr>
          <p:nvPr/>
        </p:nvPicPr>
        <p:blipFill>
          <a:blip>
            <a:alphaModFix amt="35000"/>
            <a:extLst>
              <a:ext uri="{96DAC541-7B7A-43D3-8B79-37D633B846F1}">
                <asvg:svgBlip xmlns:asvg="http://schemas.microsoft.com/office/drawing/2016/SVG/main" r:embed="rId27"/>
              </a:ext>
            </a:extLst>
          </a:blip>
          <a:stretch>
            <a:fillRect/>
          </a:stretch>
        </p:blipFill>
        <p:spPr>
          <a:xfrm>
            <a:off x="0" y="6040292"/>
            <a:ext cx="826655" cy="826655"/>
          </a:xfrm>
          <a:prstGeom prst="rect">
            <a:avLst/>
          </a:prstGeom>
        </p:spPr>
      </p:pic>
      <p:pic>
        <p:nvPicPr>
          <p:cNvPr id="9" name="Graphic 8">
            <a:extLst>
              <a:ext uri="{FF2B5EF4-FFF2-40B4-BE49-F238E27FC236}">
                <a16:creationId xmlns:a16="http://schemas.microsoft.com/office/drawing/2014/main" id="{906DA0B8-EB3A-82B9-58F3-3031A988AB26}"/>
              </a:ext>
            </a:extLst>
          </p:cNvPr>
          <p:cNvPicPr>
            <a:picLocks noChangeAspect="1"/>
          </p:cNvPicPr>
          <p:nvPr/>
        </p:nvPicPr>
        <p:blipFill>
          <a:blip>
            <a:alphaModFix amt="35000"/>
            <a:extLst>
              <a:ext uri="{96DAC541-7B7A-43D3-8B79-37D633B846F1}">
                <asvg:svgBlip xmlns:asvg="http://schemas.microsoft.com/office/drawing/2016/SVG/main" r:embed="rId27"/>
              </a:ext>
            </a:extLst>
          </a:blip>
          <a:stretch>
            <a:fillRect/>
          </a:stretch>
        </p:blipFill>
        <p:spPr>
          <a:xfrm flipH="1" flipV="1">
            <a:off x="11365345" y="0"/>
            <a:ext cx="826655" cy="826655"/>
          </a:xfrm>
          <a:prstGeom prst="rect">
            <a:avLst/>
          </a:prstGeom>
        </p:spPr>
      </p:pic>
      <p:pic>
        <p:nvPicPr>
          <p:cNvPr id="10" name="Graphic 9">
            <a:extLst>
              <a:ext uri="{FF2B5EF4-FFF2-40B4-BE49-F238E27FC236}">
                <a16:creationId xmlns:a16="http://schemas.microsoft.com/office/drawing/2014/main" id="{AA301A96-2AE5-525F-E8F8-4D1CDE87653B}"/>
              </a:ext>
            </a:extLst>
          </p:cNvPr>
          <p:cNvPicPr>
            <a:picLocks noChangeAspect="1"/>
          </p:cNvPicPr>
          <p:nvPr/>
        </p:nvPicPr>
        <p:blipFill>
          <a:blip>
            <a:alphaModFix amt="35000"/>
            <a:extLst>
              <a:ext uri="{96DAC541-7B7A-43D3-8B79-37D633B846F1}">
                <asvg:svgBlip xmlns:asvg="http://schemas.microsoft.com/office/drawing/2016/SVG/main" r:embed="rId28"/>
              </a:ext>
            </a:extLst>
          </a:blip>
          <a:stretch>
            <a:fillRect/>
          </a:stretch>
        </p:blipFill>
        <p:spPr>
          <a:xfrm>
            <a:off x="11507353" y="6147313"/>
            <a:ext cx="542637" cy="574162"/>
          </a:xfrm>
          <a:prstGeom prst="rect">
            <a:avLst/>
          </a:prstGeom>
        </p:spPr>
      </p:pic>
    </p:spTree>
    <p:extLst>
      <p:ext uri="{BB962C8B-B14F-4D97-AF65-F5344CB8AC3E}">
        <p14:creationId xmlns:p14="http://schemas.microsoft.com/office/powerpoint/2010/main" val="770693237"/>
      </p:ext>
    </p:extLst>
  </p:cSld>
  <p:clrMap bg1="lt1" tx1="dk1" bg2="lt2" tx2="dk2" accent1="accent1" accent2="accent2" accent3="accent3" accent4="accent4" accent5="accent5" accent6="accent6" hlink="hlink" folHlink="folHlink"/>
  <p:sldLayoutIdLst>
    <p:sldLayoutId id="2147483676" r:id="rId1"/>
    <p:sldLayoutId id="2147483661" r:id="rId2"/>
    <p:sldLayoutId id="2147483668" r:id="rId3"/>
    <p:sldLayoutId id="2147483669" r:id="rId4"/>
    <p:sldLayoutId id="2147483713" r:id="rId5"/>
    <p:sldLayoutId id="2147483677" r:id="rId6"/>
    <p:sldLayoutId id="2147483662" r:id="rId7"/>
    <p:sldLayoutId id="2147483671" r:id="rId8"/>
    <p:sldLayoutId id="2147483670" r:id="rId9"/>
    <p:sldLayoutId id="2147483714" r:id="rId10"/>
    <p:sldLayoutId id="2147483678" r:id="rId11"/>
    <p:sldLayoutId id="2147483664" r:id="rId12"/>
    <p:sldLayoutId id="2147483673" r:id="rId13"/>
    <p:sldLayoutId id="2147483672" r:id="rId14"/>
    <p:sldLayoutId id="2147483715" r:id="rId15"/>
    <p:sldLayoutId id="2147483679" r:id="rId16"/>
    <p:sldLayoutId id="2147483666" r:id="rId17"/>
    <p:sldLayoutId id="2147483675" r:id="rId18"/>
    <p:sldLayoutId id="2147483674" r:id="rId19"/>
    <p:sldLayoutId id="2147483716" r:id="rId20"/>
    <p:sldLayoutId id="2147483767" r:id="rId21"/>
    <p:sldLayoutId id="2147483770" r:id="rId22"/>
    <p:sldLayoutId id="2147483768" r:id="rId23"/>
    <p:sldLayoutId id="2147483769" r:id="rId24"/>
    <p:sldLayoutId id="2147483667" r:id="rId25"/>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Tx/>
        <a:buBlip>
          <a:blip>
            <a:extLst>
              <a:ext uri="{96DAC541-7B7A-43D3-8B79-37D633B846F1}">
                <asvg:svgBlip xmlns:asvg="http://schemas.microsoft.com/office/drawing/2016/SVG/main" r:embed="rId29"/>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F0C30-B00F-3DD9-E5E6-ED4EC4C66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D145210-F8A6-F9CF-63D0-D140B364F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4A61B3A-CF19-4117-D3B8-CD00CB3BD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6"/>
                </a:solidFill>
              </a:defRPr>
            </a:lvl1pPr>
          </a:lstStyle>
          <a:p>
            <a:fld id="{2A51A507-F048-4A3E-B51D-7AF47D1349FD}" type="datetime1">
              <a:rPr lang="en-GB" smtClean="0"/>
              <a:t>09/06/2026</a:t>
            </a:fld>
            <a:endParaRPr lang="en-GB" dirty="0"/>
          </a:p>
        </p:txBody>
      </p:sp>
      <p:sp>
        <p:nvSpPr>
          <p:cNvPr id="5" name="Footer Placeholder 4">
            <a:extLst>
              <a:ext uri="{FF2B5EF4-FFF2-40B4-BE49-F238E27FC236}">
                <a16:creationId xmlns:a16="http://schemas.microsoft.com/office/drawing/2014/main" id="{A57AAFDB-34A0-9F26-85F9-86B11D02E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6"/>
                </a:solidFill>
              </a:defRPr>
            </a:lvl1pPr>
          </a:lstStyle>
          <a:p>
            <a:r>
              <a:rPr lang="en-GB" dirty="0"/>
              <a:t>Test</a:t>
            </a:r>
          </a:p>
        </p:txBody>
      </p:sp>
      <p:sp>
        <p:nvSpPr>
          <p:cNvPr id="6" name="Slide Number Placeholder 5">
            <a:extLst>
              <a:ext uri="{FF2B5EF4-FFF2-40B4-BE49-F238E27FC236}">
                <a16:creationId xmlns:a16="http://schemas.microsoft.com/office/drawing/2014/main" id="{9BA3ACEE-6BBD-896A-DDFD-17D428C4B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6"/>
                </a:solidFill>
              </a:defRPr>
            </a:lvl1pPr>
          </a:lstStyle>
          <a:p>
            <a:fld id="{224913F0-9A86-4BBF-8859-5F55F8BC6461}" type="slidenum">
              <a:rPr lang="en-GB" smtClean="0"/>
              <a:pPr/>
              <a:t>‹#›</a:t>
            </a:fld>
            <a:endParaRPr lang="en-GB" dirty="0"/>
          </a:p>
        </p:txBody>
      </p:sp>
      <p:pic>
        <p:nvPicPr>
          <p:cNvPr id="8" name="Graphic 7">
            <a:extLst>
              <a:ext uri="{FF2B5EF4-FFF2-40B4-BE49-F238E27FC236}">
                <a16:creationId xmlns:a16="http://schemas.microsoft.com/office/drawing/2014/main" id="{E275D16E-BAC8-0D3A-3959-C801E26ABFC1}"/>
              </a:ext>
            </a:extLst>
          </p:cNvPr>
          <p:cNvPicPr>
            <a:picLocks noChangeAspect="1"/>
          </p:cNvPicPr>
          <p:nvPr/>
        </p:nvPicPr>
        <p:blipFill>
          <a:blip>
            <a:alphaModFix amt="35000"/>
            <a:extLst>
              <a:ext uri="{96DAC541-7B7A-43D3-8B79-37D633B846F1}">
                <asvg:svgBlip xmlns:asvg="http://schemas.microsoft.com/office/drawing/2016/SVG/main" r:embed="rId26"/>
              </a:ext>
            </a:extLst>
          </a:blip>
          <a:stretch>
            <a:fillRect/>
          </a:stretch>
        </p:blipFill>
        <p:spPr>
          <a:xfrm>
            <a:off x="0" y="6040292"/>
            <a:ext cx="826655" cy="826655"/>
          </a:xfrm>
          <a:prstGeom prst="rect">
            <a:avLst/>
          </a:prstGeom>
        </p:spPr>
      </p:pic>
      <p:pic>
        <p:nvPicPr>
          <p:cNvPr id="9" name="Graphic 8">
            <a:extLst>
              <a:ext uri="{FF2B5EF4-FFF2-40B4-BE49-F238E27FC236}">
                <a16:creationId xmlns:a16="http://schemas.microsoft.com/office/drawing/2014/main" id="{906DA0B8-EB3A-82B9-58F3-3031A988AB26}"/>
              </a:ext>
            </a:extLst>
          </p:cNvPr>
          <p:cNvPicPr>
            <a:picLocks noChangeAspect="1"/>
          </p:cNvPicPr>
          <p:nvPr/>
        </p:nvPicPr>
        <p:blipFill>
          <a:blip>
            <a:alphaModFix amt="35000"/>
            <a:extLst>
              <a:ext uri="{96DAC541-7B7A-43D3-8B79-37D633B846F1}">
                <asvg:svgBlip xmlns:asvg="http://schemas.microsoft.com/office/drawing/2016/SVG/main" r:embed="rId26"/>
              </a:ext>
            </a:extLst>
          </a:blip>
          <a:stretch>
            <a:fillRect/>
          </a:stretch>
        </p:blipFill>
        <p:spPr>
          <a:xfrm flipH="1" flipV="1">
            <a:off x="11365345" y="0"/>
            <a:ext cx="826655" cy="826655"/>
          </a:xfrm>
          <a:prstGeom prst="rect">
            <a:avLst/>
          </a:prstGeom>
        </p:spPr>
      </p:pic>
      <p:pic>
        <p:nvPicPr>
          <p:cNvPr id="10" name="Graphic 9">
            <a:extLst>
              <a:ext uri="{FF2B5EF4-FFF2-40B4-BE49-F238E27FC236}">
                <a16:creationId xmlns:a16="http://schemas.microsoft.com/office/drawing/2014/main" id="{AA301A96-2AE5-525F-E8F8-4D1CDE87653B}"/>
              </a:ext>
            </a:extLst>
          </p:cNvPr>
          <p:cNvPicPr>
            <a:picLocks noChangeAspect="1"/>
          </p:cNvPicPr>
          <p:nvPr/>
        </p:nvPicPr>
        <p:blipFill>
          <a:blip>
            <a:alphaModFix amt="35000"/>
            <a:extLst>
              <a:ext uri="{96DAC541-7B7A-43D3-8B79-37D633B846F1}">
                <asvg:svgBlip xmlns:asvg="http://schemas.microsoft.com/office/drawing/2016/SVG/main" r:embed="rId27"/>
              </a:ext>
            </a:extLst>
          </a:blip>
          <a:stretch>
            <a:fillRect/>
          </a:stretch>
        </p:blipFill>
        <p:spPr>
          <a:xfrm>
            <a:off x="11507353" y="6147313"/>
            <a:ext cx="542637" cy="574162"/>
          </a:xfrm>
          <a:prstGeom prst="rect">
            <a:avLst/>
          </a:prstGeom>
        </p:spPr>
      </p:pic>
    </p:spTree>
    <p:extLst>
      <p:ext uri="{BB962C8B-B14F-4D97-AF65-F5344CB8AC3E}">
        <p14:creationId xmlns:p14="http://schemas.microsoft.com/office/powerpoint/2010/main" val="73672918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71"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Tx/>
        <a:buBlip>
          <a:blip>
            <a:extLst>
              <a:ext uri="{96DAC541-7B7A-43D3-8B79-37D633B846F1}">
                <asvg:svgBlip xmlns:asvg="http://schemas.microsoft.com/office/drawing/2016/SVG/main" r:embed="rId28"/>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F0C30-B00F-3DD9-E5E6-ED4EC4C66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145210-F8A6-F9CF-63D0-D140B364F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4A61B3A-CF19-4117-D3B8-CD00CB3BD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9B4756-728D-4F93-85AC-4E0B219EDA9B}" type="datetime1">
              <a:rPr lang="en-GB" smtClean="0"/>
              <a:t>09/06/2026</a:t>
            </a:fld>
            <a:endParaRPr lang="en-GB" dirty="0"/>
          </a:p>
        </p:txBody>
      </p:sp>
      <p:sp>
        <p:nvSpPr>
          <p:cNvPr id="5" name="Footer Placeholder 4">
            <a:extLst>
              <a:ext uri="{FF2B5EF4-FFF2-40B4-BE49-F238E27FC236}">
                <a16:creationId xmlns:a16="http://schemas.microsoft.com/office/drawing/2014/main" id="{A57AAFDB-34A0-9F26-85F9-86B11D02E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Test</a:t>
            </a:r>
          </a:p>
        </p:txBody>
      </p:sp>
      <p:sp>
        <p:nvSpPr>
          <p:cNvPr id="6" name="Slide Number Placeholder 5">
            <a:extLst>
              <a:ext uri="{FF2B5EF4-FFF2-40B4-BE49-F238E27FC236}">
                <a16:creationId xmlns:a16="http://schemas.microsoft.com/office/drawing/2014/main" id="{9BA3ACEE-6BBD-896A-DDFD-17D428C4B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4913F0-9A86-4BBF-8859-5F55F8BC6461}" type="slidenum">
              <a:rPr lang="en-GB" smtClean="0"/>
              <a:t>‹#›</a:t>
            </a:fld>
            <a:endParaRPr lang="en-GB" dirty="0"/>
          </a:p>
        </p:txBody>
      </p:sp>
      <p:pic>
        <p:nvPicPr>
          <p:cNvPr id="7" name="Graphic 6">
            <a:extLst>
              <a:ext uri="{FF2B5EF4-FFF2-40B4-BE49-F238E27FC236}">
                <a16:creationId xmlns:a16="http://schemas.microsoft.com/office/drawing/2014/main" id="{C7B0B9B6-EFF7-81BB-5F08-981C05EDB661}"/>
              </a:ext>
            </a:extLst>
          </p:cNvPr>
          <p:cNvPicPr>
            <a:picLocks noChangeAspect="1"/>
          </p:cNvPicPr>
          <p:nvPr/>
        </p:nvPicPr>
        <p:blipFill>
          <a:blip>
            <a:alphaModFix amt="35000"/>
            <a:extLst>
              <a:ext uri="{96DAC541-7B7A-43D3-8B79-37D633B846F1}">
                <asvg:svgBlip xmlns:asvg="http://schemas.microsoft.com/office/drawing/2016/SVG/main" r:embed="rId22"/>
              </a:ext>
            </a:extLst>
          </a:blip>
          <a:srcRect/>
          <a:stretch/>
        </p:blipFill>
        <p:spPr>
          <a:xfrm>
            <a:off x="11507353" y="6147313"/>
            <a:ext cx="542637" cy="574161"/>
          </a:xfrm>
          <a:prstGeom prst="rect">
            <a:avLst/>
          </a:prstGeom>
        </p:spPr>
      </p:pic>
    </p:spTree>
    <p:extLst>
      <p:ext uri="{BB962C8B-B14F-4D97-AF65-F5344CB8AC3E}">
        <p14:creationId xmlns:p14="http://schemas.microsoft.com/office/powerpoint/2010/main" val="2455263090"/>
      </p:ext>
    </p:extLst>
  </p:cSld>
  <p:clrMap bg1="lt1" tx1="dk1" bg2="lt2" tx2="dk2" accent1="accent1" accent2="accent2" accent3="accent3" accent4="accent4" accent5="accent5" accent6="accent6" hlink="hlink" folHlink="folHlink"/>
  <p:sldLayoutIdLst>
    <p:sldLayoutId id="2147483682" r:id="rId1"/>
    <p:sldLayoutId id="2147483698" r:id="rId2"/>
    <p:sldLayoutId id="2147483699" r:id="rId3"/>
    <p:sldLayoutId id="2147483700" r:id="rId4"/>
    <p:sldLayoutId id="2147483686" r:id="rId5"/>
    <p:sldLayoutId id="2147483701" r:id="rId6"/>
    <p:sldLayoutId id="2147483702" r:id="rId7"/>
    <p:sldLayoutId id="2147483703" r:id="rId8"/>
    <p:sldLayoutId id="2147483690" r:id="rId9"/>
    <p:sldLayoutId id="2147483706" r:id="rId10"/>
    <p:sldLayoutId id="2147483705" r:id="rId11"/>
    <p:sldLayoutId id="2147483704" r:id="rId12"/>
    <p:sldLayoutId id="2147483694" r:id="rId13"/>
    <p:sldLayoutId id="2147483709" r:id="rId14"/>
    <p:sldLayoutId id="2147483708" r:id="rId15"/>
    <p:sldLayoutId id="2147483707" r:id="rId16"/>
    <p:sldLayoutId id="2147483697" r:id="rId17"/>
    <p:sldLayoutId id="2147483710" r:id="rId18"/>
    <p:sldLayoutId id="2147483711" r:id="rId19"/>
    <p:sldLayoutId id="2147483712" r:id="rId20"/>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Tx/>
        <a:buBlip>
          <a:blip>
            <a:extLst>
              <a:ext uri="{96DAC541-7B7A-43D3-8B79-37D633B846F1}">
                <asvg:svgBlip xmlns:asvg="http://schemas.microsoft.com/office/drawing/2016/SVG/main" r:embed="rId2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1C7A338-A9A3-909F-4029-A2B0FC0E77DC}"/>
              </a:ext>
            </a:extLst>
          </p:cNvPr>
          <p:cNvSpPr/>
          <p:nvPr userDrawn="1"/>
        </p:nvSpPr>
        <p:spPr>
          <a:xfrm>
            <a:off x="-1628775" y="1133475"/>
            <a:ext cx="4876800" cy="4886325"/>
          </a:xfrm>
          <a:prstGeom prst="ellipse">
            <a:avLst/>
          </a:prstGeom>
          <a:solidFill>
            <a:schemeClr val="bg1"/>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B297DD7E-64E8-105F-CFEE-F14B887EFBBB}"/>
              </a:ext>
            </a:extLst>
          </p:cNvPr>
          <p:cNvSpPr/>
          <p:nvPr userDrawn="1"/>
        </p:nvSpPr>
        <p:spPr>
          <a:xfrm>
            <a:off x="3707511" y="-1538576"/>
            <a:ext cx="4457700" cy="4529138"/>
          </a:xfrm>
          <a:prstGeom prst="ellipse">
            <a:avLst/>
          </a:prstGeom>
          <a:solidFill>
            <a:schemeClr val="bg1"/>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3F54CAD-C88C-0433-CF9F-4FB98E6A6AF5}"/>
              </a:ext>
            </a:extLst>
          </p:cNvPr>
          <p:cNvSpPr/>
          <p:nvPr userDrawn="1"/>
        </p:nvSpPr>
        <p:spPr>
          <a:xfrm>
            <a:off x="8624697" y="-758952"/>
            <a:ext cx="4457699" cy="4453128"/>
          </a:xfrm>
          <a:prstGeom prst="ellipse">
            <a:avLst/>
          </a:prstGeom>
          <a:solidFill>
            <a:schemeClr val="bg1"/>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23021175"/>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slideLayout" Target="../slideLayouts/slideLayout34.xml"/><Relationship Id="rId6" Type="http://schemas.openxmlformats.org/officeDocument/2006/relationships/image" Target="../media/image23.sv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 Id="rId14" Type="http://schemas.openxmlformats.org/officeDocument/2006/relationships/image" Target="../media/image31.svg"/></Relationships>
</file>

<file path=ppt/slides/_rels/slide27.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3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70.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4.xml"/><Relationship Id="rId1" Type="http://schemas.openxmlformats.org/officeDocument/2006/relationships/slideLayout" Target="../slideLayouts/slideLayout34.xml"/><Relationship Id="rId5" Type="http://schemas.openxmlformats.org/officeDocument/2006/relationships/image" Target="../media/image50.jpeg"/><Relationship Id="rId4" Type="http://schemas.openxmlformats.org/officeDocument/2006/relationships/image" Target="../media/image49.emf"/></Relationships>
</file>

<file path=ppt/slides/_rels/slide3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hyperlink" Target="http://www.dynamictraining.org.uk/" TargetMode="External"/><Relationship Id="rId2" Type="http://schemas.openxmlformats.org/officeDocument/2006/relationships/hyperlink" Target="mailto:ask.dynamic@dynamictraining.org.uk"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4E02-BBCC-23A6-A89F-AFE18EBD901C}"/>
              </a:ext>
            </a:extLst>
          </p:cNvPr>
          <p:cNvSpPr>
            <a:spLocks noGrp="1"/>
          </p:cNvSpPr>
          <p:nvPr>
            <p:ph type="ctrTitle"/>
          </p:nvPr>
        </p:nvSpPr>
        <p:spPr>
          <a:xfrm>
            <a:off x="1771650" y="2717294"/>
            <a:ext cx="9144000" cy="1147617"/>
          </a:xfrm>
        </p:spPr>
        <p:txBody>
          <a:bodyPr/>
          <a:lstStyle/>
          <a:p>
            <a:r>
              <a:rPr lang="en-GB" sz="2800" dirty="0"/>
              <a:t>Healthcare Science Assistant Level 2 Apprenticeships.</a:t>
            </a:r>
          </a:p>
        </p:txBody>
      </p:sp>
      <p:pic>
        <p:nvPicPr>
          <p:cNvPr id="4" name="Picture 3" descr="A group of people posing for a photo&#10;&#10;Description automatically generated">
            <a:extLst>
              <a:ext uri="{FF2B5EF4-FFF2-40B4-BE49-F238E27FC236}">
                <a16:creationId xmlns:a16="http://schemas.microsoft.com/office/drawing/2014/main" id="{C25AC6E8-711D-64A2-5EA3-AE994AAF5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0275"/>
            <a:ext cx="12192000" cy="3045849"/>
          </a:xfrm>
          <a:prstGeom prst="rect">
            <a:avLst/>
          </a:prstGeom>
          <a:ln w="50800">
            <a:noFill/>
          </a:ln>
        </p:spPr>
      </p:pic>
    </p:spTree>
    <p:extLst>
      <p:ext uri="{BB962C8B-B14F-4D97-AF65-F5344CB8AC3E}">
        <p14:creationId xmlns:p14="http://schemas.microsoft.com/office/powerpoint/2010/main" val="152403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F193-F338-3280-B8A0-8F5D94EC74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FC74B8-F313-13D3-AD20-9AAD19D5E079}"/>
              </a:ext>
            </a:extLst>
          </p:cNvPr>
          <p:cNvSpPr>
            <a:spLocks noGrp="1"/>
          </p:cNvSpPr>
          <p:nvPr>
            <p:ph type="title"/>
          </p:nvPr>
        </p:nvSpPr>
        <p:spPr/>
        <p:txBody>
          <a:bodyPr>
            <a:noAutofit/>
          </a:bodyPr>
          <a:lstStyle/>
          <a:p>
            <a:r>
              <a:rPr lang="en-GB" sz="3200" dirty="0"/>
              <a:t>Healthcare Science Assistant Level 2: Decontamination with Endoscopy</a:t>
            </a:r>
          </a:p>
        </p:txBody>
      </p:sp>
      <p:pic>
        <p:nvPicPr>
          <p:cNvPr id="4" name="Picture 3">
            <a:extLst>
              <a:ext uri="{FF2B5EF4-FFF2-40B4-BE49-F238E27FC236}">
                <a16:creationId xmlns:a16="http://schemas.microsoft.com/office/drawing/2014/main" id="{5D3086B4-1F8D-AAC5-8F04-CB86769873DF}"/>
              </a:ext>
            </a:extLst>
          </p:cNvPr>
          <p:cNvPicPr>
            <a:picLocks noChangeAspect="1"/>
          </p:cNvPicPr>
          <p:nvPr/>
        </p:nvPicPr>
        <p:blipFill>
          <a:blip r:embed="rId3"/>
          <a:stretch>
            <a:fillRect/>
          </a:stretch>
        </p:blipFill>
        <p:spPr>
          <a:xfrm>
            <a:off x="1653702" y="1452286"/>
            <a:ext cx="8171234" cy="5405714"/>
          </a:xfrm>
          <a:prstGeom prst="rect">
            <a:avLst/>
          </a:prstGeom>
        </p:spPr>
      </p:pic>
    </p:spTree>
    <p:extLst>
      <p:ext uri="{BB962C8B-B14F-4D97-AF65-F5344CB8AC3E}">
        <p14:creationId xmlns:p14="http://schemas.microsoft.com/office/powerpoint/2010/main" val="242122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2024-4A7E-CCE7-70CC-49469A5764E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88ACF1-7A9E-83DB-9AC8-0A1D17BB2544}"/>
              </a:ext>
            </a:extLst>
          </p:cNvPr>
          <p:cNvSpPr>
            <a:spLocks noGrp="1"/>
          </p:cNvSpPr>
          <p:nvPr>
            <p:ph idx="1"/>
          </p:nvPr>
        </p:nvSpPr>
        <p:spPr>
          <a:xfrm>
            <a:off x="838200" y="1571078"/>
            <a:ext cx="4969043" cy="4351338"/>
          </a:xfrm>
        </p:spPr>
        <p:txBody>
          <a:bodyPr>
            <a:noAutofit/>
          </a:bodyPr>
          <a:lstStyle/>
          <a:p>
            <a:r>
              <a:rPr lang="en-GB" sz="1400" dirty="0"/>
              <a:t>Practice reflections through the reflective diary task and find reflective models that feel natural to write with.</a:t>
            </a:r>
          </a:p>
          <a:p>
            <a:r>
              <a:rPr lang="en-GB" sz="1400" dirty="0"/>
              <a:t>Speak with the local health and safety officer for information on relevant policies and guidelines.</a:t>
            </a:r>
          </a:p>
          <a:p>
            <a:r>
              <a:rPr lang="en-GB" sz="1400" dirty="0"/>
              <a:t>Complete extracurricular reading on subjects such as hazardous material handling and management.</a:t>
            </a:r>
          </a:p>
          <a:p>
            <a:r>
              <a:rPr lang="en-GB" sz="1400" dirty="0"/>
              <a:t>Research the healthcare science divisions and reflect on the roles and responsibilities of science in patient care.</a:t>
            </a:r>
          </a:p>
          <a:p>
            <a:r>
              <a:rPr lang="en-GB" sz="1400" dirty="0"/>
              <a:t>Study local document control procedures and discuss with senior staff how policies are developed and published.</a:t>
            </a:r>
          </a:p>
          <a:p>
            <a:r>
              <a:rPr lang="en-GB" sz="1400" dirty="0"/>
              <a:t>Participate in the audit procedure with guidance from trained staff to develop an understanding of audits.</a:t>
            </a:r>
          </a:p>
          <a:p>
            <a:r>
              <a:rPr lang="en-GB" sz="1400" dirty="0"/>
              <a:t>Shadow a staff member performing quality procedures / Sit in on a quality-based meeting.</a:t>
            </a:r>
          </a:p>
          <a:p>
            <a:r>
              <a:rPr lang="en-GB" sz="1400" dirty="0"/>
              <a:t>Research various diseases and infection routes.</a:t>
            </a:r>
          </a:p>
          <a:p>
            <a:r>
              <a:rPr lang="en-GB" sz="1400" dirty="0"/>
              <a:t>Shadow the infection control team for half a day.</a:t>
            </a:r>
          </a:p>
          <a:p>
            <a:r>
              <a:rPr lang="en-GB" sz="1400" dirty="0"/>
              <a:t>Research local hospital policies and procedures for high-risk and infectious diseases from patient admission to ward decontamination after discharge.</a:t>
            </a:r>
            <a:endParaRPr lang="en-GB" sz="1000" dirty="0"/>
          </a:p>
        </p:txBody>
      </p:sp>
      <p:sp>
        <p:nvSpPr>
          <p:cNvPr id="4" name="Title 3">
            <a:extLst>
              <a:ext uri="{FF2B5EF4-FFF2-40B4-BE49-F238E27FC236}">
                <a16:creationId xmlns:a16="http://schemas.microsoft.com/office/drawing/2014/main" id="{7160517A-7DD4-D261-008A-F14956C50F59}"/>
              </a:ext>
            </a:extLst>
          </p:cNvPr>
          <p:cNvSpPr>
            <a:spLocks noGrp="1"/>
          </p:cNvSpPr>
          <p:nvPr>
            <p:ph type="title"/>
          </p:nvPr>
        </p:nvSpPr>
        <p:spPr/>
        <p:txBody>
          <a:bodyPr>
            <a:noAutofit/>
          </a:bodyPr>
          <a:lstStyle/>
          <a:p>
            <a:r>
              <a:rPr lang="en-GB" sz="3200" dirty="0"/>
              <a:t>Decontamination with Endoscopy - Off-the-Job learning activities include:</a:t>
            </a:r>
          </a:p>
        </p:txBody>
      </p:sp>
      <p:sp>
        <p:nvSpPr>
          <p:cNvPr id="3" name="Content Placeholder 2">
            <a:extLst>
              <a:ext uri="{FF2B5EF4-FFF2-40B4-BE49-F238E27FC236}">
                <a16:creationId xmlns:a16="http://schemas.microsoft.com/office/drawing/2014/main" id="{AFE4B13E-C857-C041-AF3A-9C30506A170E}"/>
              </a:ext>
            </a:extLst>
          </p:cNvPr>
          <p:cNvSpPr>
            <a:spLocks noGrp="1"/>
          </p:cNvSpPr>
          <p:nvPr>
            <p:ph sz="half" idx="4294967295"/>
          </p:nvPr>
        </p:nvSpPr>
        <p:spPr>
          <a:xfrm>
            <a:off x="6384758" y="1644650"/>
            <a:ext cx="5181600" cy="4832350"/>
          </a:xfrm>
        </p:spPr>
        <p:txBody>
          <a:bodyPr>
            <a:normAutofit/>
          </a:bodyPr>
          <a:lstStyle/>
          <a:p>
            <a:pPr lvl="0"/>
            <a:r>
              <a:rPr lang="en-GB" sz="1400" dirty="0"/>
              <a:t>Understanding the wider patient journey by attending a Multi-Disciplinary Team Meeting (MDM/MDT) where a patient’s pathway is being discussed using diagnostic tests.</a:t>
            </a:r>
          </a:p>
          <a:p>
            <a:pPr lvl="0"/>
            <a:r>
              <a:rPr lang="en-GB" sz="1400" dirty="0"/>
              <a:t>Any opportunities to see any procedures either in Theatres or Endoscopy where scopes have been used.</a:t>
            </a:r>
          </a:p>
          <a:p>
            <a:pPr lvl="0"/>
            <a:r>
              <a:rPr lang="en-GB" sz="1400" dirty="0"/>
              <a:t>Any Trust/Organisational Quality Meetings where audit and data is being discussed, particularly anything in relation to Infection Control and Hospital Acquired Infections (HAI’s).</a:t>
            </a:r>
          </a:p>
          <a:p>
            <a:r>
              <a:rPr lang="en-GB" sz="1400" dirty="0"/>
              <a:t>Attend a Comorbidity Meeting where any unexpected or unexplained patient deaths are discussed. Root cause analysis would be included in these sessions</a:t>
            </a:r>
          </a:p>
        </p:txBody>
      </p:sp>
    </p:spTree>
    <p:extLst>
      <p:ext uri="{BB962C8B-B14F-4D97-AF65-F5344CB8AC3E}">
        <p14:creationId xmlns:p14="http://schemas.microsoft.com/office/powerpoint/2010/main" val="226015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F691F-0164-721D-CBDA-5C1596C443E0}"/>
              </a:ext>
            </a:extLst>
          </p:cNvPr>
          <p:cNvSpPr>
            <a:spLocks noGrp="1"/>
          </p:cNvSpPr>
          <p:nvPr>
            <p:ph type="title"/>
          </p:nvPr>
        </p:nvSpPr>
        <p:spPr>
          <a:xfrm>
            <a:off x="838200" y="490344"/>
            <a:ext cx="10319657" cy="657381"/>
          </a:xfrm>
        </p:spPr>
        <p:txBody>
          <a:bodyPr>
            <a:noAutofit/>
          </a:bodyPr>
          <a:lstStyle/>
          <a:p>
            <a:r>
              <a:rPr lang="en-GB" sz="3200" dirty="0"/>
              <a:t>Healthcare Science Assistant Level 2: Respiratory</a:t>
            </a:r>
          </a:p>
        </p:txBody>
      </p:sp>
      <p:pic>
        <p:nvPicPr>
          <p:cNvPr id="7" name="Picture 6">
            <a:extLst>
              <a:ext uri="{FF2B5EF4-FFF2-40B4-BE49-F238E27FC236}">
                <a16:creationId xmlns:a16="http://schemas.microsoft.com/office/drawing/2014/main" id="{2805FA9E-5F19-3A0D-0A0E-EFF71A1A18C8}"/>
              </a:ext>
            </a:extLst>
          </p:cNvPr>
          <p:cNvPicPr>
            <a:picLocks noChangeAspect="1"/>
          </p:cNvPicPr>
          <p:nvPr/>
        </p:nvPicPr>
        <p:blipFill>
          <a:blip r:embed="rId3"/>
          <a:stretch>
            <a:fillRect/>
          </a:stretch>
        </p:blipFill>
        <p:spPr>
          <a:xfrm>
            <a:off x="1620420" y="1120653"/>
            <a:ext cx="8158847" cy="5737348"/>
          </a:xfrm>
          <a:prstGeom prst="rect">
            <a:avLst/>
          </a:prstGeom>
        </p:spPr>
      </p:pic>
    </p:spTree>
    <p:extLst>
      <p:ext uri="{BB962C8B-B14F-4D97-AF65-F5344CB8AC3E}">
        <p14:creationId xmlns:p14="http://schemas.microsoft.com/office/powerpoint/2010/main" val="403153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3BEEF-69BD-F9AF-7153-8023502F5C0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3B9BD-F213-7A0B-A8F2-A8369B2873B6}"/>
              </a:ext>
            </a:extLst>
          </p:cNvPr>
          <p:cNvSpPr>
            <a:spLocks noGrp="1"/>
          </p:cNvSpPr>
          <p:nvPr>
            <p:ph idx="1"/>
          </p:nvPr>
        </p:nvSpPr>
        <p:spPr>
          <a:xfrm>
            <a:off x="838200" y="1644649"/>
            <a:ext cx="4969043" cy="5081971"/>
          </a:xfrm>
        </p:spPr>
        <p:txBody>
          <a:bodyPr>
            <a:noAutofit/>
          </a:bodyPr>
          <a:lstStyle/>
          <a:p>
            <a:r>
              <a:rPr lang="en-GB" sz="1200" dirty="0"/>
              <a:t>Completion of assessments is counted towards off-the-job hours.</a:t>
            </a:r>
          </a:p>
          <a:p>
            <a:r>
              <a:rPr lang="en-GB" sz="1200" dirty="0"/>
              <a:t>Practice reflections through the reflective diary task and find reflective models that feel natural to write with.</a:t>
            </a:r>
          </a:p>
          <a:p>
            <a:r>
              <a:rPr lang="en-GB" sz="1200" dirty="0"/>
              <a:t>Speak with the local health and safety officer for information on relevant policies and guidelines.</a:t>
            </a:r>
          </a:p>
          <a:p>
            <a:r>
              <a:rPr lang="en-GB" sz="1200" dirty="0"/>
              <a:t>Complete extracurricular reading on subjects such as hazardous material handling and management.</a:t>
            </a:r>
          </a:p>
          <a:p>
            <a:r>
              <a:rPr lang="en-GB" sz="1200" dirty="0"/>
              <a:t>Research the healthcare science divisions and reflect on the roles and responsibilities of science in patient care.</a:t>
            </a:r>
          </a:p>
          <a:p>
            <a:r>
              <a:rPr lang="en-GB" sz="1200" dirty="0"/>
              <a:t>Study local document control procedures and discuss with senior staff how policies are developed and published.</a:t>
            </a:r>
          </a:p>
          <a:p>
            <a:r>
              <a:rPr lang="en-GB" sz="1200" dirty="0"/>
              <a:t>Participate in the audit procedure with guidance from trained staff to develop an understanding of audits.</a:t>
            </a:r>
          </a:p>
          <a:p>
            <a:r>
              <a:rPr lang="en-GB" sz="1200" dirty="0"/>
              <a:t>Shadow a staff member performing quality procedures / Sit in on a quality-based meeting.</a:t>
            </a:r>
          </a:p>
          <a:p>
            <a:r>
              <a:rPr lang="en-GB" sz="1200" dirty="0"/>
              <a:t>Research various diseases and infection routes.</a:t>
            </a:r>
          </a:p>
          <a:p>
            <a:r>
              <a:rPr lang="en-GB" sz="1200" dirty="0"/>
              <a:t>Shadow the infection control team for half a day.</a:t>
            </a:r>
          </a:p>
          <a:p>
            <a:r>
              <a:rPr lang="en-GB" sz="1200" dirty="0"/>
              <a:t>Research local hospital policies and procedures for high-risk and infectious diseases from patient admission to ward decontamination after discharge.</a:t>
            </a:r>
          </a:p>
          <a:p>
            <a:pPr marL="0" indent="0">
              <a:buNone/>
            </a:pPr>
            <a:br>
              <a:rPr lang="en-GB" sz="1200" dirty="0"/>
            </a:br>
            <a:endParaRPr lang="en-GB" sz="1200" dirty="0"/>
          </a:p>
        </p:txBody>
      </p:sp>
      <p:sp>
        <p:nvSpPr>
          <p:cNvPr id="4" name="Title 3">
            <a:extLst>
              <a:ext uri="{FF2B5EF4-FFF2-40B4-BE49-F238E27FC236}">
                <a16:creationId xmlns:a16="http://schemas.microsoft.com/office/drawing/2014/main" id="{BDEA56E3-E619-6D6F-F3E0-0463091BAC61}"/>
              </a:ext>
            </a:extLst>
          </p:cNvPr>
          <p:cNvSpPr>
            <a:spLocks noGrp="1"/>
          </p:cNvSpPr>
          <p:nvPr>
            <p:ph type="title"/>
          </p:nvPr>
        </p:nvSpPr>
        <p:spPr/>
        <p:txBody>
          <a:bodyPr>
            <a:noAutofit/>
          </a:bodyPr>
          <a:lstStyle/>
          <a:p>
            <a:r>
              <a:rPr lang="en-GB" sz="3200" dirty="0"/>
              <a:t>Respiratory: Off-the-Job learning activities include:</a:t>
            </a:r>
          </a:p>
        </p:txBody>
      </p:sp>
      <p:sp>
        <p:nvSpPr>
          <p:cNvPr id="3" name="Content Placeholder 2">
            <a:extLst>
              <a:ext uri="{FF2B5EF4-FFF2-40B4-BE49-F238E27FC236}">
                <a16:creationId xmlns:a16="http://schemas.microsoft.com/office/drawing/2014/main" id="{DA34E809-8525-94D9-DEA8-A973AA0CA199}"/>
              </a:ext>
            </a:extLst>
          </p:cNvPr>
          <p:cNvSpPr>
            <a:spLocks noGrp="1"/>
          </p:cNvSpPr>
          <p:nvPr>
            <p:ph sz="half" idx="4294967295"/>
          </p:nvPr>
        </p:nvSpPr>
        <p:spPr>
          <a:xfrm>
            <a:off x="6384758" y="1644650"/>
            <a:ext cx="5181600" cy="4832350"/>
          </a:xfrm>
        </p:spPr>
        <p:txBody>
          <a:bodyPr>
            <a:normAutofit lnSpcReduction="10000"/>
          </a:bodyPr>
          <a:lstStyle/>
          <a:p>
            <a:pPr marL="0" indent="0">
              <a:buNone/>
            </a:pPr>
            <a:r>
              <a:rPr lang="en-GB" sz="1400" b="1" dirty="0"/>
              <a:t>Pathway Specific</a:t>
            </a:r>
          </a:p>
          <a:p>
            <a:r>
              <a:rPr lang="en-GB" sz="1400" dirty="0"/>
              <a:t>Shadowing in pathology, respiratory, or cardiac departments.</a:t>
            </a:r>
          </a:p>
          <a:p>
            <a:r>
              <a:rPr lang="en-GB" sz="1400" dirty="0"/>
              <a:t>Observing non-patient-contact diagnostic procedures (e.g., haematology analyser).</a:t>
            </a:r>
          </a:p>
          <a:p>
            <a:r>
              <a:rPr lang="en-GB" sz="1400" dirty="0"/>
              <a:t>Complete reflection on learner journal following completion of tutorial. Discuss what you learned and how you intend to implement moving forward in your role.</a:t>
            </a:r>
          </a:p>
          <a:p>
            <a:r>
              <a:rPr lang="en-GB" sz="1400" dirty="0"/>
              <a:t>Observing or assisting with ECG recording (under supervision).</a:t>
            </a:r>
          </a:p>
          <a:p>
            <a:r>
              <a:rPr lang="en-GB" sz="1400" dirty="0"/>
              <a:t>Viewing or performing spirometry or pulse oximetry measurements.</a:t>
            </a:r>
          </a:p>
          <a:p>
            <a:r>
              <a:rPr lang="en-GB" sz="1400" dirty="0"/>
              <a:t>Spirometry simulation practice.</a:t>
            </a:r>
          </a:p>
          <a:p>
            <a:r>
              <a:rPr lang="en-GB" sz="1400" dirty="0"/>
              <a:t>Observation of spirometry and reversibility clinics.</a:t>
            </a:r>
          </a:p>
          <a:p>
            <a:r>
              <a:rPr lang="en-GB" sz="1400" dirty="0"/>
              <a:t>Shadowing clinical staff in outpatient clinics.</a:t>
            </a:r>
          </a:p>
          <a:p>
            <a:r>
              <a:rPr lang="en-GB" sz="1400" dirty="0"/>
              <a:t>Interpret anonymised spirometry datasets.</a:t>
            </a:r>
          </a:p>
          <a:p>
            <a:r>
              <a:rPr lang="en-GB" sz="1400" dirty="0"/>
              <a:t>Attend MDT respiratory clinics.</a:t>
            </a:r>
          </a:p>
          <a:p>
            <a:r>
              <a:rPr lang="en-GB" sz="1400" dirty="0"/>
              <a:t>Online spirometry interpretation modules.</a:t>
            </a:r>
          </a:p>
        </p:txBody>
      </p:sp>
    </p:spTree>
    <p:extLst>
      <p:ext uri="{BB962C8B-B14F-4D97-AF65-F5344CB8AC3E}">
        <p14:creationId xmlns:p14="http://schemas.microsoft.com/office/powerpoint/2010/main" val="93465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25F6-5A58-8FC1-1647-C68DF2B46A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482224-D377-7FC2-16E4-704CD9E46330}"/>
              </a:ext>
            </a:extLst>
          </p:cNvPr>
          <p:cNvSpPr>
            <a:spLocks noGrp="1"/>
          </p:cNvSpPr>
          <p:nvPr>
            <p:ph type="title"/>
          </p:nvPr>
        </p:nvSpPr>
        <p:spPr>
          <a:xfrm>
            <a:off x="838200" y="625642"/>
            <a:ext cx="10319657" cy="522083"/>
          </a:xfrm>
        </p:spPr>
        <p:txBody>
          <a:bodyPr>
            <a:noAutofit/>
          </a:bodyPr>
          <a:lstStyle/>
          <a:p>
            <a:r>
              <a:rPr lang="en-GB" sz="3200" dirty="0"/>
              <a:t>Healthcare Science Assistant Level 2: Respiratory Cardiac</a:t>
            </a:r>
          </a:p>
        </p:txBody>
      </p:sp>
      <p:pic>
        <p:nvPicPr>
          <p:cNvPr id="4" name="Picture 3">
            <a:extLst>
              <a:ext uri="{FF2B5EF4-FFF2-40B4-BE49-F238E27FC236}">
                <a16:creationId xmlns:a16="http://schemas.microsoft.com/office/drawing/2014/main" id="{6DA8CA68-3142-CD98-D414-087DD449E019}"/>
              </a:ext>
            </a:extLst>
          </p:cNvPr>
          <p:cNvPicPr>
            <a:picLocks noChangeAspect="1"/>
          </p:cNvPicPr>
          <p:nvPr/>
        </p:nvPicPr>
        <p:blipFill>
          <a:blip r:embed="rId3"/>
          <a:stretch>
            <a:fillRect/>
          </a:stretch>
        </p:blipFill>
        <p:spPr>
          <a:xfrm>
            <a:off x="1985539" y="1289334"/>
            <a:ext cx="7372469" cy="5568666"/>
          </a:xfrm>
          <a:prstGeom prst="rect">
            <a:avLst/>
          </a:prstGeom>
        </p:spPr>
      </p:pic>
    </p:spTree>
    <p:extLst>
      <p:ext uri="{BB962C8B-B14F-4D97-AF65-F5344CB8AC3E}">
        <p14:creationId xmlns:p14="http://schemas.microsoft.com/office/powerpoint/2010/main" val="353364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062A3-5C65-702B-EEA4-23F14C409D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B582EF-A2CB-9988-D1F1-5541046AB315}"/>
              </a:ext>
            </a:extLst>
          </p:cNvPr>
          <p:cNvSpPr>
            <a:spLocks noGrp="1"/>
          </p:cNvSpPr>
          <p:nvPr>
            <p:ph idx="1"/>
          </p:nvPr>
        </p:nvSpPr>
        <p:spPr>
          <a:xfrm>
            <a:off x="838200" y="1644650"/>
            <a:ext cx="4969043" cy="5134522"/>
          </a:xfrm>
        </p:spPr>
        <p:txBody>
          <a:bodyPr>
            <a:normAutofit fontScale="25000" lnSpcReduction="20000"/>
          </a:bodyPr>
          <a:lstStyle/>
          <a:p>
            <a:r>
              <a:rPr lang="en-GB" sz="6000" dirty="0"/>
              <a:t>Completion of assessments is counted towards off-the-job hours.</a:t>
            </a:r>
          </a:p>
          <a:p>
            <a:r>
              <a:rPr lang="en-GB" sz="6000" dirty="0"/>
              <a:t>Practice reflections through the reflective diary task and find reflective models that feel natural to write with.</a:t>
            </a:r>
          </a:p>
          <a:p>
            <a:r>
              <a:rPr lang="en-GB" sz="6000" dirty="0"/>
              <a:t>Speak with the local health and safety officer for information on relevant policies and guidelines.</a:t>
            </a:r>
          </a:p>
          <a:p>
            <a:r>
              <a:rPr lang="en-GB" sz="6000" dirty="0"/>
              <a:t>Complete extracurricular reading on subjects such as hazardous material handling and management.</a:t>
            </a:r>
          </a:p>
          <a:p>
            <a:r>
              <a:rPr lang="en-GB" sz="6000" dirty="0"/>
              <a:t>Research the healthcare science divisions and reflect on the roles and responsibilities of science in patient care.</a:t>
            </a:r>
          </a:p>
          <a:p>
            <a:r>
              <a:rPr lang="en-GB" sz="6000" dirty="0"/>
              <a:t>Study local document control procedures and discuss with senior staff how policies are developed and published.</a:t>
            </a:r>
          </a:p>
          <a:p>
            <a:r>
              <a:rPr lang="en-GB" sz="6000" dirty="0"/>
              <a:t>Participate in the audit procedure with guidance from trained staff to develop an understanding of audits.</a:t>
            </a:r>
          </a:p>
          <a:p>
            <a:r>
              <a:rPr lang="en-GB" sz="6000" dirty="0"/>
              <a:t>Shadow a staff member performing quality procedures / Sit in on a quality-based meeting.</a:t>
            </a:r>
          </a:p>
          <a:p>
            <a:r>
              <a:rPr lang="en-GB" sz="6000" dirty="0"/>
              <a:t>Research various diseases and infection routes.</a:t>
            </a:r>
          </a:p>
          <a:p>
            <a:r>
              <a:rPr lang="en-GB" sz="6000" dirty="0"/>
              <a:t>Shadow the infection control team for half a day.</a:t>
            </a:r>
          </a:p>
          <a:p>
            <a:r>
              <a:rPr lang="en-GB" sz="60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
        <p:nvSpPr>
          <p:cNvPr id="4" name="Title 3">
            <a:extLst>
              <a:ext uri="{FF2B5EF4-FFF2-40B4-BE49-F238E27FC236}">
                <a16:creationId xmlns:a16="http://schemas.microsoft.com/office/drawing/2014/main" id="{DB43B43E-E807-F561-DA4A-F69CEBC0D41B}"/>
              </a:ext>
            </a:extLst>
          </p:cNvPr>
          <p:cNvSpPr>
            <a:spLocks noGrp="1"/>
          </p:cNvSpPr>
          <p:nvPr>
            <p:ph type="title"/>
          </p:nvPr>
        </p:nvSpPr>
        <p:spPr/>
        <p:txBody>
          <a:bodyPr>
            <a:noAutofit/>
          </a:bodyPr>
          <a:lstStyle/>
          <a:p>
            <a:r>
              <a:rPr lang="en-GB" sz="3200" dirty="0"/>
              <a:t>Respiratory &amp; Cardiac: Off-the-Job learning activities include:</a:t>
            </a:r>
          </a:p>
        </p:txBody>
      </p:sp>
      <p:sp>
        <p:nvSpPr>
          <p:cNvPr id="3" name="Content Placeholder 2">
            <a:extLst>
              <a:ext uri="{FF2B5EF4-FFF2-40B4-BE49-F238E27FC236}">
                <a16:creationId xmlns:a16="http://schemas.microsoft.com/office/drawing/2014/main" id="{34570E4A-D9CD-8BD1-0712-AB142583E9C7}"/>
              </a:ext>
            </a:extLst>
          </p:cNvPr>
          <p:cNvSpPr>
            <a:spLocks noGrp="1"/>
          </p:cNvSpPr>
          <p:nvPr>
            <p:ph sz="half" idx="4294967295"/>
          </p:nvPr>
        </p:nvSpPr>
        <p:spPr>
          <a:xfrm>
            <a:off x="6384759" y="1628666"/>
            <a:ext cx="5181600" cy="4832350"/>
          </a:xfrm>
        </p:spPr>
        <p:txBody>
          <a:bodyPr>
            <a:noAutofit/>
          </a:bodyPr>
          <a:lstStyle/>
          <a:p>
            <a:r>
              <a:rPr lang="en-GB" sz="1400" dirty="0"/>
              <a:t>Shadowing in pathology, respiratory, or cardiac departments.</a:t>
            </a:r>
          </a:p>
          <a:p>
            <a:r>
              <a:rPr lang="en-GB" sz="1400" dirty="0"/>
              <a:t>Observing non-patient-contact diagnostic procedures (e.g., haematology analyser) and assisting with ECG recording </a:t>
            </a:r>
          </a:p>
          <a:p>
            <a:r>
              <a:rPr lang="en-GB" sz="1400" dirty="0"/>
              <a:t>Viewing or performing spirometry or pulse oximetry measurements.</a:t>
            </a:r>
          </a:p>
          <a:p>
            <a:r>
              <a:rPr lang="en-GB" sz="1400" dirty="0"/>
              <a:t>Spirometry simulation practice/ Observation of spirometry and reversibility clinics.</a:t>
            </a:r>
          </a:p>
          <a:p>
            <a:r>
              <a:rPr lang="en-GB" sz="1400" dirty="0"/>
              <a:t>Shadowing respiratory physiologists.</a:t>
            </a:r>
          </a:p>
          <a:p>
            <a:r>
              <a:rPr lang="en-GB" sz="1400" dirty="0"/>
              <a:t>Demonstration sessions on pulse oximeters.</a:t>
            </a:r>
          </a:p>
          <a:p>
            <a:r>
              <a:rPr lang="en-GB" sz="1400" dirty="0"/>
              <a:t>Shadowing hypertension clinics.</a:t>
            </a:r>
          </a:p>
          <a:p>
            <a:r>
              <a:rPr lang="en-GB" sz="1400" dirty="0"/>
              <a:t>Practice on peers using different devices.</a:t>
            </a:r>
          </a:p>
          <a:p>
            <a:r>
              <a:rPr lang="en-GB" sz="1400" dirty="0"/>
              <a:t>Compare normal ECGs with mild and severe artefacts; learners diagnose the problem.</a:t>
            </a:r>
          </a:p>
          <a:p>
            <a:r>
              <a:rPr lang="en-GB" sz="1400" dirty="0"/>
              <a:t>Identify arrhythmias beyond the required level (e.g., atrial flutter vs fibrillation).</a:t>
            </a:r>
          </a:p>
          <a:p>
            <a:r>
              <a:rPr lang="en-GB" sz="1400" dirty="0"/>
              <a:t>Practice troubleshooting poor-quality traces using SCST guidance.</a:t>
            </a:r>
          </a:p>
          <a:p>
            <a:r>
              <a:rPr lang="en-GB" sz="1400" dirty="0"/>
              <a:t>Simulated ECG recordings and peer assessments.</a:t>
            </a:r>
          </a:p>
        </p:txBody>
      </p:sp>
    </p:spTree>
    <p:extLst>
      <p:ext uri="{BB962C8B-B14F-4D97-AF65-F5344CB8AC3E}">
        <p14:creationId xmlns:p14="http://schemas.microsoft.com/office/powerpoint/2010/main" val="238272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D9DE0-AFB8-FE68-42B6-9FD326BEFD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5743FB-66AA-CBFB-3FEB-C088CB798BCB}"/>
              </a:ext>
            </a:extLst>
          </p:cNvPr>
          <p:cNvSpPr>
            <a:spLocks noGrp="1"/>
          </p:cNvSpPr>
          <p:nvPr>
            <p:ph type="title"/>
          </p:nvPr>
        </p:nvSpPr>
        <p:spPr>
          <a:xfrm>
            <a:off x="799699" y="519764"/>
            <a:ext cx="10319657" cy="522083"/>
          </a:xfrm>
        </p:spPr>
        <p:txBody>
          <a:bodyPr>
            <a:noAutofit/>
          </a:bodyPr>
          <a:lstStyle/>
          <a:p>
            <a:r>
              <a:rPr lang="en-GB" sz="3200" dirty="0"/>
              <a:t>Healthcare Science Assistant Level 2: Respiratory Sleep</a:t>
            </a:r>
          </a:p>
        </p:txBody>
      </p:sp>
      <p:pic>
        <p:nvPicPr>
          <p:cNvPr id="5" name="Picture 4">
            <a:extLst>
              <a:ext uri="{FF2B5EF4-FFF2-40B4-BE49-F238E27FC236}">
                <a16:creationId xmlns:a16="http://schemas.microsoft.com/office/drawing/2014/main" id="{5235AE16-28FF-5DF7-05CA-B92F39FC40E7}"/>
              </a:ext>
            </a:extLst>
          </p:cNvPr>
          <p:cNvPicPr>
            <a:picLocks noChangeAspect="1"/>
          </p:cNvPicPr>
          <p:nvPr/>
        </p:nvPicPr>
        <p:blipFill>
          <a:blip r:embed="rId3"/>
          <a:stretch>
            <a:fillRect/>
          </a:stretch>
        </p:blipFill>
        <p:spPr>
          <a:xfrm>
            <a:off x="2133642" y="1191827"/>
            <a:ext cx="7924716" cy="5666173"/>
          </a:xfrm>
          <a:prstGeom prst="rect">
            <a:avLst/>
          </a:prstGeom>
        </p:spPr>
      </p:pic>
    </p:spTree>
    <p:extLst>
      <p:ext uri="{BB962C8B-B14F-4D97-AF65-F5344CB8AC3E}">
        <p14:creationId xmlns:p14="http://schemas.microsoft.com/office/powerpoint/2010/main" val="405483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3723-EC04-D6EE-85AA-D7A37A478CE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873F9-F4BB-FBC0-506C-69C864DA2CB1}"/>
              </a:ext>
            </a:extLst>
          </p:cNvPr>
          <p:cNvSpPr>
            <a:spLocks noGrp="1"/>
          </p:cNvSpPr>
          <p:nvPr>
            <p:ph idx="1"/>
          </p:nvPr>
        </p:nvSpPr>
        <p:spPr>
          <a:xfrm>
            <a:off x="838200" y="1644650"/>
            <a:ext cx="4969043" cy="4351338"/>
          </a:xfrm>
        </p:spPr>
        <p:txBody>
          <a:bodyPr>
            <a:normAutofit fontScale="25000" lnSpcReduction="20000"/>
          </a:bodyPr>
          <a:lstStyle/>
          <a:p>
            <a:r>
              <a:rPr lang="en-GB" sz="6000" dirty="0"/>
              <a:t>Completion of assessments is counted towards off-the-job hours.</a:t>
            </a:r>
          </a:p>
          <a:p>
            <a:r>
              <a:rPr lang="en-GB" sz="6000" dirty="0"/>
              <a:t>Practice reflections through the reflective diary task and find reflective models that feel natural to write with.</a:t>
            </a:r>
          </a:p>
          <a:p>
            <a:r>
              <a:rPr lang="en-GB" sz="6000" dirty="0"/>
              <a:t>Speak with the local health and safety officer for information on relevant policies and guidelines.</a:t>
            </a:r>
          </a:p>
          <a:p>
            <a:r>
              <a:rPr lang="en-GB" sz="6000" dirty="0"/>
              <a:t>Complete extracurricular reading on subjects such as hazardous material handling and management.</a:t>
            </a:r>
          </a:p>
          <a:p>
            <a:r>
              <a:rPr lang="en-GB" sz="6000" dirty="0"/>
              <a:t>Research the healthcare science divisions and reflect on the roles and responsibilities of science in patient care.</a:t>
            </a:r>
          </a:p>
          <a:p>
            <a:r>
              <a:rPr lang="en-GB" sz="6000" dirty="0"/>
              <a:t>Study local document control procedures and discuss with senior staff how policies are developed and published.</a:t>
            </a:r>
          </a:p>
          <a:p>
            <a:r>
              <a:rPr lang="en-GB" sz="6000" dirty="0"/>
              <a:t>Participate in the audit procedure with guidance from trained staff to develop an understanding of audits.</a:t>
            </a:r>
          </a:p>
          <a:p>
            <a:r>
              <a:rPr lang="en-GB" sz="6000" dirty="0"/>
              <a:t>Shadow a staff member performing quality procedures / Sit in on a quality-based meeting.</a:t>
            </a:r>
          </a:p>
          <a:p>
            <a:r>
              <a:rPr lang="en-GB" sz="6000" dirty="0"/>
              <a:t>Research various diseases and infection routes.</a:t>
            </a:r>
          </a:p>
          <a:p>
            <a:r>
              <a:rPr lang="en-GB" sz="6000" dirty="0"/>
              <a:t>Shadow the infection control team for half a day.</a:t>
            </a:r>
          </a:p>
          <a:p>
            <a:r>
              <a:rPr lang="en-GB" sz="60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
        <p:nvSpPr>
          <p:cNvPr id="4" name="Title 3">
            <a:extLst>
              <a:ext uri="{FF2B5EF4-FFF2-40B4-BE49-F238E27FC236}">
                <a16:creationId xmlns:a16="http://schemas.microsoft.com/office/drawing/2014/main" id="{7ED82BA3-A998-B48E-836B-DEFF59516E6D}"/>
              </a:ext>
            </a:extLst>
          </p:cNvPr>
          <p:cNvSpPr>
            <a:spLocks noGrp="1"/>
          </p:cNvSpPr>
          <p:nvPr>
            <p:ph type="title"/>
          </p:nvPr>
        </p:nvSpPr>
        <p:spPr/>
        <p:txBody>
          <a:bodyPr>
            <a:noAutofit/>
          </a:bodyPr>
          <a:lstStyle/>
          <a:p>
            <a:r>
              <a:rPr lang="en-GB" sz="3200" dirty="0"/>
              <a:t>Respiratory &amp; Sleep: Off-the-Job learning activities include:</a:t>
            </a:r>
          </a:p>
        </p:txBody>
      </p:sp>
      <p:sp>
        <p:nvSpPr>
          <p:cNvPr id="3" name="Content Placeholder 2">
            <a:extLst>
              <a:ext uri="{FF2B5EF4-FFF2-40B4-BE49-F238E27FC236}">
                <a16:creationId xmlns:a16="http://schemas.microsoft.com/office/drawing/2014/main" id="{AFD392D6-739B-DF5B-1553-614B9C3BA015}"/>
              </a:ext>
            </a:extLst>
          </p:cNvPr>
          <p:cNvSpPr>
            <a:spLocks noGrp="1"/>
          </p:cNvSpPr>
          <p:nvPr>
            <p:ph sz="half" idx="4294967295"/>
          </p:nvPr>
        </p:nvSpPr>
        <p:spPr>
          <a:xfrm>
            <a:off x="6384758" y="1644650"/>
            <a:ext cx="5181600" cy="4832350"/>
          </a:xfrm>
        </p:spPr>
        <p:txBody>
          <a:bodyPr>
            <a:noAutofit/>
          </a:bodyPr>
          <a:lstStyle/>
          <a:p>
            <a:r>
              <a:rPr lang="en-GB" sz="1350" dirty="0"/>
              <a:t>Shadowing in pathology, respiratory, or cardiac departments.</a:t>
            </a:r>
          </a:p>
          <a:p>
            <a:r>
              <a:rPr lang="en-GB" sz="1350" dirty="0"/>
              <a:t>Observing non-patient-contact diagnostic procedures (e.g., haematology analyser).</a:t>
            </a:r>
          </a:p>
          <a:p>
            <a:r>
              <a:rPr lang="en-GB" sz="1350" dirty="0"/>
              <a:t>Observing or assisting with ECG recording (under supervision).</a:t>
            </a:r>
          </a:p>
          <a:p>
            <a:r>
              <a:rPr lang="en-GB" sz="1350" dirty="0"/>
              <a:t>Viewing or performing spirometry or pulse oximetry measurements.</a:t>
            </a:r>
          </a:p>
          <a:p>
            <a:r>
              <a:rPr lang="en-GB" sz="1350" dirty="0"/>
              <a:t>Review anonymised case studies as part of MDT discussions.</a:t>
            </a:r>
          </a:p>
          <a:p>
            <a:r>
              <a:rPr lang="en-GB" sz="1350" dirty="0"/>
              <a:t>Spirometry simulation practice.</a:t>
            </a:r>
          </a:p>
          <a:p>
            <a:r>
              <a:rPr lang="en-GB" sz="1350" dirty="0"/>
              <a:t>Shadowing respiratory physiologists.</a:t>
            </a:r>
          </a:p>
          <a:p>
            <a:r>
              <a:rPr lang="en-GB" sz="1350" dirty="0"/>
              <a:t>Observation of spirometry and reversibility clinics.</a:t>
            </a:r>
          </a:p>
          <a:p>
            <a:r>
              <a:rPr lang="en-GB" sz="1350" dirty="0"/>
              <a:t>Demonstration sessions on pulse oximeters.</a:t>
            </a:r>
          </a:p>
          <a:p>
            <a:r>
              <a:rPr lang="en-GB" sz="1350" dirty="0"/>
              <a:t>Shadowing clinical staff in outpatient clinics.</a:t>
            </a:r>
          </a:p>
          <a:p>
            <a:r>
              <a:rPr lang="en-GB" sz="1350" dirty="0"/>
              <a:t>Interpret anonymised spirometry datasets.</a:t>
            </a:r>
          </a:p>
          <a:p>
            <a:r>
              <a:rPr lang="en-GB" sz="1350" dirty="0"/>
              <a:t>Attend MDT respiratory clinics and sleep clinics.</a:t>
            </a:r>
          </a:p>
          <a:p>
            <a:r>
              <a:rPr lang="en-GB" sz="1350" dirty="0"/>
              <a:t>Online spirometry interpretation modules.</a:t>
            </a:r>
          </a:p>
          <a:p>
            <a:r>
              <a:rPr lang="en-GB" sz="1350" dirty="0"/>
              <a:t>Interpret anonymised sleep study results.</a:t>
            </a:r>
          </a:p>
        </p:txBody>
      </p:sp>
    </p:spTree>
    <p:extLst>
      <p:ext uri="{BB962C8B-B14F-4D97-AF65-F5344CB8AC3E}">
        <p14:creationId xmlns:p14="http://schemas.microsoft.com/office/powerpoint/2010/main" val="159200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DB144-3EE9-67DB-5E5F-9AD795744933}"/>
              </a:ext>
            </a:extLst>
          </p:cNvPr>
          <p:cNvSpPr>
            <a:spLocks noGrp="1"/>
          </p:cNvSpPr>
          <p:nvPr>
            <p:ph type="title"/>
          </p:nvPr>
        </p:nvSpPr>
        <p:spPr>
          <a:xfrm>
            <a:off x="838200" y="490343"/>
            <a:ext cx="10319657" cy="720877"/>
          </a:xfrm>
        </p:spPr>
        <p:txBody>
          <a:bodyPr>
            <a:noAutofit/>
          </a:bodyPr>
          <a:lstStyle/>
          <a:p>
            <a:r>
              <a:rPr lang="en-GB" sz="3200" dirty="0"/>
              <a:t>Healthcare Science Assistant Level 2: Medical Engineering</a:t>
            </a:r>
          </a:p>
        </p:txBody>
      </p:sp>
      <p:pic>
        <p:nvPicPr>
          <p:cNvPr id="5" name="Picture 4">
            <a:extLst>
              <a:ext uri="{FF2B5EF4-FFF2-40B4-BE49-F238E27FC236}">
                <a16:creationId xmlns:a16="http://schemas.microsoft.com/office/drawing/2014/main" id="{C41AD41D-F706-5AD9-6D12-3E17D920BE2B}"/>
              </a:ext>
            </a:extLst>
          </p:cNvPr>
          <p:cNvPicPr>
            <a:picLocks noChangeAspect="1"/>
          </p:cNvPicPr>
          <p:nvPr/>
        </p:nvPicPr>
        <p:blipFill>
          <a:blip r:embed="rId3"/>
          <a:stretch>
            <a:fillRect/>
          </a:stretch>
        </p:blipFill>
        <p:spPr>
          <a:xfrm>
            <a:off x="2331015" y="1288223"/>
            <a:ext cx="7769425" cy="5646780"/>
          </a:xfrm>
          <a:prstGeom prst="rect">
            <a:avLst/>
          </a:prstGeom>
        </p:spPr>
      </p:pic>
    </p:spTree>
    <p:extLst>
      <p:ext uri="{BB962C8B-B14F-4D97-AF65-F5344CB8AC3E}">
        <p14:creationId xmlns:p14="http://schemas.microsoft.com/office/powerpoint/2010/main" val="292699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719D-4858-56D2-26A0-0D42EA1F30F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56BEA3-B5E0-9152-C93A-4D2F87EBE74B}"/>
              </a:ext>
            </a:extLst>
          </p:cNvPr>
          <p:cNvSpPr>
            <a:spLocks noGrp="1"/>
          </p:cNvSpPr>
          <p:nvPr>
            <p:ph idx="1"/>
          </p:nvPr>
        </p:nvSpPr>
        <p:spPr>
          <a:xfrm>
            <a:off x="838200" y="1644650"/>
            <a:ext cx="4969043" cy="4351338"/>
          </a:xfrm>
        </p:spPr>
        <p:txBody>
          <a:bodyPr>
            <a:normAutofit fontScale="25000" lnSpcReduction="20000"/>
          </a:bodyPr>
          <a:lstStyle/>
          <a:p>
            <a:r>
              <a:rPr lang="en-GB" sz="6000" dirty="0"/>
              <a:t>Completion of assessments is counted towards off-the-job hours.</a:t>
            </a:r>
          </a:p>
          <a:p>
            <a:r>
              <a:rPr lang="en-GB" sz="6000" dirty="0"/>
              <a:t>Practice reflections through the reflective diary task and find reflective models that feel natural to write with.</a:t>
            </a:r>
          </a:p>
          <a:p>
            <a:r>
              <a:rPr lang="en-GB" sz="6000" dirty="0"/>
              <a:t>Speak with the local health and safety officer for information on relevant policies and guidelines.</a:t>
            </a:r>
          </a:p>
          <a:p>
            <a:r>
              <a:rPr lang="en-GB" sz="6000" dirty="0"/>
              <a:t>Complete extracurricular reading on subjects such as hazardous material handling and management.</a:t>
            </a:r>
          </a:p>
          <a:p>
            <a:r>
              <a:rPr lang="en-GB" sz="6000" dirty="0"/>
              <a:t>Research the healthcare science divisions and reflect on the roles and responsibilities of science in patient care.</a:t>
            </a:r>
          </a:p>
          <a:p>
            <a:r>
              <a:rPr lang="en-GB" sz="6000" dirty="0"/>
              <a:t>Study local document control procedures and discuss with senior staff how policies are developed and published.</a:t>
            </a:r>
          </a:p>
          <a:p>
            <a:r>
              <a:rPr lang="en-GB" sz="6000" dirty="0"/>
              <a:t>Participate in the audit procedure with guidance from trained staff to develop an understanding of audits.</a:t>
            </a:r>
          </a:p>
          <a:p>
            <a:r>
              <a:rPr lang="en-GB" sz="6000" dirty="0"/>
              <a:t>Shadow a staff member performing quality procedures / Sit in on a quality-based meeting.</a:t>
            </a:r>
          </a:p>
          <a:p>
            <a:r>
              <a:rPr lang="en-GB" sz="6000" dirty="0"/>
              <a:t>Research various diseases and infection routes.</a:t>
            </a:r>
          </a:p>
          <a:p>
            <a:r>
              <a:rPr lang="en-GB" sz="6000" dirty="0"/>
              <a:t>Shadow the infection control team for half a day.</a:t>
            </a:r>
          </a:p>
          <a:p>
            <a:r>
              <a:rPr lang="en-GB" sz="60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
        <p:nvSpPr>
          <p:cNvPr id="4" name="Title 3">
            <a:extLst>
              <a:ext uri="{FF2B5EF4-FFF2-40B4-BE49-F238E27FC236}">
                <a16:creationId xmlns:a16="http://schemas.microsoft.com/office/drawing/2014/main" id="{D23EE513-1E0A-D4A9-79FC-E646B8AE8E7E}"/>
              </a:ext>
            </a:extLst>
          </p:cNvPr>
          <p:cNvSpPr>
            <a:spLocks noGrp="1"/>
          </p:cNvSpPr>
          <p:nvPr>
            <p:ph type="title"/>
          </p:nvPr>
        </p:nvSpPr>
        <p:spPr/>
        <p:txBody>
          <a:bodyPr>
            <a:noAutofit/>
          </a:bodyPr>
          <a:lstStyle/>
          <a:p>
            <a:r>
              <a:rPr lang="en-GB" sz="3200" dirty="0"/>
              <a:t>Medical Engineering: Off-the-Job learning activities include:</a:t>
            </a:r>
          </a:p>
        </p:txBody>
      </p:sp>
      <p:sp>
        <p:nvSpPr>
          <p:cNvPr id="3" name="Content Placeholder 2">
            <a:extLst>
              <a:ext uri="{FF2B5EF4-FFF2-40B4-BE49-F238E27FC236}">
                <a16:creationId xmlns:a16="http://schemas.microsoft.com/office/drawing/2014/main" id="{2121A040-C765-582E-52B1-F1EDF5768077}"/>
              </a:ext>
            </a:extLst>
          </p:cNvPr>
          <p:cNvSpPr>
            <a:spLocks noGrp="1"/>
          </p:cNvSpPr>
          <p:nvPr>
            <p:ph sz="half" idx="4294967295"/>
          </p:nvPr>
        </p:nvSpPr>
        <p:spPr>
          <a:xfrm>
            <a:off x="6384759" y="1644650"/>
            <a:ext cx="5181600" cy="4832350"/>
          </a:xfrm>
        </p:spPr>
        <p:txBody>
          <a:bodyPr>
            <a:noAutofit/>
          </a:bodyPr>
          <a:lstStyle/>
          <a:p>
            <a:pPr marL="0" lvl="0" indent="0">
              <a:buNone/>
            </a:pPr>
            <a:r>
              <a:rPr lang="en-GB" sz="1500" b="1" dirty="0"/>
              <a:t>Pathway Specific</a:t>
            </a:r>
          </a:p>
          <a:p>
            <a:pPr lvl="0"/>
            <a:r>
              <a:rPr lang="en-GB" sz="1500" dirty="0"/>
              <a:t>Undertake independent research related to the subject matter, particularly to support the presentation.</a:t>
            </a:r>
          </a:p>
          <a:p>
            <a:pPr lvl="0"/>
            <a:r>
              <a:rPr lang="en-GB" sz="1500" dirty="0"/>
              <a:t>Attend a Multi-Disciplinary Team (MDT/MDM) meeting where patient pathways and diagnostic tests are discussed.</a:t>
            </a:r>
          </a:p>
          <a:p>
            <a:pPr lvl="0"/>
            <a:r>
              <a:rPr lang="en-GB" sz="1500" dirty="0"/>
              <a:t>Observe clinical equipment in use to understand its role in patient care and the overall patient journey.</a:t>
            </a:r>
          </a:p>
          <a:p>
            <a:pPr lvl="0"/>
            <a:r>
              <a:rPr lang="en-GB" sz="1500" dirty="0"/>
              <a:t>Attend Trust/organisational quality meetings where audit and data are reviewed, including topics such as infection control and hospital-acquired infections (HAIs).</a:t>
            </a:r>
          </a:p>
          <a:p>
            <a:pPr lvl="0"/>
            <a:r>
              <a:rPr lang="en-GB" sz="1500" dirty="0"/>
              <a:t>Participate in a comorbidity meeting where unexpected or unexplained patient deaths are reviewed, including root cause analysis.</a:t>
            </a:r>
          </a:p>
        </p:txBody>
      </p:sp>
    </p:spTree>
    <p:extLst>
      <p:ext uri="{BB962C8B-B14F-4D97-AF65-F5344CB8AC3E}">
        <p14:creationId xmlns:p14="http://schemas.microsoft.com/office/powerpoint/2010/main" val="190318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C2381D8A-A826-E264-8A57-7EDBD8AAD478}"/>
              </a:ext>
            </a:extLst>
          </p:cNvPr>
          <p:cNvSpPr/>
          <p:nvPr/>
        </p:nvSpPr>
        <p:spPr>
          <a:xfrm rot="5400000">
            <a:off x="1438707" y="1826860"/>
            <a:ext cx="2432341" cy="2160000"/>
          </a:xfrm>
          <a:prstGeom prst="hexagon">
            <a:avLst/>
          </a:prstGeom>
          <a:solidFill>
            <a:srgbClr val="547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Hexagon 4">
            <a:extLst>
              <a:ext uri="{FF2B5EF4-FFF2-40B4-BE49-F238E27FC236}">
                <a16:creationId xmlns:a16="http://schemas.microsoft.com/office/drawing/2014/main" id="{191E0E6E-01C3-D9A7-18A8-D1E6CB68D385}"/>
              </a:ext>
            </a:extLst>
          </p:cNvPr>
          <p:cNvSpPr/>
          <p:nvPr/>
        </p:nvSpPr>
        <p:spPr>
          <a:xfrm rot="5400000">
            <a:off x="3705658" y="1826861"/>
            <a:ext cx="2432341" cy="2160000"/>
          </a:xfrm>
          <a:prstGeom prst="hexagon">
            <a:avLst/>
          </a:prstGeom>
          <a:solidFill>
            <a:srgbClr val="98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Hexagon 5">
            <a:extLst>
              <a:ext uri="{FF2B5EF4-FFF2-40B4-BE49-F238E27FC236}">
                <a16:creationId xmlns:a16="http://schemas.microsoft.com/office/drawing/2014/main" id="{64F6537A-3E27-9BEE-C39F-17806D9D0B31}"/>
              </a:ext>
            </a:extLst>
          </p:cNvPr>
          <p:cNvSpPr/>
          <p:nvPr/>
        </p:nvSpPr>
        <p:spPr>
          <a:xfrm rot="5400000">
            <a:off x="5972609" y="1826861"/>
            <a:ext cx="2432341" cy="2160000"/>
          </a:xfrm>
          <a:prstGeom prst="hexagon">
            <a:avLst/>
          </a:prstGeom>
          <a:solidFill>
            <a:srgbClr val="896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Hexagon 6">
            <a:extLst>
              <a:ext uri="{FF2B5EF4-FFF2-40B4-BE49-F238E27FC236}">
                <a16:creationId xmlns:a16="http://schemas.microsoft.com/office/drawing/2014/main" id="{ECC81940-4815-3EA0-513D-7E704260FC17}"/>
              </a:ext>
            </a:extLst>
          </p:cNvPr>
          <p:cNvSpPr/>
          <p:nvPr/>
        </p:nvSpPr>
        <p:spPr>
          <a:xfrm rot="5400000">
            <a:off x="8219428" y="1826859"/>
            <a:ext cx="2432341" cy="2160000"/>
          </a:xfrm>
          <a:prstGeom prst="hexagon">
            <a:avLst/>
          </a:prstGeom>
          <a:solidFill>
            <a:srgbClr val="FF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Hexagon 7">
            <a:extLst>
              <a:ext uri="{FF2B5EF4-FFF2-40B4-BE49-F238E27FC236}">
                <a16:creationId xmlns:a16="http://schemas.microsoft.com/office/drawing/2014/main" id="{0D9F7B97-E7D4-90D3-13F7-F589F4B61159}"/>
              </a:ext>
            </a:extLst>
          </p:cNvPr>
          <p:cNvSpPr/>
          <p:nvPr/>
        </p:nvSpPr>
        <p:spPr>
          <a:xfrm rot="5400000">
            <a:off x="2572178" y="3836635"/>
            <a:ext cx="2432341" cy="2160000"/>
          </a:xfrm>
          <a:prstGeom prst="hexagon">
            <a:avLst/>
          </a:prstGeom>
          <a:solidFill>
            <a:srgbClr val="ED3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Hexagon 8">
            <a:extLst>
              <a:ext uri="{FF2B5EF4-FFF2-40B4-BE49-F238E27FC236}">
                <a16:creationId xmlns:a16="http://schemas.microsoft.com/office/drawing/2014/main" id="{7BA94D1D-2715-B691-D12C-2FD4EA599113}"/>
              </a:ext>
            </a:extLst>
          </p:cNvPr>
          <p:cNvSpPr/>
          <p:nvPr/>
        </p:nvSpPr>
        <p:spPr>
          <a:xfrm rot="5400000">
            <a:off x="4839132" y="3836635"/>
            <a:ext cx="2432341" cy="2160000"/>
          </a:xfrm>
          <a:prstGeom prst="hexagon">
            <a:avLst/>
          </a:prstGeom>
          <a:solidFill>
            <a:srgbClr val="009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Hexagon 9">
            <a:extLst>
              <a:ext uri="{FF2B5EF4-FFF2-40B4-BE49-F238E27FC236}">
                <a16:creationId xmlns:a16="http://schemas.microsoft.com/office/drawing/2014/main" id="{2968D998-4AFA-466E-3FE4-7FAC71C611C9}"/>
              </a:ext>
            </a:extLst>
          </p:cNvPr>
          <p:cNvSpPr/>
          <p:nvPr/>
        </p:nvSpPr>
        <p:spPr>
          <a:xfrm rot="5400000">
            <a:off x="7106086" y="3836636"/>
            <a:ext cx="2432341" cy="2160000"/>
          </a:xfrm>
          <a:prstGeom prst="hexagon">
            <a:avLst/>
          </a:prstGeom>
          <a:solidFill>
            <a:srgbClr val="1F3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4D8DC2C-1E31-0BF2-0B84-DA65A2064930}"/>
              </a:ext>
            </a:extLst>
          </p:cNvPr>
          <p:cNvSpPr txBox="1"/>
          <p:nvPr/>
        </p:nvSpPr>
        <p:spPr>
          <a:xfrm>
            <a:off x="1605280" y="2235200"/>
            <a:ext cx="217424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Established in 2007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Centres in Uxbridge and Hartlepool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3B445264-A8FF-5956-23E6-CFE380A717BC}"/>
              </a:ext>
            </a:extLst>
          </p:cNvPr>
          <p:cNvSpPr txBox="1"/>
          <p:nvPr/>
        </p:nvSpPr>
        <p:spPr>
          <a:xfrm>
            <a:off x="5008880" y="4363667"/>
            <a:ext cx="21742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Retained our Ofsted “good” inspection grade in June 2025</a:t>
            </a:r>
          </a:p>
        </p:txBody>
      </p:sp>
      <p:sp>
        <p:nvSpPr>
          <p:cNvPr id="13" name="TextBox 12">
            <a:extLst>
              <a:ext uri="{FF2B5EF4-FFF2-40B4-BE49-F238E27FC236}">
                <a16:creationId xmlns:a16="http://schemas.microsoft.com/office/drawing/2014/main" id="{AAB21C17-C704-C8A7-E1BB-BFF27B14AD03}"/>
              </a:ext>
            </a:extLst>
          </p:cNvPr>
          <p:cNvSpPr txBox="1"/>
          <p:nvPr/>
        </p:nvSpPr>
        <p:spPr>
          <a:xfrm>
            <a:off x="6096000" y="2235200"/>
            <a:ext cx="217424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Supporting circa 500 learners on a variety of programmes at any one time</a:t>
            </a:r>
          </a:p>
        </p:txBody>
      </p:sp>
      <p:sp>
        <p:nvSpPr>
          <p:cNvPr id="14" name="TextBox 13">
            <a:extLst>
              <a:ext uri="{FF2B5EF4-FFF2-40B4-BE49-F238E27FC236}">
                <a16:creationId xmlns:a16="http://schemas.microsoft.com/office/drawing/2014/main" id="{5B7904B2-3134-AF4B-2ADE-686365FD1BEA}"/>
              </a:ext>
            </a:extLst>
          </p:cNvPr>
          <p:cNvSpPr txBox="1"/>
          <p:nvPr/>
        </p:nvSpPr>
        <p:spPr>
          <a:xfrm>
            <a:off x="8371840" y="2235200"/>
            <a:ext cx="217424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Over 80 NHS Trusts choose Dynamic Training with their ongoing Learning &amp; Development Needs</a:t>
            </a:r>
          </a:p>
        </p:txBody>
      </p:sp>
      <p:sp>
        <p:nvSpPr>
          <p:cNvPr id="15" name="TextBox 14">
            <a:extLst>
              <a:ext uri="{FF2B5EF4-FFF2-40B4-BE49-F238E27FC236}">
                <a16:creationId xmlns:a16="http://schemas.microsoft.com/office/drawing/2014/main" id="{F6D4C56F-E551-2F56-F660-3392F6BB62A3}"/>
              </a:ext>
            </a:extLst>
          </p:cNvPr>
          <p:cNvSpPr txBox="1"/>
          <p:nvPr/>
        </p:nvSpPr>
        <p:spPr>
          <a:xfrm>
            <a:off x="2717800" y="4174192"/>
            <a:ext cx="217424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Matrix Accredited.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Roboto" panose="02000000000000000000" pitchFamily="2" charset="0"/>
                <a:ea typeface="Roboto" panose="02000000000000000000" pitchFamily="2" charset="0"/>
              </a:rPr>
              <a:t>A Skills for Care Endorsed provider.</a:t>
            </a: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A disability confident employer</a:t>
            </a:r>
          </a:p>
        </p:txBody>
      </p:sp>
      <p:sp>
        <p:nvSpPr>
          <p:cNvPr id="16" name="AutoShape 4">
            <a:extLst>
              <a:ext uri="{FF2B5EF4-FFF2-40B4-BE49-F238E27FC236}">
                <a16:creationId xmlns:a16="http://schemas.microsoft.com/office/drawing/2014/main" id="{5FA83324-3830-BE24-F6FB-9B02852B4F02}"/>
              </a:ext>
            </a:extLst>
          </p:cNvPr>
          <p:cNvSpPr>
            <a:spLocks noChangeAspect="1" noChangeArrowheads="1"/>
          </p:cNvSpPr>
          <p:nvPr/>
        </p:nvSpPr>
        <p:spPr bwMode="auto">
          <a:xfrm flipH="1">
            <a:off x="6248400" y="1630680"/>
            <a:ext cx="1950720" cy="1950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81355DD1-A62B-C418-9F2E-5706E605EFB9}"/>
              </a:ext>
            </a:extLst>
          </p:cNvPr>
          <p:cNvSpPr txBox="1"/>
          <p:nvPr/>
        </p:nvSpPr>
        <p:spPr>
          <a:xfrm>
            <a:off x="3830320" y="2209264"/>
            <a:ext cx="22148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Delivering</a:t>
            </a:r>
          </a:p>
          <a:p>
            <a:pPr marR="0" lvl="0" algn="ctr"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Apprenticeships</a:t>
            </a:r>
          </a:p>
          <a:p>
            <a:pPr marR="0" lvl="0" algn="ctr"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&amp;</a:t>
            </a:r>
          </a:p>
          <a:p>
            <a:pPr marR="0" lvl="0" algn="ctr"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Bespoke Training Solutions</a:t>
            </a:r>
          </a:p>
        </p:txBody>
      </p:sp>
      <p:sp>
        <p:nvSpPr>
          <p:cNvPr id="18" name="TextBox 17">
            <a:extLst>
              <a:ext uri="{FF2B5EF4-FFF2-40B4-BE49-F238E27FC236}">
                <a16:creationId xmlns:a16="http://schemas.microsoft.com/office/drawing/2014/main" id="{57ACDF9D-33FE-0CEF-F393-C6324E4418EC}"/>
              </a:ext>
            </a:extLst>
          </p:cNvPr>
          <p:cNvSpPr txBox="1"/>
          <p:nvPr/>
        </p:nvSpPr>
        <p:spPr>
          <a:xfrm>
            <a:off x="7243789" y="4121744"/>
            <a:ext cx="210312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Part of </a:t>
            </a: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Calder Holding BV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13 companies with 1000+ employees in the UK and the Netherlands.</a:t>
            </a: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9" name="Title 2">
            <a:extLst>
              <a:ext uri="{FF2B5EF4-FFF2-40B4-BE49-F238E27FC236}">
                <a16:creationId xmlns:a16="http://schemas.microsoft.com/office/drawing/2014/main" id="{4593F798-8345-925A-A526-655B60EEF224}"/>
              </a:ext>
            </a:extLst>
          </p:cNvPr>
          <p:cNvSpPr>
            <a:spLocks noGrp="1"/>
          </p:cNvSpPr>
          <p:nvPr>
            <p:ph type="title"/>
          </p:nvPr>
        </p:nvSpPr>
        <p:spPr/>
        <p:txBody>
          <a:bodyPr>
            <a:normAutofit/>
          </a:bodyPr>
          <a:lstStyle/>
          <a:p>
            <a:r>
              <a:rPr lang="en-US" sz="3600" dirty="0"/>
              <a:t>Who are Dynamic Training</a:t>
            </a:r>
          </a:p>
        </p:txBody>
      </p:sp>
    </p:spTree>
    <p:extLst>
      <p:ext uri="{BB962C8B-B14F-4D97-AF65-F5344CB8AC3E}">
        <p14:creationId xmlns:p14="http://schemas.microsoft.com/office/powerpoint/2010/main" val="422054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54A593-DB20-148F-6646-753F2E7896EE}"/>
              </a:ext>
            </a:extLst>
          </p:cNvPr>
          <p:cNvSpPr>
            <a:spLocks noGrp="1"/>
          </p:cNvSpPr>
          <p:nvPr>
            <p:ph type="title"/>
          </p:nvPr>
        </p:nvSpPr>
        <p:spPr/>
        <p:txBody>
          <a:bodyPr>
            <a:noAutofit/>
          </a:bodyPr>
          <a:lstStyle/>
          <a:p>
            <a:r>
              <a:rPr lang="en-GB" sz="3200" dirty="0"/>
              <a:t>Healthcare Science Assistant Level 2: Ophthalmology</a:t>
            </a:r>
          </a:p>
        </p:txBody>
      </p:sp>
      <p:pic>
        <p:nvPicPr>
          <p:cNvPr id="5" name="Picture 4">
            <a:extLst>
              <a:ext uri="{FF2B5EF4-FFF2-40B4-BE49-F238E27FC236}">
                <a16:creationId xmlns:a16="http://schemas.microsoft.com/office/drawing/2014/main" id="{BC10D2C1-D307-285A-E603-1FE63EF73CB5}"/>
              </a:ext>
            </a:extLst>
          </p:cNvPr>
          <p:cNvPicPr>
            <a:picLocks noChangeAspect="1"/>
          </p:cNvPicPr>
          <p:nvPr/>
        </p:nvPicPr>
        <p:blipFill>
          <a:blip r:embed="rId3"/>
          <a:stretch>
            <a:fillRect/>
          </a:stretch>
        </p:blipFill>
        <p:spPr>
          <a:xfrm>
            <a:off x="2042627" y="1382973"/>
            <a:ext cx="7914719" cy="5475027"/>
          </a:xfrm>
          <a:prstGeom prst="rect">
            <a:avLst/>
          </a:prstGeom>
        </p:spPr>
      </p:pic>
    </p:spTree>
    <p:extLst>
      <p:ext uri="{BB962C8B-B14F-4D97-AF65-F5344CB8AC3E}">
        <p14:creationId xmlns:p14="http://schemas.microsoft.com/office/powerpoint/2010/main" val="200233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0DE5C-E8FF-16D9-1F5E-B925E75A10E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5E929-8952-881D-A102-B2E3487661CB}"/>
              </a:ext>
            </a:extLst>
          </p:cNvPr>
          <p:cNvSpPr>
            <a:spLocks noGrp="1"/>
          </p:cNvSpPr>
          <p:nvPr>
            <p:ph idx="1"/>
          </p:nvPr>
        </p:nvSpPr>
        <p:spPr>
          <a:xfrm>
            <a:off x="838200" y="1644650"/>
            <a:ext cx="4969043" cy="4351338"/>
          </a:xfrm>
        </p:spPr>
        <p:txBody>
          <a:bodyPr>
            <a:normAutofit fontScale="25000" lnSpcReduction="20000"/>
          </a:bodyPr>
          <a:lstStyle/>
          <a:p>
            <a:r>
              <a:rPr lang="en-GB" sz="6000" dirty="0"/>
              <a:t>Completion of assessments is counted towards off-the-job hours.</a:t>
            </a:r>
          </a:p>
          <a:p>
            <a:r>
              <a:rPr lang="en-GB" sz="6000" dirty="0"/>
              <a:t>Practice reflections through the reflective diary task and find reflective models that feel natural to write with.</a:t>
            </a:r>
          </a:p>
          <a:p>
            <a:r>
              <a:rPr lang="en-GB" sz="6000" dirty="0"/>
              <a:t>Speak with the local health and safety officer for information on relevant policies and guidelines.</a:t>
            </a:r>
          </a:p>
          <a:p>
            <a:r>
              <a:rPr lang="en-GB" sz="6000" dirty="0"/>
              <a:t>Complete extracurricular reading on subjects such as hazardous material handling and management.</a:t>
            </a:r>
          </a:p>
          <a:p>
            <a:r>
              <a:rPr lang="en-GB" sz="6000" dirty="0"/>
              <a:t>Research the healthcare science divisions and reflect on the roles and responsibilities of science in patient care.</a:t>
            </a:r>
          </a:p>
          <a:p>
            <a:r>
              <a:rPr lang="en-GB" sz="6000" dirty="0"/>
              <a:t>Study local document control procedures and discuss with senior staff how policies are developed and published.</a:t>
            </a:r>
          </a:p>
          <a:p>
            <a:r>
              <a:rPr lang="en-GB" sz="6000" dirty="0"/>
              <a:t>Participate in the audit procedure with guidance from trained staff to develop an understanding of audits.</a:t>
            </a:r>
          </a:p>
          <a:p>
            <a:r>
              <a:rPr lang="en-GB" sz="6000" dirty="0"/>
              <a:t>Shadow a staff member performing quality procedures / Sit in on a quality-based meeting.</a:t>
            </a:r>
          </a:p>
          <a:p>
            <a:r>
              <a:rPr lang="en-GB" sz="6000" dirty="0"/>
              <a:t>Research various diseases and infection routes.</a:t>
            </a:r>
          </a:p>
          <a:p>
            <a:r>
              <a:rPr lang="en-GB" sz="6000" dirty="0"/>
              <a:t>Shadow the infection control team for half a day.</a:t>
            </a:r>
          </a:p>
          <a:p>
            <a:r>
              <a:rPr lang="en-GB" sz="60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
        <p:nvSpPr>
          <p:cNvPr id="4" name="Title 3">
            <a:extLst>
              <a:ext uri="{FF2B5EF4-FFF2-40B4-BE49-F238E27FC236}">
                <a16:creationId xmlns:a16="http://schemas.microsoft.com/office/drawing/2014/main" id="{F33623A3-3E19-3679-BA87-54A3BD3E43B6}"/>
              </a:ext>
            </a:extLst>
          </p:cNvPr>
          <p:cNvSpPr>
            <a:spLocks noGrp="1"/>
          </p:cNvSpPr>
          <p:nvPr>
            <p:ph type="title"/>
          </p:nvPr>
        </p:nvSpPr>
        <p:spPr/>
        <p:txBody>
          <a:bodyPr>
            <a:noAutofit/>
          </a:bodyPr>
          <a:lstStyle/>
          <a:p>
            <a:r>
              <a:rPr lang="en-GB" sz="3200" dirty="0"/>
              <a:t>Ophthalmology: Off-the-Job learning activities include:</a:t>
            </a:r>
          </a:p>
        </p:txBody>
      </p:sp>
      <p:sp>
        <p:nvSpPr>
          <p:cNvPr id="3" name="Content Placeholder 2">
            <a:extLst>
              <a:ext uri="{FF2B5EF4-FFF2-40B4-BE49-F238E27FC236}">
                <a16:creationId xmlns:a16="http://schemas.microsoft.com/office/drawing/2014/main" id="{A465630D-6785-0F5D-6325-CD7BD9EE9707}"/>
              </a:ext>
            </a:extLst>
          </p:cNvPr>
          <p:cNvSpPr>
            <a:spLocks noGrp="1"/>
          </p:cNvSpPr>
          <p:nvPr>
            <p:ph sz="half" idx="4294967295"/>
          </p:nvPr>
        </p:nvSpPr>
        <p:spPr>
          <a:xfrm>
            <a:off x="6384759" y="1644650"/>
            <a:ext cx="5181600" cy="4832350"/>
          </a:xfrm>
        </p:spPr>
        <p:txBody>
          <a:bodyPr>
            <a:noAutofit/>
          </a:bodyPr>
          <a:lstStyle/>
          <a:p>
            <a:pPr marL="0" lvl="0" indent="0">
              <a:buNone/>
            </a:pPr>
            <a:r>
              <a:rPr lang="en-GB" sz="1500" b="1" dirty="0"/>
              <a:t>Pathway Specific</a:t>
            </a:r>
          </a:p>
          <a:p>
            <a:pPr lvl="0"/>
            <a:r>
              <a:rPr lang="en-GB" sz="1500" dirty="0"/>
              <a:t>Undertake independent research related to the subject matter, particularly to support the presentation.</a:t>
            </a:r>
          </a:p>
          <a:p>
            <a:pPr lvl="0"/>
            <a:r>
              <a:rPr lang="en-GB" sz="1500" dirty="0"/>
              <a:t>Trust/Organisational Quality Meetings where audit and data are discussed, particularly relating to Infection Control and Hospital Acquired Infections (HAIs)Trust/Organisational Quality Meetings covering patient feedback or waiting time data.</a:t>
            </a:r>
          </a:p>
          <a:p>
            <a:pPr lvl="0"/>
            <a:r>
              <a:rPr lang="en-GB" sz="1500" dirty="0"/>
              <a:t>Attend a Comorbidity Meeting where unexpected or unexplained patient deaths are reviewed, including root cause analysis.</a:t>
            </a:r>
          </a:p>
          <a:p>
            <a:pPr lvl="0"/>
            <a:r>
              <a:rPr lang="en-GB" sz="1500" dirty="0"/>
              <a:t>Attend a Multi-Disciplinary Team (MDT/MDM) meeting to understand the patient pathway using diagnostic tests.</a:t>
            </a:r>
          </a:p>
          <a:p>
            <a:pPr lvl="0"/>
            <a:r>
              <a:rPr lang="en-GB" sz="1500" dirty="0"/>
              <a:t>Observe clinic sessions with a clinician to discuss diagnosis and treatment planning.</a:t>
            </a:r>
          </a:p>
          <a:p>
            <a:pPr lvl="0"/>
            <a:r>
              <a:rPr lang="en-GB" sz="1500" dirty="0"/>
              <a:t>Opportunities to observe corrective procedures (e.g. small surgeries, cataract operations, lens replacement)</a:t>
            </a:r>
          </a:p>
        </p:txBody>
      </p:sp>
    </p:spTree>
    <p:extLst>
      <p:ext uri="{BB962C8B-B14F-4D97-AF65-F5344CB8AC3E}">
        <p14:creationId xmlns:p14="http://schemas.microsoft.com/office/powerpoint/2010/main" val="13693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9855A-4385-DC51-0BE1-F25A0158BE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4C9B18-7110-EEB6-E4BE-70FA3D0C8F3C}"/>
              </a:ext>
            </a:extLst>
          </p:cNvPr>
          <p:cNvSpPr>
            <a:spLocks noGrp="1"/>
          </p:cNvSpPr>
          <p:nvPr>
            <p:ph type="title"/>
          </p:nvPr>
        </p:nvSpPr>
        <p:spPr/>
        <p:txBody>
          <a:bodyPr>
            <a:noAutofit/>
          </a:bodyPr>
          <a:lstStyle/>
          <a:p>
            <a:r>
              <a:rPr lang="en-GB" sz="3200" dirty="0"/>
              <a:t>Healthcare Science Assistant Level 2: Phlebotomy</a:t>
            </a:r>
          </a:p>
        </p:txBody>
      </p:sp>
      <p:pic>
        <p:nvPicPr>
          <p:cNvPr id="4" name="Picture 3">
            <a:extLst>
              <a:ext uri="{FF2B5EF4-FFF2-40B4-BE49-F238E27FC236}">
                <a16:creationId xmlns:a16="http://schemas.microsoft.com/office/drawing/2014/main" id="{7A17C9F5-B7FF-7C81-61F5-9A77D77B13C3}"/>
              </a:ext>
            </a:extLst>
          </p:cNvPr>
          <p:cNvPicPr>
            <a:picLocks noChangeAspect="1"/>
          </p:cNvPicPr>
          <p:nvPr/>
        </p:nvPicPr>
        <p:blipFill>
          <a:blip r:embed="rId3"/>
          <a:stretch>
            <a:fillRect/>
          </a:stretch>
        </p:blipFill>
        <p:spPr>
          <a:xfrm>
            <a:off x="1661872" y="1256815"/>
            <a:ext cx="8672312" cy="5601185"/>
          </a:xfrm>
          <a:prstGeom prst="rect">
            <a:avLst/>
          </a:prstGeom>
        </p:spPr>
      </p:pic>
    </p:spTree>
    <p:extLst>
      <p:ext uri="{BB962C8B-B14F-4D97-AF65-F5344CB8AC3E}">
        <p14:creationId xmlns:p14="http://schemas.microsoft.com/office/powerpoint/2010/main" val="197741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CDF4-226D-C1E2-D165-4A8E6B04F3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F9885E-9BA9-B8AB-CF0D-0681D4EC4099}"/>
              </a:ext>
            </a:extLst>
          </p:cNvPr>
          <p:cNvSpPr>
            <a:spLocks noGrp="1"/>
          </p:cNvSpPr>
          <p:nvPr>
            <p:ph idx="1"/>
          </p:nvPr>
        </p:nvSpPr>
        <p:spPr>
          <a:xfrm>
            <a:off x="838200" y="1644649"/>
            <a:ext cx="4969043" cy="5102991"/>
          </a:xfrm>
        </p:spPr>
        <p:txBody>
          <a:bodyPr>
            <a:normAutofit fontScale="25000" lnSpcReduction="20000"/>
          </a:bodyPr>
          <a:lstStyle/>
          <a:p>
            <a:r>
              <a:rPr lang="en-GB" sz="6000" dirty="0"/>
              <a:t>Practice reflections through the reflective diary task and find reflective models that feel natural to write with.</a:t>
            </a:r>
          </a:p>
          <a:p>
            <a:r>
              <a:rPr lang="en-GB" sz="6000" dirty="0"/>
              <a:t>Speak with the local health and safety officer for information on relevant policies and guidelines.</a:t>
            </a:r>
          </a:p>
          <a:p>
            <a:r>
              <a:rPr lang="en-GB" sz="6000" dirty="0"/>
              <a:t>Complete extracurricular reading on subjects such as hazardous material handling and management.</a:t>
            </a:r>
          </a:p>
          <a:p>
            <a:r>
              <a:rPr lang="en-GB" sz="6000" dirty="0"/>
              <a:t>Research the healthcare science divisions and reflect on the roles and responsibilities of science in patient care.</a:t>
            </a:r>
          </a:p>
          <a:p>
            <a:r>
              <a:rPr lang="en-GB" sz="6000" dirty="0"/>
              <a:t>Study local document control procedures and discuss with senior staff how policies are developed and published.</a:t>
            </a:r>
          </a:p>
          <a:p>
            <a:r>
              <a:rPr lang="en-GB" sz="6000" dirty="0"/>
              <a:t>Participate in the audit procedure with guidance from trained staff to develop an understanding of audits.</a:t>
            </a:r>
          </a:p>
          <a:p>
            <a:r>
              <a:rPr lang="en-GB" sz="6000" dirty="0"/>
              <a:t>Shadow a staff member performing quality procedures / Sit in on a quality-based meeting.</a:t>
            </a:r>
          </a:p>
          <a:p>
            <a:r>
              <a:rPr lang="en-GB" sz="6000" dirty="0"/>
              <a:t>Research various diseases and infection routes.</a:t>
            </a:r>
          </a:p>
          <a:p>
            <a:r>
              <a:rPr lang="en-GB" sz="6000" dirty="0"/>
              <a:t>Shadow the infection control team for half a day.</a:t>
            </a:r>
          </a:p>
          <a:p>
            <a:r>
              <a:rPr lang="en-GB" sz="60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
        <p:nvSpPr>
          <p:cNvPr id="4" name="Title 3">
            <a:extLst>
              <a:ext uri="{FF2B5EF4-FFF2-40B4-BE49-F238E27FC236}">
                <a16:creationId xmlns:a16="http://schemas.microsoft.com/office/drawing/2014/main" id="{098A2D55-4548-209F-0F73-9CEE52C6F257}"/>
              </a:ext>
            </a:extLst>
          </p:cNvPr>
          <p:cNvSpPr>
            <a:spLocks noGrp="1"/>
          </p:cNvSpPr>
          <p:nvPr>
            <p:ph type="title"/>
          </p:nvPr>
        </p:nvSpPr>
        <p:spPr/>
        <p:txBody>
          <a:bodyPr>
            <a:noAutofit/>
          </a:bodyPr>
          <a:lstStyle/>
          <a:p>
            <a:r>
              <a:rPr lang="en-GB" sz="3200" dirty="0"/>
              <a:t>Phlebotomy: Off-the-Job learning activities include:</a:t>
            </a:r>
          </a:p>
        </p:txBody>
      </p:sp>
      <p:sp>
        <p:nvSpPr>
          <p:cNvPr id="3" name="Content Placeholder 2">
            <a:extLst>
              <a:ext uri="{FF2B5EF4-FFF2-40B4-BE49-F238E27FC236}">
                <a16:creationId xmlns:a16="http://schemas.microsoft.com/office/drawing/2014/main" id="{4E6DAEF8-5266-AF1F-6A72-6A07A526F67E}"/>
              </a:ext>
            </a:extLst>
          </p:cNvPr>
          <p:cNvSpPr>
            <a:spLocks noGrp="1"/>
          </p:cNvSpPr>
          <p:nvPr>
            <p:ph sz="half" idx="4294967295"/>
          </p:nvPr>
        </p:nvSpPr>
        <p:spPr>
          <a:xfrm>
            <a:off x="6384759" y="1644650"/>
            <a:ext cx="5181600" cy="4832350"/>
          </a:xfrm>
        </p:spPr>
        <p:txBody>
          <a:bodyPr>
            <a:noAutofit/>
          </a:bodyPr>
          <a:lstStyle/>
          <a:p>
            <a:pPr marL="0" lvl="0" indent="0">
              <a:buNone/>
            </a:pPr>
            <a:r>
              <a:rPr lang="en-GB" sz="1500" b="1" dirty="0"/>
              <a:t>Pathway Specific</a:t>
            </a:r>
          </a:p>
          <a:p>
            <a:pPr lvl="0"/>
            <a:r>
              <a:rPr lang="en-GB" sz="1500" dirty="0"/>
              <a:t>Undertake independent research related to the subject matter, particularly to support the presentation.</a:t>
            </a:r>
          </a:p>
          <a:p>
            <a:pPr lvl="0"/>
            <a:r>
              <a:rPr lang="en-GB" sz="1500" dirty="0"/>
              <a:t>Trust/Organisational Quality Meetings where audit and data are discussed, including Infection Control, Hospital</a:t>
            </a:r>
          </a:p>
          <a:p>
            <a:pPr lvl="0"/>
            <a:r>
              <a:rPr lang="en-GB" sz="1500" dirty="0"/>
              <a:t>Acquired Infections (HAIs), patient feedback, and waiting times</a:t>
            </a:r>
          </a:p>
          <a:p>
            <a:pPr lvl="0"/>
            <a:r>
              <a:rPr lang="en-GB" sz="1500" dirty="0"/>
              <a:t>Attend a Comorbidity Meeting where unexpected or unexplained patient deaths are reviewed, including root cause analysis</a:t>
            </a:r>
          </a:p>
          <a:p>
            <a:pPr lvl="0"/>
            <a:r>
              <a:rPr lang="en-GB" sz="1500" dirty="0"/>
              <a:t>Attend a Multi-Disciplinary Team (MDT/MDM) meeting to understand the wider patient journey and how diagnostic tests inform patient pathways</a:t>
            </a:r>
          </a:p>
          <a:p>
            <a:pPr lvl="0"/>
            <a:r>
              <a:rPr lang="en-GB" sz="1500" dirty="0"/>
              <a:t>Follow a patient, client, or service user’s sample from Point of Care Testing (POCT) through to the laboratory to observe the full healthcare science process, including the generation of results</a:t>
            </a:r>
          </a:p>
        </p:txBody>
      </p:sp>
    </p:spTree>
    <p:extLst>
      <p:ext uri="{BB962C8B-B14F-4D97-AF65-F5344CB8AC3E}">
        <p14:creationId xmlns:p14="http://schemas.microsoft.com/office/powerpoint/2010/main" val="144071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13680-35E5-F379-348B-A1626A85337D}"/>
              </a:ext>
            </a:extLst>
          </p:cNvPr>
          <p:cNvSpPr>
            <a:spLocks noGrp="1"/>
          </p:cNvSpPr>
          <p:nvPr>
            <p:ph idx="1"/>
          </p:nvPr>
        </p:nvSpPr>
        <p:spPr/>
        <p:txBody>
          <a:bodyPr>
            <a:normAutofit/>
          </a:bodyPr>
          <a:lstStyle/>
          <a:p>
            <a:pPr marL="0" indent="0">
              <a:buNone/>
            </a:pPr>
            <a:r>
              <a:rPr lang="en-GB" sz="1600" b="1" dirty="0"/>
              <a:t>On successful completion of the programme, participants may:</a:t>
            </a:r>
          </a:p>
          <a:p>
            <a:r>
              <a:rPr lang="en-GB" sz="1600" dirty="0"/>
              <a:t>Apply for Professional Registration: Healthcare science assistants are eligible to apply to join the Academy for Healthcare Science (AHCS) accredited register.</a:t>
            </a:r>
          </a:p>
          <a:p>
            <a:r>
              <a:rPr lang="en-GB" sz="1600" dirty="0"/>
              <a:t>Move Into specialists roles relevant to their future role pathways with their employer.</a:t>
            </a:r>
            <a:br>
              <a:rPr lang="en-GB" sz="1600" dirty="0"/>
            </a:br>
            <a:br>
              <a:rPr lang="en-GB" sz="1600" dirty="0"/>
            </a:br>
            <a:endParaRPr lang="en-GB" sz="1600" dirty="0"/>
          </a:p>
          <a:p>
            <a:pPr marL="0" indent="0">
              <a:buNone/>
            </a:pPr>
            <a:r>
              <a:rPr lang="en-GB" sz="1600" b="1" dirty="0"/>
              <a:t>Participants may also progress to:</a:t>
            </a:r>
          </a:p>
          <a:p>
            <a:r>
              <a:rPr lang="en-GB" sz="1600" dirty="0"/>
              <a:t>Level 4 Healthcare Science Associate Programmes and their chosen pathways.</a:t>
            </a:r>
          </a:p>
          <a:p>
            <a:r>
              <a:rPr lang="en-GB" sz="1600" dirty="0"/>
              <a:t>Other internal CPD opportunities.</a:t>
            </a:r>
          </a:p>
        </p:txBody>
      </p:sp>
      <p:sp>
        <p:nvSpPr>
          <p:cNvPr id="3" name="Title 2">
            <a:extLst>
              <a:ext uri="{FF2B5EF4-FFF2-40B4-BE49-F238E27FC236}">
                <a16:creationId xmlns:a16="http://schemas.microsoft.com/office/drawing/2014/main" id="{D7D55B73-D3E2-54EF-7343-92B0164AE383}"/>
              </a:ext>
            </a:extLst>
          </p:cNvPr>
          <p:cNvSpPr>
            <a:spLocks noGrp="1"/>
          </p:cNvSpPr>
          <p:nvPr>
            <p:ph type="title"/>
          </p:nvPr>
        </p:nvSpPr>
        <p:spPr/>
        <p:txBody>
          <a:bodyPr>
            <a:normAutofit/>
          </a:bodyPr>
          <a:lstStyle/>
          <a:p>
            <a:r>
              <a:rPr lang="en-GB" sz="3600" dirty="0"/>
              <a:t>Progression Opportunities</a:t>
            </a:r>
          </a:p>
        </p:txBody>
      </p:sp>
    </p:spTree>
    <p:extLst>
      <p:ext uri="{BB962C8B-B14F-4D97-AF65-F5344CB8AC3E}">
        <p14:creationId xmlns:p14="http://schemas.microsoft.com/office/powerpoint/2010/main" val="418137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9B44AEA-0B9D-CEA7-6F18-73CAB61FB529}"/>
              </a:ext>
            </a:extLst>
          </p:cNvPr>
          <p:cNvSpPr>
            <a:spLocks noGrp="1"/>
          </p:cNvSpPr>
          <p:nvPr>
            <p:ph idx="1"/>
          </p:nvPr>
        </p:nvSpPr>
        <p:spPr/>
        <p:txBody>
          <a:bodyPr>
            <a:noAutofit/>
          </a:bodyPr>
          <a:lstStyle/>
          <a:p>
            <a:pPr marL="266700" indent="-266700">
              <a:lnSpc>
                <a:spcPct val="150000"/>
              </a:lnSpc>
              <a:spcBef>
                <a:spcPts val="600"/>
              </a:spcBef>
              <a:buClr>
                <a:srgbClr val="002060"/>
              </a:buClr>
            </a:pPr>
            <a:r>
              <a:rPr lang="en-US" sz="1500" dirty="0"/>
              <a:t>An apprenticeship is a work-based learning programme</a:t>
            </a:r>
          </a:p>
          <a:p>
            <a:pPr>
              <a:lnSpc>
                <a:spcPct val="150000"/>
              </a:lnSpc>
              <a:spcBef>
                <a:spcPts val="600"/>
              </a:spcBef>
              <a:buClr>
                <a:srgbClr val="002060"/>
              </a:buClr>
            </a:pPr>
            <a:r>
              <a:rPr lang="en-GB" sz="1500" dirty="0"/>
              <a:t>D</a:t>
            </a:r>
            <a:r>
              <a:rPr lang="en-GB" sz="1500" dirty="0">
                <a:cs typeface="Arial" panose="020B0604020202020204" pitchFamily="34" charset="0"/>
              </a:rPr>
              <a:t>eveloped by employers from the sector.</a:t>
            </a:r>
          </a:p>
          <a:p>
            <a:pPr>
              <a:lnSpc>
                <a:spcPct val="150000"/>
              </a:lnSpc>
              <a:spcBef>
                <a:spcPts val="600"/>
              </a:spcBef>
              <a:buClr>
                <a:srgbClr val="002060"/>
              </a:buClr>
            </a:pPr>
            <a:r>
              <a:rPr lang="en-GB" sz="1500" dirty="0"/>
              <a:t>Funded through the apprenticeship Levy.</a:t>
            </a:r>
          </a:p>
          <a:p>
            <a:pPr>
              <a:lnSpc>
                <a:spcPct val="150000"/>
              </a:lnSpc>
              <a:spcBef>
                <a:spcPts val="600"/>
              </a:spcBef>
              <a:buClr>
                <a:srgbClr val="002060"/>
              </a:buClr>
            </a:pPr>
            <a:r>
              <a:rPr lang="en-GB" sz="1500" dirty="0"/>
              <a:t>Suitable for new entrants and existing staff developing their careers.</a:t>
            </a:r>
          </a:p>
          <a:p>
            <a:pPr marL="0" indent="0">
              <a:lnSpc>
                <a:spcPct val="150000"/>
              </a:lnSpc>
              <a:spcBef>
                <a:spcPts val="600"/>
              </a:spcBef>
              <a:buClr>
                <a:srgbClr val="002060"/>
              </a:buClr>
              <a:buNone/>
            </a:pPr>
            <a:br>
              <a:rPr lang="en-GB" sz="1500" dirty="0"/>
            </a:br>
            <a:r>
              <a:rPr lang="en-GB" sz="1500" dirty="0"/>
              <a:t>An apprenticeship consists of:</a:t>
            </a:r>
          </a:p>
          <a:p>
            <a:pPr>
              <a:lnSpc>
                <a:spcPct val="150000"/>
              </a:lnSpc>
              <a:spcBef>
                <a:spcPts val="600"/>
              </a:spcBef>
              <a:buClr>
                <a:srgbClr val="002060"/>
              </a:buClr>
            </a:pPr>
            <a:r>
              <a:rPr lang="en-US" sz="1500" dirty="0"/>
              <a:t>An apprenticeship is a work-based learning programme.</a:t>
            </a:r>
          </a:p>
          <a:p>
            <a:pPr>
              <a:lnSpc>
                <a:spcPct val="150000"/>
              </a:lnSpc>
              <a:spcBef>
                <a:spcPts val="600"/>
              </a:spcBef>
              <a:buClr>
                <a:srgbClr val="002060"/>
              </a:buClr>
            </a:pPr>
            <a:r>
              <a:rPr lang="en-GB" sz="1500" b="1" dirty="0"/>
              <a:t>Knowledge</a:t>
            </a:r>
            <a:r>
              <a:rPr lang="en-GB" sz="1500" dirty="0"/>
              <a:t> of the areas involved in the staff's role at the appropriate level.</a:t>
            </a:r>
          </a:p>
          <a:p>
            <a:pPr>
              <a:lnSpc>
                <a:spcPct val="150000"/>
              </a:lnSpc>
              <a:spcBef>
                <a:spcPts val="600"/>
              </a:spcBef>
              <a:buClr>
                <a:srgbClr val="002060"/>
              </a:buClr>
            </a:pPr>
            <a:r>
              <a:rPr lang="en-GB" sz="1500" b="1" dirty="0"/>
              <a:t>Skills</a:t>
            </a:r>
            <a:r>
              <a:rPr lang="en-GB" sz="1500" dirty="0"/>
              <a:t> the learner is expected to demonstrate competently.</a:t>
            </a:r>
          </a:p>
          <a:p>
            <a:pPr>
              <a:lnSpc>
                <a:spcPct val="150000"/>
              </a:lnSpc>
              <a:spcBef>
                <a:spcPts val="600"/>
              </a:spcBef>
              <a:buClr>
                <a:srgbClr val="002060"/>
              </a:buClr>
            </a:pPr>
            <a:r>
              <a:rPr lang="en-GB" sz="1500" dirty="0"/>
              <a:t>An option to upskilling in maths and English and achievement of functional skills (if not mandated).</a:t>
            </a:r>
          </a:p>
          <a:p>
            <a:pPr>
              <a:lnSpc>
                <a:spcPct val="150000"/>
              </a:lnSpc>
              <a:spcBef>
                <a:spcPts val="600"/>
              </a:spcBef>
              <a:buClr>
                <a:srgbClr val="002060"/>
              </a:buClr>
            </a:pPr>
            <a:r>
              <a:rPr lang="en-GB" sz="1500" dirty="0"/>
              <a:t>Achievement of Diploma or other requirement subject to the needs of the apprenticeship standard.</a:t>
            </a:r>
          </a:p>
          <a:p>
            <a:pPr marL="742950" lvl="1" indent="-285750">
              <a:lnSpc>
                <a:spcPct val="150000"/>
              </a:lnSpc>
              <a:spcBef>
                <a:spcPts val="600"/>
              </a:spcBef>
              <a:buClr>
                <a:srgbClr val="002060"/>
              </a:buClr>
            </a:pPr>
            <a:endParaRPr lang="en-GB" sz="1400" dirty="0"/>
          </a:p>
          <a:p>
            <a:pPr marL="742950" lvl="1" indent="-285750">
              <a:lnSpc>
                <a:spcPct val="150000"/>
              </a:lnSpc>
              <a:spcBef>
                <a:spcPts val="600"/>
              </a:spcBef>
              <a:buClr>
                <a:srgbClr val="002060"/>
              </a:buClr>
            </a:pPr>
            <a:endParaRPr lang="en-GB" sz="1400" dirty="0"/>
          </a:p>
        </p:txBody>
      </p:sp>
      <p:sp>
        <p:nvSpPr>
          <p:cNvPr id="3" name="Title 2">
            <a:extLst>
              <a:ext uri="{FF2B5EF4-FFF2-40B4-BE49-F238E27FC236}">
                <a16:creationId xmlns:a16="http://schemas.microsoft.com/office/drawing/2014/main" id="{533A5BB8-F4EF-A924-F992-05C11F77E226}"/>
              </a:ext>
            </a:extLst>
          </p:cNvPr>
          <p:cNvSpPr>
            <a:spLocks noGrp="1"/>
          </p:cNvSpPr>
          <p:nvPr>
            <p:ph type="title"/>
          </p:nvPr>
        </p:nvSpPr>
        <p:spPr/>
        <p:txBody>
          <a:bodyPr>
            <a:normAutofit fontScale="90000"/>
          </a:bodyPr>
          <a:lstStyle/>
          <a:p>
            <a:r>
              <a:rPr lang="en-GB" dirty="0"/>
              <a:t>Apprenticeships: What You Need to Know</a:t>
            </a:r>
          </a:p>
        </p:txBody>
      </p:sp>
    </p:spTree>
    <p:extLst>
      <p:ext uri="{BB962C8B-B14F-4D97-AF65-F5344CB8AC3E}">
        <p14:creationId xmlns:p14="http://schemas.microsoft.com/office/powerpoint/2010/main" val="1114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ABB2D15-D2A7-CC91-57FB-1F9945F870D9}"/>
              </a:ext>
            </a:extLst>
          </p:cNvPr>
          <p:cNvSpPr>
            <a:spLocks noGrp="1"/>
          </p:cNvSpPr>
          <p:nvPr>
            <p:ph type="title"/>
          </p:nvPr>
        </p:nvSpPr>
        <p:spPr/>
        <p:txBody>
          <a:bodyPr/>
          <a:lstStyle/>
          <a:p>
            <a:r>
              <a:rPr lang="en-GB" noProof="0" dirty="0"/>
              <a:t>The Apprenticeship Journey</a:t>
            </a:r>
          </a:p>
        </p:txBody>
      </p:sp>
      <p:grpSp>
        <p:nvGrpSpPr>
          <p:cNvPr id="5" name="Group 4">
            <a:extLst>
              <a:ext uri="{FF2B5EF4-FFF2-40B4-BE49-F238E27FC236}">
                <a16:creationId xmlns:a16="http://schemas.microsoft.com/office/drawing/2014/main" id="{4A38F0D2-148F-A424-B816-27D68DD758F1}"/>
              </a:ext>
            </a:extLst>
          </p:cNvPr>
          <p:cNvGrpSpPr/>
          <p:nvPr/>
        </p:nvGrpSpPr>
        <p:grpSpPr>
          <a:xfrm>
            <a:off x="486966" y="1804979"/>
            <a:ext cx="10979130" cy="646331"/>
            <a:chOff x="712853" y="1607336"/>
            <a:chExt cx="10979130" cy="646331"/>
          </a:xfrm>
        </p:grpSpPr>
        <p:sp>
          <p:nvSpPr>
            <p:cNvPr id="6" name="TextBox 5">
              <a:extLst>
                <a:ext uri="{FF2B5EF4-FFF2-40B4-BE49-F238E27FC236}">
                  <a16:creationId xmlns:a16="http://schemas.microsoft.com/office/drawing/2014/main" id="{7A6C32B8-1AF8-00AB-4765-2B354AD7EB0E}"/>
                </a:ext>
              </a:extLst>
            </p:cNvPr>
            <p:cNvSpPr txBox="1"/>
            <p:nvPr/>
          </p:nvSpPr>
          <p:spPr>
            <a:xfrm>
              <a:off x="2776975" y="1607336"/>
              <a:ext cx="2263385" cy="646331"/>
            </a:xfrm>
            <a:prstGeom prst="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noProof="0" dirty="0">
                  <a:solidFill>
                    <a:schemeClr val="tx1"/>
                  </a:solidFill>
                </a:rPr>
                <a:t>On </a:t>
              </a:r>
            </a:p>
            <a:p>
              <a:pPr algn="ctr"/>
              <a:r>
                <a:rPr lang="en-GB" noProof="0" dirty="0">
                  <a:solidFill>
                    <a:schemeClr val="tx1"/>
                  </a:solidFill>
                </a:rPr>
                <a:t>Programme</a:t>
              </a:r>
            </a:p>
          </p:txBody>
        </p:sp>
        <p:sp>
          <p:nvSpPr>
            <p:cNvPr id="7" name="TextBox 6">
              <a:extLst>
                <a:ext uri="{FF2B5EF4-FFF2-40B4-BE49-F238E27FC236}">
                  <a16:creationId xmlns:a16="http://schemas.microsoft.com/office/drawing/2014/main" id="{D619C42C-0E3E-96D2-5E3E-2C5FA923687F}"/>
                </a:ext>
              </a:extLst>
            </p:cNvPr>
            <p:cNvSpPr txBox="1"/>
            <p:nvPr/>
          </p:nvSpPr>
          <p:spPr>
            <a:xfrm>
              <a:off x="712853" y="1607336"/>
              <a:ext cx="2006972" cy="646331"/>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noProof="0" dirty="0">
                  <a:solidFill>
                    <a:schemeClr val="tx1"/>
                  </a:solidFill>
                </a:rPr>
                <a:t>Application</a:t>
              </a:r>
            </a:p>
            <a:p>
              <a:pPr algn="ctr"/>
              <a:endParaRPr lang="en-GB" noProof="0" dirty="0">
                <a:solidFill>
                  <a:schemeClr val="tx1"/>
                </a:solidFill>
              </a:endParaRPr>
            </a:p>
          </p:txBody>
        </p:sp>
        <p:sp>
          <p:nvSpPr>
            <p:cNvPr id="8" name="TextBox 7">
              <a:extLst>
                <a:ext uri="{FF2B5EF4-FFF2-40B4-BE49-F238E27FC236}">
                  <a16:creationId xmlns:a16="http://schemas.microsoft.com/office/drawing/2014/main" id="{770118D4-D3F1-484E-374F-E8F3C134B4AE}"/>
                </a:ext>
              </a:extLst>
            </p:cNvPr>
            <p:cNvSpPr txBox="1"/>
            <p:nvPr/>
          </p:nvSpPr>
          <p:spPr>
            <a:xfrm>
              <a:off x="7339364" y="1607336"/>
              <a:ext cx="2293188" cy="646331"/>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200" noProof="0" dirty="0">
                  <a:solidFill>
                    <a:schemeClr val="tx1"/>
                  </a:solidFill>
                </a:rPr>
                <a:t>EPA / Apprenticeship Assessment</a:t>
              </a:r>
            </a:p>
            <a:p>
              <a:pPr algn="ctr"/>
              <a:r>
                <a:rPr lang="en-GB" sz="1200" noProof="0" dirty="0">
                  <a:solidFill>
                    <a:schemeClr val="tx1"/>
                  </a:solidFill>
                </a:rPr>
                <a:t>(example)</a:t>
              </a:r>
            </a:p>
          </p:txBody>
        </p:sp>
        <p:sp>
          <p:nvSpPr>
            <p:cNvPr id="9" name="TextBox 8">
              <a:extLst>
                <a:ext uri="{FF2B5EF4-FFF2-40B4-BE49-F238E27FC236}">
                  <a16:creationId xmlns:a16="http://schemas.microsoft.com/office/drawing/2014/main" id="{72BB202C-E42D-6085-15E1-58D3860E99E6}"/>
                </a:ext>
              </a:extLst>
            </p:cNvPr>
            <p:cNvSpPr txBox="1"/>
            <p:nvPr/>
          </p:nvSpPr>
          <p:spPr>
            <a:xfrm>
              <a:off x="5095029" y="1607336"/>
              <a:ext cx="2188675" cy="646331"/>
            </a:xfrm>
            <a:prstGeom prst="rect">
              <a:avLst/>
            </a:prstGeom>
            <a:solidFill>
              <a:schemeClr val="accent3">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noProof="0" dirty="0">
                  <a:solidFill>
                    <a:schemeClr val="tx1"/>
                  </a:solidFill>
                </a:rPr>
                <a:t>Assessment </a:t>
              </a:r>
            </a:p>
            <a:p>
              <a:pPr algn="ctr"/>
              <a:r>
                <a:rPr lang="en-GB" noProof="0" dirty="0">
                  <a:solidFill>
                    <a:schemeClr val="tx1"/>
                  </a:solidFill>
                </a:rPr>
                <a:t>Gateway</a:t>
              </a:r>
            </a:p>
          </p:txBody>
        </p:sp>
        <p:sp>
          <p:nvSpPr>
            <p:cNvPr id="10" name="TextBox 9">
              <a:extLst>
                <a:ext uri="{FF2B5EF4-FFF2-40B4-BE49-F238E27FC236}">
                  <a16:creationId xmlns:a16="http://schemas.microsoft.com/office/drawing/2014/main" id="{63926BB7-3D19-3AAE-DDD5-2BD5FE4C655F}"/>
                </a:ext>
              </a:extLst>
            </p:cNvPr>
            <p:cNvSpPr txBox="1"/>
            <p:nvPr/>
          </p:nvSpPr>
          <p:spPr>
            <a:xfrm>
              <a:off x="9685011" y="1607336"/>
              <a:ext cx="2006972" cy="646331"/>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noProof="0" dirty="0">
                  <a:solidFill>
                    <a:schemeClr val="tx1"/>
                  </a:solidFill>
                </a:rPr>
                <a:t>Completion</a:t>
              </a:r>
            </a:p>
            <a:p>
              <a:pPr algn="ctr"/>
              <a:endParaRPr lang="en-GB" noProof="0" dirty="0">
                <a:solidFill>
                  <a:schemeClr val="tx1"/>
                </a:solidFill>
              </a:endParaRPr>
            </a:p>
          </p:txBody>
        </p:sp>
      </p:grpSp>
      <p:grpSp>
        <p:nvGrpSpPr>
          <p:cNvPr id="11" name="Group 10">
            <a:extLst>
              <a:ext uri="{FF2B5EF4-FFF2-40B4-BE49-F238E27FC236}">
                <a16:creationId xmlns:a16="http://schemas.microsoft.com/office/drawing/2014/main" id="{A137E63A-52F9-704C-7419-A2BD0F03A14E}"/>
              </a:ext>
            </a:extLst>
          </p:cNvPr>
          <p:cNvGrpSpPr/>
          <p:nvPr/>
        </p:nvGrpSpPr>
        <p:grpSpPr>
          <a:xfrm>
            <a:off x="9818065" y="2587006"/>
            <a:ext cx="1351865" cy="3878915"/>
            <a:chOff x="9813340" y="2282880"/>
            <a:chExt cx="1351865" cy="3878915"/>
          </a:xfrm>
        </p:grpSpPr>
        <p:grpSp>
          <p:nvGrpSpPr>
            <p:cNvPr id="12" name="Group 11">
              <a:extLst>
                <a:ext uri="{FF2B5EF4-FFF2-40B4-BE49-F238E27FC236}">
                  <a16:creationId xmlns:a16="http://schemas.microsoft.com/office/drawing/2014/main" id="{D842A71A-8812-2B86-E36C-AE4CDC8B3E87}"/>
                </a:ext>
              </a:extLst>
            </p:cNvPr>
            <p:cNvGrpSpPr/>
            <p:nvPr/>
          </p:nvGrpSpPr>
          <p:grpSpPr>
            <a:xfrm>
              <a:off x="9873207" y="3654712"/>
              <a:ext cx="1232130" cy="1150702"/>
              <a:chOff x="9806086" y="3471172"/>
              <a:chExt cx="1313576" cy="1150702"/>
            </a:xfrm>
          </p:grpSpPr>
          <p:pic>
            <p:nvPicPr>
              <p:cNvPr id="19" name="Graphic 18" descr="Diploma roll with solid fill">
                <a:extLst>
                  <a:ext uri="{FF2B5EF4-FFF2-40B4-BE49-F238E27FC236}">
                    <a16:creationId xmlns:a16="http://schemas.microsoft.com/office/drawing/2014/main" id="{7E60ED74-89D1-12B7-543E-1AC7C23E18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806086" y="3471172"/>
                <a:ext cx="1150701" cy="1150702"/>
              </a:xfrm>
              <a:prstGeom prst="rect">
                <a:avLst/>
              </a:prstGeom>
            </p:spPr>
          </p:pic>
          <p:sp>
            <p:nvSpPr>
              <p:cNvPr id="20" name="TextBox 19">
                <a:extLst>
                  <a:ext uri="{FF2B5EF4-FFF2-40B4-BE49-F238E27FC236}">
                    <a16:creationId xmlns:a16="http://schemas.microsoft.com/office/drawing/2014/main" id="{BEE4A230-0B99-AAB0-D671-3C4375232CB6}"/>
                  </a:ext>
                </a:extLst>
              </p:cNvPr>
              <p:cNvSpPr txBox="1"/>
              <p:nvPr/>
            </p:nvSpPr>
            <p:spPr>
              <a:xfrm>
                <a:off x="9857157" y="4281254"/>
                <a:ext cx="1262505" cy="307777"/>
              </a:xfrm>
              <a:prstGeom prst="rect">
                <a:avLst/>
              </a:prstGeom>
              <a:noFill/>
            </p:spPr>
            <p:txBody>
              <a:bodyPr wrap="square" rtlCol="0">
                <a:spAutoFit/>
              </a:bodyPr>
              <a:lstStyle/>
              <a:p>
                <a:r>
                  <a:rPr lang="en-GB" sz="1400" noProof="0" dirty="0">
                    <a:latin typeface="Arial" panose="020B0604020202020204" pitchFamily="34" charset="0"/>
                    <a:cs typeface="Arial" panose="020B0604020202020204" pitchFamily="34" charset="0"/>
                  </a:rPr>
                  <a:t>Certification</a:t>
                </a:r>
              </a:p>
            </p:txBody>
          </p:sp>
        </p:grpSp>
        <p:grpSp>
          <p:nvGrpSpPr>
            <p:cNvPr id="13" name="Group 12">
              <a:extLst>
                <a:ext uri="{FF2B5EF4-FFF2-40B4-BE49-F238E27FC236}">
                  <a16:creationId xmlns:a16="http://schemas.microsoft.com/office/drawing/2014/main" id="{9C0A4661-E8EF-AF09-A3D1-F22E22E34CA6}"/>
                </a:ext>
              </a:extLst>
            </p:cNvPr>
            <p:cNvGrpSpPr/>
            <p:nvPr/>
          </p:nvGrpSpPr>
          <p:grpSpPr>
            <a:xfrm>
              <a:off x="9897160" y="5060609"/>
              <a:ext cx="1184225" cy="1101186"/>
              <a:chOff x="9812933" y="5060609"/>
              <a:chExt cx="1184225" cy="1101186"/>
            </a:xfrm>
          </p:grpSpPr>
          <p:pic>
            <p:nvPicPr>
              <p:cNvPr id="17" name="Graphic 16" descr="Business Growth outline">
                <a:extLst>
                  <a:ext uri="{FF2B5EF4-FFF2-40B4-BE49-F238E27FC236}">
                    <a16:creationId xmlns:a16="http://schemas.microsoft.com/office/drawing/2014/main" id="{FFAD420E-54C4-C235-AD56-EF1FB9D6A31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4236" y="5060609"/>
                <a:ext cx="914400" cy="914400"/>
              </a:xfrm>
              <a:prstGeom prst="rect">
                <a:avLst/>
              </a:prstGeom>
            </p:spPr>
          </p:pic>
          <p:sp>
            <p:nvSpPr>
              <p:cNvPr id="18" name="TextBox 17">
                <a:extLst>
                  <a:ext uri="{FF2B5EF4-FFF2-40B4-BE49-F238E27FC236}">
                    <a16:creationId xmlns:a16="http://schemas.microsoft.com/office/drawing/2014/main" id="{4A6FBE6A-BE72-9C4A-386A-C04455068852}"/>
                  </a:ext>
                </a:extLst>
              </p:cNvPr>
              <p:cNvSpPr txBox="1"/>
              <p:nvPr/>
            </p:nvSpPr>
            <p:spPr>
              <a:xfrm>
                <a:off x="9812933" y="5854018"/>
                <a:ext cx="1184225" cy="307777"/>
              </a:xfrm>
              <a:prstGeom prst="rect">
                <a:avLst/>
              </a:prstGeom>
              <a:noFill/>
            </p:spPr>
            <p:txBody>
              <a:bodyPr wrap="square" rtlCol="0">
                <a:spAutoFit/>
              </a:bodyPr>
              <a:lstStyle/>
              <a:p>
                <a:r>
                  <a:rPr lang="en-GB" sz="1400" noProof="0" dirty="0">
                    <a:latin typeface="Arial" panose="020B0604020202020204" pitchFamily="34" charset="0"/>
                    <a:cs typeface="Arial" panose="020B0604020202020204" pitchFamily="34" charset="0"/>
                  </a:rPr>
                  <a:t>Progression</a:t>
                </a:r>
              </a:p>
            </p:txBody>
          </p:sp>
        </p:grpSp>
        <p:grpSp>
          <p:nvGrpSpPr>
            <p:cNvPr id="14" name="Group 13">
              <a:extLst>
                <a:ext uri="{FF2B5EF4-FFF2-40B4-BE49-F238E27FC236}">
                  <a16:creationId xmlns:a16="http://schemas.microsoft.com/office/drawing/2014/main" id="{A3018B90-7276-4D25-CA04-D8E28DF4EF88}"/>
                </a:ext>
              </a:extLst>
            </p:cNvPr>
            <p:cNvGrpSpPr/>
            <p:nvPr/>
          </p:nvGrpSpPr>
          <p:grpSpPr>
            <a:xfrm>
              <a:off x="9813340" y="2282880"/>
              <a:ext cx="1351865" cy="1175057"/>
              <a:chOff x="9705503" y="2270352"/>
              <a:chExt cx="1351865" cy="1175057"/>
            </a:xfrm>
          </p:grpSpPr>
          <p:pic>
            <p:nvPicPr>
              <p:cNvPr id="15" name="Graphic 14" descr="Aspiration with solid fill">
                <a:extLst>
                  <a:ext uri="{FF2B5EF4-FFF2-40B4-BE49-F238E27FC236}">
                    <a16:creationId xmlns:a16="http://schemas.microsoft.com/office/drawing/2014/main" id="{3B2757E4-9FC8-33EC-7D9B-85342E8E596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155" y="2270352"/>
                <a:ext cx="914400" cy="914400"/>
              </a:xfrm>
              <a:prstGeom prst="rect">
                <a:avLst/>
              </a:prstGeom>
            </p:spPr>
          </p:pic>
          <p:sp>
            <p:nvSpPr>
              <p:cNvPr id="16" name="TextBox 15">
                <a:extLst>
                  <a:ext uri="{FF2B5EF4-FFF2-40B4-BE49-F238E27FC236}">
                    <a16:creationId xmlns:a16="http://schemas.microsoft.com/office/drawing/2014/main" id="{9104794A-315C-FA3F-8246-79480CA9ECB4}"/>
                  </a:ext>
                </a:extLst>
              </p:cNvPr>
              <p:cNvSpPr txBox="1"/>
              <p:nvPr/>
            </p:nvSpPr>
            <p:spPr>
              <a:xfrm>
                <a:off x="9705503" y="3137632"/>
                <a:ext cx="1351865" cy="307777"/>
              </a:xfrm>
              <a:prstGeom prst="rect">
                <a:avLst/>
              </a:prstGeom>
              <a:noFill/>
            </p:spPr>
            <p:txBody>
              <a:bodyPr wrap="square" rtlCol="0">
                <a:spAutoFit/>
              </a:bodyPr>
              <a:lstStyle/>
              <a:p>
                <a:r>
                  <a:rPr lang="en-GB" sz="1400" noProof="0" dirty="0">
                    <a:latin typeface="Arial" panose="020B0604020202020204" pitchFamily="34" charset="0"/>
                    <a:cs typeface="Arial" panose="020B0604020202020204" pitchFamily="34" charset="0"/>
                  </a:rPr>
                  <a:t>Achievement</a:t>
                </a:r>
              </a:p>
            </p:txBody>
          </p:sp>
        </p:grpSp>
      </p:grpSp>
      <p:grpSp>
        <p:nvGrpSpPr>
          <p:cNvPr id="21" name="Group 20">
            <a:extLst>
              <a:ext uri="{FF2B5EF4-FFF2-40B4-BE49-F238E27FC236}">
                <a16:creationId xmlns:a16="http://schemas.microsoft.com/office/drawing/2014/main" id="{521B6532-3BE7-8225-8404-58B2815A87D7}"/>
              </a:ext>
            </a:extLst>
          </p:cNvPr>
          <p:cNvGrpSpPr/>
          <p:nvPr/>
        </p:nvGrpSpPr>
        <p:grpSpPr>
          <a:xfrm>
            <a:off x="7247060" y="2478892"/>
            <a:ext cx="2026022" cy="3959186"/>
            <a:chOff x="6914422" y="2418051"/>
            <a:chExt cx="2026022" cy="3959186"/>
          </a:xfrm>
        </p:grpSpPr>
        <p:grpSp>
          <p:nvGrpSpPr>
            <p:cNvPr id="22" name="Group 21">
              <a:extLst>
                <a:ext uri="{FF2B5EF4-FFF2-40B4-BE49-F238E27FC236}">
                  <a16:creationId xmlns:a16="http://schemas.microsoft.com/office/drawing/2014/main" id="{DDD6E6B7-FB0E-D71D-A9F8-696AE24965D1}"/>
                </a:ext>
              </a:extLst>
            </p:cNvPr>
            <p:cNvGrpSpPr/>
            <p:nvPr/>
          </p:nvGrpSpPr>
          <p:grpSpPr>
            <a:xfrm>
              <a:off x="6914422" y="2418051"/>
              <a:ext cx="2006972" cy="1033984"/>
              <a:chOff x="6914422" y="2282880"/>
              <a:chExt cx="2006972" cy="1033984"/>
            </a:xfrm>
          </p:grpSpPr>
          <p:pic>
            <p:nvPicPr>
              <p:cNvPr id="38" name="Graphic 37" descr="Eye with solid fill">
                <a:extLst>
                  <a:ext uri="{FF2B5EF4-FFF2-40B4-BE49-F238E27FC236}">
                    <a16:creationId xmlns:a16="http://schemas.microsoft.com/office/drawing/2014/main" id="{98A1E2A1-5817-E8F9-A0DB-E87ED63AA0A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0708" y="2282880"/>
                <a:ext cx="914400" cy="914400"/>
              </a:xfrm>
              <a:prstGeom prst="rect">
                <a:avLst/>
              </a:prstGeom>
            </p:spPr>
          </p:pic>
          <p:sp>
            <p:nvSpPr>
              <p:cNvPr id="39" name="TextBox 38">
                <a:extLst>
                  <a:ext uri="{FF2B5EF4-FFF2-40B4-BE49-F238E27FC236}">
                    <a16:creationId xmlns:a16="http://schemas.microsoft.com/office/drawing/2014/main" id="{46A170D1-1123-A657-EF1B-D7C45BB67C7F}"/>
                  </a:ext>
                </a:extLst>
              </p:cNvPr>
              <p:cNvSpPr txBox="1"/>
              <p:nvPr/>
            </p:nvSpPr>
            <p:spPr>
              <a:xfrm>
                <a:off x="6914422" y="3009087"/>
                <a:ext cx="2006972" cy="307777"/>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Observation in practice</a:t>
                </a:r>
              </a:p>
            </p:txBody>
          </p:sp>
        </p:grpSp>
        <p:grpSp>
          <p:nvGrpSpPr>
            <p:cNvPr id="23" name="Group 22">
              <a:extLst>
                <a:ext uri="{FF2B5EF4-FFF2-40B4-BE49-F238E27FC236}">
                  <a16:creationId xmlns:a16="http://schemas.microsoft.com/office/drawing/2014/main" id="{20B934EB-5943-E8C7-DFEC-369E52030CE1}"/>
                </a:ext>
              </a:extLst>
            </p:cNvPr>
            <p:cNvGrpSpPr/>
            <p:nvPr/>
          </p:nvGrpSpPr>
          <p:grpSpPr>
            <a:xfrm>
              <a:off x="6933472" y="3754008"/>
              <a:ext cx="2006972" cy="1019392"/>
              <a:chOff x="6933472" y="3754008"/>
              <a:chExt cx="2006972" cy="1019392"/>
            </a:xfrm>
          </p:grpSpPr>
          <p:grpSp>
            <p:nvGrpSpPr>
              <p:cNvPr id="27" name="Graphic 22" descr="Checklist with solid fill">
                <a:extLst>
                  <a:ext uri="{FF2B5EF4-FFF2-40B4-BE49-F238E27FC236}">
                    <a16:creationId xmlns:a16="http://schemas.microsoft.com/office/drawing/2014/main" id="{7FBC0228-A805-213A-6C0E-7D3F200F0FE6}"/>
                  </a:ext>
                </a:extLst>
              </p:cNvPr>
              <p:cNvGrpSpPr/>
              <p:nvPr/>
            </p:nvGrpSpPr>
            <p:grpSpPr>
              <a:xfrm>
                <a:off x="7695494" y="3754008"/>
                <a:ext cx="482928" cy="623132"/>
                <a:chOff x="6311736" y="4189785"/>
                <a:chExt cx="482928" cy="623132"/>
              </a:xfrm>
              <a:solidFill>
                <a:schemeClr val="bg1"/>
              </a:solidFill>
            </p:grpSpPr>
            <p:sp>
              <p:nvSpPr>
                <p:cNvPr id="29" name="Freeform: Shape 28">
                  <a:extLst>
                    <a:ext uri="{FF2B5EF4-FFF2-40B4-BE49-F238E27FC236}">
                      <a16:creationId xmlns:a16="http://schemas.microsoft.com/office/drawing/2014/main" id="{C1909B9C-62D0-36D9-D657-FE44EBBF12C2}"/>
                    </a:ext>
                  </a:extLst>
                </p:cNvPr>
                <p:cNvSpPr/>
                <p:nvPr/>
              </p:nvSpPr>
              <p:spPr>
                <a:xfrm>
                  <a:off x="6311736" y="4189785"/>
                  <a:ext cx="482928" cy="623132"/>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grpFill/>
                <a:ln w="9525" cap="flat">
                  <a:noFill/>
                  <a:prstDash val="solid"/>
                  <a:miter/>
                </a:ln>
              </p:spPr>
              <p:txBody>
                <a:bodyPr rtlCol="0" anchor="ctr"/>
                <a:lstStyle/>
                <a:p>
                  <a:endParaRPr lang="en-GB" noProof="0" dirty="0"/>
                </a:p>
              </p:txBody>
            </p:sp>
            <p:sp>
              <p:nvSpPr>
                <p:cNvPr id="30" name="Freeform: Shape 29">
                  <a:extLst>
                    <a:ext uri="{FF2B5EF4-FFF2-40B4-BE49-F238E27FC236}">
                      <a16:creationId xmlns:a16="http://schemas.microsoft.com/office/drawing/2014/main" id="{F1982058-1D84-6062-B4B7-7921528BF747}"/>
                    </a:ext>
                  </a:extLst>
                </p:cNvPr>
                <p:cNvSpPr/>
                <p:nvPr/>
              </p:nvSpPr>
              <p:spPr>
                <a:xfrm>
                  <a:off x="6572250" y="42632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1" name="Freeform: Shape 30">
                  <a:extLst>
                    <a:ext uri="{FF2B5EF4-FFF2-40B4-BE49-F238E27FC236}">
                      <a16:creationId xmlns:a16="http://schemas.microsoft.com/office/drawing/2014/main" id="{E01AA15D-F4B2-329F-D85D-6E416000621B}"/>
                    </a:ext>
                  </a:extLst>
                </p:cNvPr>
                <p:cNvSpPr/>
                <p:nvPr/>
              </p:nvSpPr>
              <p:spPr>
                <a:xfrm>
                  <a:off x="6572250" y="44156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2" name="Freeform: Shape 31">
                  <a:extLst>
                    <a:ext uri="{FF2B5EF4-FFF2-40B4-BE49-F238E27FC236}">
                      <a16:creationId xmlns:a16="http://schemas.microsoft.com/office/drawing/2014/main" id="{379935AD-21F7-A71B-737B-4DAB36F8D456}"/>
                    </a:ext>
                  </a:extLst>
                </p:cNvPr>
                <p:cNvSpPr/>
                <p:nvPr/>
              </p:nvSpPr>
              <p:spPr>
                <a:xfrm>
                  <a:off x="6572250" y="47204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3" name="Freeform: Shape 32">
                  <a:extLst>
                    <a:ext uri="{FF2B5EF4-FFF2-40B4-BE49-F238E27FC236}">
                      <a16:creationId xmlns:a16="http://schemas.microsoft.com/office/drawing/2014/main" id="{FA81F10E-D6E6-009A-ED45-E34B80237648}"/>
                    </a:ext>
                  </a:extLst>
                </p:cNvPr>
                <p:cNvSpPr/>
                <p:nvPr/>
              </p:nvSpPr>
              <p:spPr>
                <a:xfrm>
                  <a:off x="6572250" y="4568026"/>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4" name="Freeform: Shape 33">
                  <a:extLst>
                    <a:ext uri="{FF2B5EF4-FFF2-40B4-BE49-F238E27FC236}">
                      <a16:creationId xmlns:a16="http://schemas.microsoft.com/office/drawing/2014/main" id="{91E0D59B-0A09-387D-269A-99061C297B17}"/>
                    </a:ext>
                  </a:extLst>
                </p:cNvPr>
                <p:cNvSpPr/>
                <p:nvPr/>
              </p:nvSpPr>
              <p:spPr>
                <a:xfrm>
                  <a:off x="6372225" y="421560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5" name="Freeform: Shape 34">
                  <a:extLst>
                    <a:ext uri="{FF2B5EF4-FFF2-40B4-BE49-F238E27FC236}">
                      <a16:creationId xmlns:a16="http://schemas.microsoft.com/office/drawing/2014/main" id="{39155E7B-C58F-A372-717D-487C3C86D039}"/>
                    </a:ext>
                  </a:extLst>
                </p:cNvPr>
                <p:cNvSpPr/>
                <p:nvPr/>
              </p:nvSpPr>
              <p:spPr>
                <a:xfrm>
                  <a:off x="6372225" y="436800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6" name="Freeform: Shape 35">
                  <a:extLst>
                    <a:ext uri="{FF2B5EF4-FFF2-40B4-BE49-F238E27FC236}">
                      <a16:creationId xmlns:a16="http://schemas.microsoft.com/office/drawing/2014/main" id="{EED36FF2-E303-5CB3-DAD3-62E3D749875C}"/>
                    </a:ext>
                  </a:extLst>
                </p:cNvPr>
                <p:cNvSpPr/>
                <p:nvPr/>
              </p:nvSpPr>
              <p:spPr>
                <a:xfrm>
                  <a:off x="6372225" y="4520401"/>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5">
                      <a:moveTo>
                        <a:pt x="140970" y="26670"/>
                      </a:moveTo>
                      <a:lnTo>
                        <a:pt x="114300" y="0"/>
                      </a:lnTo>
                      <a:lnTo>
                        <a:pt x="51435" y="62865"/>
                      </a:lnTo>
                      <a:lnTo>
                        <a:pt x="26670" y="38100"/>
                      </a:lnTo>
                      <a:lnTo>
                        <a:pt x="0" y="64770"/>
                      </a:lnTo>
                      <a:lnTo>
                        <a:pt x="51435" y="116205"/>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sp>
              <p:nvSpPr>
                <p:cNvPr id="37" name="Freeform: Shape 36">
                  <a:extLst>
                    <a:ext uri="{FF2B5EF4-FFF2-40B4-BE49-F238E27FC236}">
                      <a16:creationId xmlns:a16="http://schemas.microsoft.com/office/drawing/2014/main" id="{2A48A7C0-6720-651E-1761-26C56D4BDEE3}"/>
                    </a:ext>
                  </a:extLst>
                </p:cNvPr>
                <p:cNvSpPr/>
                <p:nvPr/>
              </p:nvSpPr>
              <p:spPr>
                <a:xfrm>
                  <a:off x="6372225" y="4670896"/>
                  <a:ext cx="140969" cy="116204"/>
                </a:xfrm>
                <a:custGeom>
                  <a:avLst/>
                  <a:gdLst>
                    <a:gd name="connsiteX0" fmla="*/ 140970 w 140969"/>
                    <a:gd name="connsiteY0" fmla="*/ 26670 h 116204"/>
                    <a:gd name="connsiteX1" fmla="*/ 114300 w 140969"/>
                    <a:gd name="connsiteY1" fmla="*/ 0 h 116204"/>
                    <a:gd name="connsiteX2" fmla="*/ 51435 w 140969"/>
                    <a:gd name="connsiteY2" fmla="*/ 62865 h 116204"/>
                    <a:gd name="connsiteX3" fmla="*/ 26670 w 140969"/>
                    <a:gd name="connsiteY3" fmla="*/ 38100 h 116204"/>
                    <a:gd name="connsiteX4" fmla="*/ 0 w 140969"/>
                    <a:gd name="connsiteY4" fmla="*/ 64770 h 116204"/>
                    <a:gd name="connsiteX5" fmla="*/ 51435 w 140969"/>
                    <a:gd name="connsiteY5" fmla="*/ 116205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69" h="116204">
                      <a:moveTo>
                        <a:pt x="140970" y="26670"/>
                      </a:moveTo>
                      <a:lnTo>
                        <a:pt x="114300" y="0"/>
                      </a:lnTo>
                      <a:lnTo>
                        <a:pt x="51435" y="62865"/>
                      </a:lnTo>
                      <a:lnTo>
                        <a:pt x="26670" y="38100"/>
                      </a:lnTo>
                      <a:lnTo>
                        <a:pt x="0" y="64770"/>
                      </a:lnTo>
                      <a:lnTo>
                        <a:pt x="51435" y="116205"/>
                      </a:ln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endParaRPr lang="en-GB" noProof="0" dirty="0"/>
                </a:p>
              </p:txBody>
            </p:sp>
          </p:grpSp>
          <p:sp>
            <p:nvSpPr>
              <p:cNvPr id="28" name="TextBox 27">
                <a:extLst>
                  <a:ext uri="{FF2B5EF4-FFF2-40B4-BE49-F238E27FC236}">
                    <a16:creationId xmlns:a16="http://schemas.microsoft.com/office/drawing/2014/main" id="{E23BC1DA-7B30-CB3A-A528-6A8EF39204D1}"/>
                  </a:ext>
                </a:extLst>
              </p:cNvPr>
              <p:cNvSpPr txBox="1"/>
              <p:nvPr/>
            </p:nvSpPr>
            <p:spPr>
              <a:xfrm>
                <a:off x="6933472" y="4465623"/>
                <a:ext cx="2006972" cy="307777"/>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Multiple choice exam</a:t>
                </a:r>
              </a:p>
            </p:txBody>
          </p:sp>
        </p:grpSp>
        <p:grpSp>
          <p:nvGrpSpPr>
            <p:cNvPr id="24" name="Group 23">
              <a:extLst>
                <a:ext uri="{FF2B5EF4-FFF2-40B4-BE49-F238E27FC236}">
                  <a16:creationId xmlns:a16="http://schemas.microsoft.com/office/drawing/2014/main" id="{13A6407B-B289-B732-0881-616E281EDB5F}"/>
                </a:ext>
              </a:extLst>
            </p:cNvPr>
            <p:cNvGrpSpPr/>
            <p:nvPr/>
          </p:nvGrpSpPr>
          <p:grpSpPr>
            <a:xfrm>
              <a:off x="6932169" y="5145101"/>
              <a:ext cx="2006972" cy="1232136"/>
              <a:chOff x="6932169" y="5145101"/>
              <a:chExt cx="2006972" cy="1232136"/>
            </a:xfrm>
          </p:grpSpPr>
          <p:pic>
            <p:nvPicPr>
              <p:cNvPr id="25" name="Graphic 24" descr="Boardroom outline">
                <a:extLst>
                  <a:ext uri="{FF2B5EF4-FFF2-40B4-BE49-F238E27FC236}">
                    <a16:creationId xmlns:a16="http://schemas.microsoft.com/office/drawing/2014/main" id="{1F0B1231-142B-DB0A-0B1C-193EE291A1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1259" y="5145101"/>
                <a:ext cx="808792" cy="808792"/>
              </a:xfrm>
              <a:prstGeom prst="rect">
                <a:avLst/>
              </a:prstGeom>
            </p:spPr>
          </p:pic>
          <p:sp>
            <p:nvSpPr>
              <p:cNvPr id="26" name="TextBox 25">
                <a:extLst>
                  <a:ext uri="{FF2B5EF4-FFF2-40B4-BE49-F238E27FC236}">
                    <a16:creationId xmlns:a16="http://schemas.microsoft.com/office/drawing/2014/main" id="{F1D34764-43A2-C183-A9B0-5323DF4B1BE4}"/>
                  </a:ext>
                </a:extLst>
              </p:cNvPr>
              <p:cNvSpPr txBox="1"/>
              <p:nvPr/>
            </p:nvSpPr>
            <p:spPr>
              <a:xfrm>
                <a:off x="6932169" y="5854017"/>
                <a:ext cx="2006972" cy="523220"/>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Reflective journal and interview</a:t>
                </a:r>
              </a:p>
            </p:txBody>
          </p:sp>
        </p:grpSp>
      </p:grpSp>
      <p:grpSp>
        <p:nvGrpSpPr>
          <p:cNvPr id="40" name="Group 39">
            <a:extLst>
              <a:ext uri="{FF2B5EF4-FFF2-40B4-BE49-F238E27FC236}">
                <a16:creationId xmlns:a16="http://schemas.microsoft.com/office/drawing/2014/main" id="{45774514-E7AE-3670-B53B-1BEB9FBB99B9}"/>
              </a:ext>
            </a:extLst>
          </p:cNvPr>
          <p:cNvGrpSpPr/>
          <p:nvPr/>
        </p:nvGrpSpPr>
        <p:grpSpPr>
          <a:xfrm>
            <a:off x="4972022" y="2585668"/>
            <a:ext cx="2006972" cy="4221743"/>
            <a:chOff x="4857655" y="2370938"/>
            <a:chExt cx="2006972" cy="4221743"/>
          </a:xfrm>
        </p:grpSpPr>
        <p:grpSp>
          <p:nvGrpSpPr>
            <p:cNvPr id="41" name="Group 40">
              <a:extLst>
                <a:ext uri="{FF2B5EF4-FFF2-40B4-BE49-F238E27FC236}">
                  <a16:creationId xmlns:a16="http://schemas.microsoft.com/office/drawing/2014/main" id="{0A33C3EE-C6B8-F80C-1EBC-DD0D4C40EA35}"/>
                </a:ext>
              </a:extLst>
            </p:cNvPr>
            <p:cNvGrpSpPr/>
            <p:nvPr/>
          </p:nvGrpSpPr>
          <p:grpSpPr>
            <a:xfrm>
              <a:off x="4857655" y="3754008"/>
              <a:ext cx="2006972" cy="1449450"/>
              <a:chOff x="4827701" y="3754008"/>
              <a:chExt cx="2006972" cy="1449450"/>
            </a:xfrm>
          </p:grpSpPr>
          <p:pic>
            <p:nvPicPr>
              <p:cNvPr id="48" name="Graphic 47" descr="Open folder outline">
                <a:extLst>
                  <a:ext uri="{FF2B5EF4-FFF2-40B4-BE49-F238E27FC236}">
                    <a16:creationId xmlns:a16="http://schemas.microsoft.com/office/drawing/2014/main" id="{A606BBB8-742B-AF29-9698-DA085B4B7A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3896" y="3754008"/>
                <a:ext cx="794582" cy="794582"/>
              </a:xfrm>
              <a:prstGeom prst="rect">
                <a:avLst/>
              </a:prstGeom>
            </p:spPr>
          </p:pic>
          <p:sp>
            <p:nvSpPr>
              <p:cNvPr id="49" name="TextBox 48">
                <a:extLst>
                  <a:ext uri="{FF2B5EF4-FFF2-40B4-BE49-F238E27FC236}">
                    <a16:creationId xmlns:a16="http://schemas.microsoft.com/office/drawing/2014/main" id="{86184DC8-CEDB-C03A-5B17-DB46EB914F82}"/>
                  </a:ext>
                </a:extLst>
              </p:cNvPr>
              <p:cNvSpPr txBox="1"/>
              <p:nvPr/>
            </p:nvSpPr>
            <p:spPr>
              <a:xfrm>
                <a:off x="4827701" y="4464794"/>
                <a:ext cx="2006972" cy="738664"/>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Evidence of programme  achievement 100%</a:t>
                </a:r>
              </a:p>
            </p:txBody>
          </p:sp>
        </p:grpSp>
        <p:grpSp>
          <p:nvGrpSpPr>
            <p:cNvPr id="42" name="Group 41">
              <a:extLst>
                <a:ext uri="{FF2B5EF4-FFF2-40B4-BE49-F238E27FC236}">
                  <a16:creationId xmlns:a16="http://schemas.microsoft.com/office/drawing/2014/main" id="{50B0A8D7-2DF1-24DD-5A5C-9BCCDB75D19E}"/>
                </a:ext>
              </a:extLst>
            </p:cNvPr>
            <p:cNvGrpSpPr/>
            <p:nvPr/>
          </p:nvGrpSpPr>
          <p:grpSpPr>
            <a:xfrm>
              <a:off x="4857655" y="5039493"/>
              <a:ext cx="2006972" cy="1553188"/>
              <a:chOff x="4828140" y="5039493"/>
              <a:chExt cx="2006972" cy="1553188"/>
            </a:xfrm>
          </p:grpSpPr>
          <p:sp>
            <p:nvSpPr>
              <p:cNvPr id="46" name="TextBox 45">
                <a:extLst>
                  <a:ext uri="{FF2B5EF4-FFF2-40B4-BE49-F238E27FC236}">
                    <a16:creationId xmlns:a16="http://schemas.microsoft.com/office/drawing/2014/main" id="{A1F660D4-31E5-5796-8EF1-BE96A79075A6}"/>
                  </a:ext>
                </a:extLst>
              </p:cNvPr>
              <p:cNvSpPr txBox="1"/>
              <p:nvPr/>
            </p:nvSpPr>
            <p:spPr>
              <a:xfrm>
                <a:off x="4828140" y="5854017"/>
                <a:ext cx="2006972" cy="738664"/>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Ready for EPA/ Apprenticeship Assessment </a:t>
                </a:r>
              </a:p>
            </p:txBody>
          </p:sp>
          <p:pic>
            <p:nvPicPr>
              <p:cNvPr id="47" name="Graphic 46" descr="Comment Like with solid fill">
                <a:extLst>
                  <a:ext uri="{FF2B5EF4-FFF2-40B4-BE49-F238E27FC236}">
                    <a16:creationId xmlns:a16="http://schemas.microsoft.com/office/drawing/2014/main" id="{658CAAC9-E58F-30DB-619A-8CAD54D516C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4426" y="5039493"/>
                <a:ext cx="914400" cy="914400"/>
              </a:xfrm>
              <a:prstGeom prst="rect">
                <a:avLst/>
              </a:prstGeom>
            </p:spPr>
          </p:pic>
        </p:grpSp>
        <p:grpSp>
          <p:nvGrpSpPr>
            <p:cNvPr id="43" name="Group 42">
              <a:extLst>
                <a:ext uri="{FF2B5EF4-FFF2-40B4-BE49-F238E27FC236}">
                  <a16:creationId xmlns:a16="http://schemas.microsoft.com/office/drawing/2014/main" id="{B91C4EB7-0DC5-4BDA-0B68-C9DCCCBF826B}"/>
                </a:ext>
              </a:extLst>
            </p:cNvPr>
            <p:cNvGrpSpPr/>
            <p:nvPr/>
          </p:nvGrpSpPr>
          <p:grpSpPr>
            <a:xfrm>
              <a:off x="4857655" y="2370938"/>
              <a:ext cx="2006972" cy="1283774"/>
              <a:chOff x="4887610" y="2370938"/>
              <a:chExt cx="2006972" cy="1283774"/>
            </a:xfrm>
          </p:grpSpPr>
          <p:sp>
            <p:nvSpPr>
              <p:cNvPr id="44" name="TextBox 43">
                <a:extLst>
                  <a:ext uri="{FF2B5EF4-FFF2-40B4-BE49-F238E27FC236}">
                    <a16:creationId xmlns:a16="http://schemas.microsoft.com/office/drawing/2014/main" id="{5BE65F3B-681B-EE88-6D54-CA1CB9ABED1F}"/>
                  </a:ext>
                </a:extLst>
              </p:cNvPr>
              <p:cNvSpPr txBox="1"/>
              <p:nvPr/>
            </p:nvSpPr>
            <p:spPr>
              <a:xfrm>
                <a:off x="4887610" y="3131492"/>
                <a:ext cx="2006972" cy="523220"/>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Preparation for assessment</a:t>
                </a:r>
              </a:p>
            </p:txBody>
          </p:sp>
          <p:pic>
            <p:nvPicPr>
              <p:cNvPr id="45" name="Graphic 44" descr="Remote learning language with solid fill">
                <a:extLst>
                  <a:ext uri="{FF2B5EF4-FFF2-40B4-BE49-F238E27FC236}">
                    <a16:creationId xmlns:a16="http://schemas.microsoft.com/office/drawing/2014/main" id="{C4DF4189-C140-EC74-6392-5C85AA6E05B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8666" y="2370938"/>
                <a:ext cx="864860" cy="864860"/>
              </a:xfrm>
              <a:prstGeom prst="rect">
                <a:avLst/>
              </a:prstGeom>
            </p:spPr>
          </p:pic>
        </p:grpSp>
      </p:grpSp>
      <p:grpSp>
        <p:nvGrpSpPr>
          <p:cNvPr id="50" name="Group 49">
            <a:extLst>
              <a:ext uri="{FF2B5EF4-FFF2-40B4-BE49-F238E27FC236}">
                <a16:creationId xmlns:a16="http://schemas.microsoft.com/office/drawing/2014/main" id="{FE09463A-72FE-5FF2-7A43-365B57F508E6}"/>
              </a:ext>
            </a:extLst>
          </p:cNvPr>
          <p:cNvGrpSpPr/>
          <p:nvPr/>
        </p:nvGrpSpPr>
        <p:grpSpPr>
          <a:xfrm>
            <a:off x="2604196" y="2540548"/>
            <a:ext cx="2006972" cy="1135320"/>
            <a:chOff x="2923364" y="2294681"/>
            <a:chExt cx="2006972" cy="1135320"/>
          </a:xfrm>
        </p:grpSpPr>
        <p:pic>
          <p:nvPicPr>
            <p:cNvPr id="51" name="Graphic 50" descr="Teacher with solid fill">
              <a:extLst>
                <a:ext uri="{FF2B5EF4-FFF2-40B4-BE49-F238E27FC236}">
                  <a16:creationId xmlns:a16="http://schemas.microsoft.com/office/drawing/2014/main" id="{14199F7A-CF5A-86B5-99FE-ECBB925D50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69650" y="2294681"/>
              <a:ext cx="914400" cy="914400"/>
            </a:xfrm>
            <a:prstGeom prst="rect">
              <a:avLst/>
            </a:prstGeom>
          </p:spPr>
        </p:pic>
        <p:sp>
          <p:nvSpPr>
            <p:cNvPr id="52" name="TextBox 51">
              <a:extLst>
                <a:ext uri="{FF2B5EF4-FFF2-40B4-BE49-F238E27FC236}">
                  <a16:creationId xmlns:a16="http://schemas.microsoft.com/office/drawing/2014/main" id="{9B32A824-3DF1-F7EC-2333-F43BE92A97DC}"/>
                </a:ext>
              </a:extLst>
            </p:cNvPr>
            <p:cNvSpPr txBox="1"/>
            <p:nvPr/>
          </p:nvSpPr>
          <p:spPr>
            <a:xfrm>
              <a:off x="2923364" y="3122224"/>
              <a:ext cx="2006972" cy="307777"/>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Off the job training</a:t>
              </a:r>
            </a:p>
          </p:txBody>
        </p:sp>
      </p:grpSp>
      <p:grpSp>
        <p:nvGrpSpPr>
          <p:cNvPr id="53" name="Group 52">
            <a:extLst>
              <a:ext uri="{FF2B5EF4-FFF2-40B4-BE49-F238E27FC236}">
                <a16:creationId xmlns:a16="http://schemas.microsoft.com/office/drawing/2014/main" id="{5B884C28-27F8-30B7-5B01-1D400FA7C86E}"/>
              </a:ext>
            </a:extLst>
          </p:cNvPr>
          <p:cNvGrpSpPr/>
          <p:nvPr/>
        </p:nvGrpSpPr>
        <p:grpSpPr>
          <a:xfrm>
            <a:off x="2604196" y="3891690"/>
            <a:ext cx="2006972" cy="1312965"/>
            <a:chOff x="3035566" y="3808399"/>
            <a:chExt cx="2006972" cy="1312965"/>
          </a:xfrm>
        </p:grpSpPr>
        <p:pic>
          <p:nvPicPr>
            <p:cNvPr id="54" name="Graphic 53" descr="Diploma with solid fill">
              <a:extLst>
                <a:ext uri="{FF2B5EF4-FFF2-40B4-BE49-F238E27FC236}">
                  <a16:creationId xmlns:a16="http://schemas.microsoft.com/office/drawing/2014/main" id="{67277716-2D2E-48E1-2279-B93C75865B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81852" y="3808399"/>
              <a:ext cx="914400" cy="914400"/>
            </a:xfrm>
            <a:prstGeom prst="rect">
              <a:avLst/>
            </a:prstGeom>
          </p:spPr>
        </p:pic>
        <p:sp>
          <p:nvSpPr>
            <p:cNvPr id="55" name="TextBox 54">
              <a:extLst>
                <a:ext uri="{FF2B5EF4-FFF2-40B4-BE49-F238E27FC236}">
                  <a16:creationId xmlns:a16="http://schemas.microsoft.com/office/drawing/2014/main" id="{5ED4C0D5-D71E-75E9-D92E-FFA5DD1C7892}"/>
                </a:ext>
              </a:extLst>
            </p:cNvPr>
            <p:cNvSpPr txBox="1"/>
            <p:nvPr/>
          </p:nvSpPr>
          <p:spPr>
            <a:xfrm>
              <a:off x="3035566" y="4598144"/>
              <a:ext cx="2006972" cy="523220"/>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Standard/Diploma</a:t>
              </a:r>
            </a:p>
            <a:p>
              <a:pPr algn="ctr"/>
              <a:r>
                <a:rPr lang="en-GB" sz="1400" noProof="0" dirty="0">
                  <a:latin typeface="Arial" panose="020B0604020202020204" pitchFamily="34" charset="0"/>
                  <a:cs typeface="Arial" panose="020B0604020202020204" pitchFamily="34" charset="0"/>
                </a:rPr>
                <a:t>/Other</a:t>
              </a:r>
            </a:p>
          </p:txBody>
        </p:sp>
      </p:grpSp>
      <p:grpSp>
        <p:nvGrpSpPr>
          <p:cNvPr id="56" name="Group 55">
            <a:extLst>
              <a:ext uri="{FF2B5EF4-FFF2-40B4-BE49-F238E27FC236}">
                <a16:creationId xmlns:a16="http://schemas.microsoft.com/office/drawing/2014/main" id="{962BD6DC-8C09-3A18-1FFF-27330BE7977B}"/>
              </a:ext>
            </a:extLst>
          </p:cNvPr>
          <p:cNvGrpSpPr/>
          <p:nvPr/>
        </p:nvGrpSpPr>
        <p:grpSpPr>
          <a:xfrm>
            <a:off x="2614834" y="5317476"/>
            <a:ext cx="2006972" cy="1096363"/>
            <a:chOff x="3014563" y="5071609"/>
            <a:chExt cx="2006972" cy="1096363"/>
          </a:xfrm>
        </p:grpSpPr>
        <p:pic>
          <p:nvPicPr>
            <p:cNvPr id="57" name="Graphic 56" descr="Remote learning math with solid fill">
              <a:extLst>
                <a:ext uri="{FF2B5EF4-FFF2-40B4-BE49-F238E27FC236}">
                  <a16:creationId xmlns:a16="http://schemas.microsoft.com/office/drawing/2014/main" id="{51E08789-29D2-1B9E-1B6D-536273C2D6A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60849" y="5071609"/>
              <a:ext cx="914400" cy="914400"/>
            </a:xfrm>
            <a:prstGeom prst="rect">
              <a:avLst/>
            </a:prstGeom>
          </p:spPr>
        </p:pic>
        <p:sp>
          <p:nvSpPr>
            <p:cNvPr id="58" name="TextBox 57">
              <a:extLst>
                <a:ext uri="{FF2B5EF4-FFF2-40B4-BE49-F238E27FC236}">
                  <a16:creationId xmlns:a16="http://schemas.microsoft.com/office/drawing/2014/main" id="{07AA2D62-A152-48BD-0720-6A11F9950CDE}"/>
                </a:ext>
              </a:extLst>
            </p:cNvPr>
            <p:cNvSpPr txBox="1"/>
            <p:nvPr/>
          </p:nvSpPr>
          <p:spPr>
            <a:xfrm>
              <a:off x="3014563" y="5860195"/>
              <a:ext cx="2006972" cy="307777"/>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English &amp; maths opt in </a:t>
              </a:r>
            </a:p>
          </p:txBody>
        </p:sp>
      </p:grpSp>
      <p:grpSp>
        <p:nvGrpSpPr>
          <p:cNvPr id="59" name="Group 58">
            <a:extLst>
              <a:ext uri="{FF2B5EF4-FFF2-40B4-BE49-F238E27FC236}">
                <a16:creationId xmlns:a16="http://schemas.microsoft.com/office/drawing/2014/main" id="{1C388D3E-2597-D7BB-A555-76C5B893AA73}"/>
              </a:ext>
            </a:extLst>
          </p:cNvPr>
          <p:cNvGrpSpPr/>
          <p:nvPr/>
        </p:nvGrpSpPr>
        <p:grpSpPr>
          <a:xfrm>
            <a:off x="773935" y="2639844"/>
            <a:ext cx="1397640" cy="1064408"/>
            <a:chOff x="1013987" y="2435244"/>
            <a:chExt cx="1397640" cy="1064408"/>
          </a:xfrm>
        </p:grpSpPr>
        <p:pic>
          <p:nvPicPr>
            <p:cNvPr id="60" name="Graphic 59" descr="Newspaper with solid fill">
              <a:extLst>
                <a:ext uri="{FF2B5EF4-FFF2-40B4-BE49-F238E27FC236}">
                  <a16:creationId xmlns:a16="http://schemas.microsoft.com/office/drawing/2014/main" id="{7774CD31-F4E5-7947-1BAF-E97BF02F7A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5063" y="2435244"/>
              <a:ext cx="802552" cy="802552"/>
            </a:xfrm>
            <a:prstGeom prst="rect">
              <a:avLst/>
            </a:prstGeom>
          </p:spPr>
        </p:pic>
        <p:sp>
          <p:nvSpPr>
            <p:cNvPr id="61" name="TextBox 60">
              <a:extLst>
                <a:ext uri="{FF2B5EF4-FFF2-40B4-BE49-F238E27FC236}">
                  <a16:creationId xmlns:a16="http://schemas.microsoft.com/office/drawing/2014/main" id="{48B7DB30-2255-2C7B-CE46-D5523D796A38}"/>
                </a:ext>
              </a:extLst>
            </p:cNvPr>
            <p:cNvSpPr txBox="1"/>
            <p:nvPr/>
          </p:nvSpPr>
          <p:spPr>
            <a:xfrm>
              <a:off x="1013987" y="3191875"/>
              <a:ext cx="1397640" cy="307777"/>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Information</a:t>
              </a:r>
            </a:p>
          </p:txBody>
        </p:sp>
      </p:grpSp>
      <p:grpSp>
        <p:nvGrpSpPr>
          <p:cNvPr id="62" name="Group 61">
            <a:extLst>
              <a:ext uri="{FF2B5EF4-FFF2-40B4-BE49-F238E27FC236}">
                <a16:creationId xmlns:a16="http://schemas.microsoft.com/office/drawing/2014/main" id="{039F4F8E-36F7-5993-97E9-E8C3B8FA36DD}"/>
              </a:ext>
            </a:extLst>
          </p:cNvPr>
          <p:cNvGrpSpPr/>
          <p:nvPr/>
        </p:nvGrpSpPr>
        <p:grpSpPr>
          <a:xfrm>
            <a:off x="742134" y="3682297"/>
            <a:ext cx="1397640" cy="1277451"/>
            <a:chOff x="982186" y="3477697"/>
            <a:chExt cx="1397640" cy="1277451"/>
          </a:xfrm>
        </p:grpSpPr>
        <p:grpSp>
          <p:nvGrpSpPr>
            <p:cNvPr id="63" name="Group 62">
              <a:extLst>
                <a:ext uri="{FF2B5EF4-FFF2-40B4-BE49-F238E27FC236}">
                  <a16:creationId xmlns:a16="http://schemas.microsoft.com/office/drawing/2014/main" id="{1FD5F398-C8CC-04D9-45A8-0B10666BFC6A}"/>
                </a:ext>
              </a:extLst>
            </p:cNvPr>
            <p:cNvGrpSpPr/>
            <p:nvPr/>
          </p:nvGrpSpPr>
          <p:grpSpPr>
            <a:xfrm>
              <a:off x="1314003" y="3477697"/>
              <a:ext cx="797608" cy="797608"/>
              <a:chOff x="1376059" y="3195679"/>
              <a:chExt cx="914400" cy="914400"/>
            </a:xfrm>
          </p:grpSpPr>
          <p:pic>
            <p:nvPicPr>
              <p:cNvPr id="65" name="Graphic 64" descr="Clipboard outline">
                <a:extLst>
                  <a:ext uri="{FF2B5EF4-FFF2-40B4-BE49-F238E27FC236}">
                    <a16:creationId xmlns:a16="http://schemas.microsoft.com/office/drawing/2014/main" id="{3488ACBE-08D5-E780-FF83-7E917A07367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76059" y="3195679"/>
                <a:ext cx="914400" cy="914400"/>
              </a:xfrm>
              <a:prstGeom prst="rect">
                <a:avLst/>
              </a:prstGeom>
            </p:spPr>
          </p:pic>
          <p:pic>
            <p:nvPicPr>
              <p:cNvPr id="66" name="Graphic 65" descr="Scribble outline">
                <a:extLst>
                  <a:ext uri="{FF2B5EF4-FFF2-40B4-BE49-F238E27FC236}">
                    <a16:creationId xmlns:a16="http://schemas.microsoft.com/office/drawing/2014/main" id="{A683129A-BEB5-68A2-53B9-3E370A2ABD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6258" y="3495878"/>
                <a:ext cx="614002" cy="614002"/>
              </a:xfrm>
              <a:prstGeom prst="rect">
                <a:avLst/>
              </a:prstGeom>
            </p:spPr>
          </p:pic>
        </p:grpSp>
        <p:sp>
          <p:nvSpPr>
            <p:cNvPr id="64" name="TextBox 63">
              <a:extLst>
                <a:ext uri="{FF2B5EF4-FFF2-40B4-BE49-F238E27FC236}">
                  <a16:creationId xmlns:a16="http://schemas.microsoft.com/office/drawing/2014/main" id="{DF57CFA8-F99F-5654-D775-5E2BB5505014}"/>
                </a:ext>
              </a:extLst>
            </p:cNvPr>
            <p:cNvSpPr txBox="1"/>
            <p:nvPr/>
          </p:nvSpPr>
          <p:spPr>
            <a:xfrm>
              <a:off x="982186" y="4231928"/>
              <a:ext cx="1397640" cy="523220"/>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Application &amp; eligibility check</a:t>
              </a:r>
            </a:p>
          </p:txBody>
        </p:sp>
      </p:grpSp>
      <p:grpSp>
        <p:nvGrpSpPr>
          <p:cNvPr id="67" name="Group 66">
            <a:extLst>
              <a:ext uri="{FF2B5EF4-FFF2-40B4-BE49-F238E27FC236}">
                <a16:creationId xmlns:a16="http://schemas.microsoft.com/office/drawing/2014/main" id="{F7A3677D-FFF7-BE68-538D-76210229BDE1}"/>
              </a:ext>
            </a:extLst>
          </p:cNvPr>
          <p:cNvGrpSpPr/>
          <p:nvPr/>
        </p:nvGrpSpPr>
        <p:grpSpPr>
          <a:xfrm>
            <a:off x="249746" y="5009066"/>
            <a:ext cx="2446018" cy="990735"/>
            <a:chOff x="489798" y="4804466"/>
            <a:chExt cx="2446018" cy="990735"/>
          </a:xfrm>
        </p:grpSpPr>
        <p:pic>
          <p:nvPicPr>
            <p:cNvPr id="68" name="Graphic 67" descr="Test Dummy outline">
              <a:extLst>
                <a:ext uri="{FF2B5EF4-FFF2-40B4-BE49-F238E27FC236}">
                  <a16:creationId xmlns:a16="http://schemas.microsoft.com/office/drawing/2014/main" id="{5E7EEF3E-D0B4-403B-C2BE-8EEC4086F51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58781" y="4804466"/>
              <a:ext cx="708052" cy="708052"/>
            </a:xfrm>
            <a:prstGeom prst="rect">
              <a:avLst/>
            </a:prstGeom>
          </p:spPr>
        </p:pic>
        <p:sp>
          <p:nvSpPr>
            <p:cNvPr id="69" name="TextBox 68">
              <a:extLst>
                <a:ext uri="{FF2B5EF4-FFF2-40B4-BE49-F238E27FC236}">
                  <a16:creationId xmlns:a16="http://schemas.microsoft.com/office/drawing/2014/main" id="{5C46A152-7FC4-1AB1-4684-8E56544AEB4D}"/>
                </a:ext>
              </a:extLst>
            </p:cNvPr>
            <p:cNvSpPr txBox="1"/>
            <p:nvPr/>
          </p:nvSpPr>
          <p:spPr>
            <a:xfrm>
              <a:off x="489798" y="5487424"/>
              <a:ext cx="2446018" cy="307777"/>
            </a:xfrm>
            <a:prstGeom prst="rect">
              <a:avLst/>
            </a:prstGeom>
            <a:noFill/>
          </p:spPr>
          <p:txBody>
            <a:bodyPr wrap="square" rtlCol="0">
              <a:spAutoFit/>
            </a:bodyPr>
            <a:lstStyle/>
            <a:p>
              <a:pPr algn="ctr"/>
              <a:r>
                <a:rPr lang="en-GB" sz="1400" noProof="0" dirty="0">
                  <a:latin typeface="Arial" panose="020B0604020202020204" pitchFamily="34" charset="0"/>
                  <a:cs typeface="Arial" panose="020B0604020202020204" pitchFamily="34" charset="0"/>
                </a:rPr>
                <a:t>Assessments &amp; induction</a:t>
              </a:r>
            </a:p>
          </p:txBody>
        </p:sp>
      </p:grpSp>
    </p:spTree>
    <p:extLst>
      <p:ext uri="{BB962C8B-B14F-4D97-AF65-F5344CB8AC3E}">
        <p14:creationId xmlns:p14="http://schemas.microsoft.com/office/powerpoint/2010/main" val="392164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7B3C60-07B3-E620-637C-7FF297D1AB0F}"/>
              </a:ext>
            </a:extLst>
          </p:cNvPr>
          <p:cNvSpPr>
            <a:spLocks noGrp="1"/>
          </p:cNvSpPr>
          <p:nvPr>
            <p:ph type="title"/>
          </p:nvPr>
        </p:nvSpPr>
        <p:spPr/>
        <p:txBody>
          <a:bodyPr>
            <a:normAutofit/>
          </a:bodyPr>
          <a:lstStyle/>
          <a:p>
            <a:r>
              <a:rPr lang="en-US" sz="3600" b="1" dirty="0"/>
              <a:t>Apprenticeship Support</a:t>
            </a:r>
            <a:endParaRPr lang="en-GB" sz="3600" dirty="0"/>
          </a:p>
        </p:txBody>
      </p:sp>
      <p:cxnSp>
        <p:nvCxnSpPr>
          <p:cNvPr id="4" name="Straight Connector 3">
            <a:extLst>
              <a:ext uri="{FF2B5EF4-FFF2-40B4-BE49-F238E27FC236}">
                <a16:creationId xmlns:a16="http://schemas.microsoft.com/office/drawing/2014/main" id="{5B4ECCB5-102A-2DF4-6973-8F756D12DD95}"/>
              </a:ext>
            </a:extLst>
          </p:cNvPr>
          <p:cNvCxnSpPr>
            <a:stCxn id="23" idx="2"/>
            <a:endCxn id="10" idx="0"/>
          </p:cNvCxnSpPr>
          <p:nvPr/>
        </p:nvCxnSpPr>
        <p:spPr>
          <a:xfrm>
            <a:off x="4675286" y="3679573"/>
            <a:ext cx="1420714" cy="5311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491BCE-E78A-9945-FE46-655334A13AAB}"/>
              </a:ext>
            </a:extLst>
          </p:cNvPr>
          <p:cNvCxnSpPr>
            <a:stCxn id="15" idx="2"/>
            <a:endCxn id="10" idx="0"/>
          </p:cNvCxnSpPr>
          <p:nvPr/>
        </p:nvCxnSpPr>
        <p:spPr>
          <a:xfrm flipH="1">
            <a:off x="6096000" y="3679573"/>
            <a:ext cx="1427965" cy="53117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ED5030-AE80-285B-6769-8563AE3BBABC}"/>
              </a:ext>
            </a:extLst>
          </p:cNvPr>
          <p:cNvCxnSpPr>
            <a:stCxn id="10" idx="6"/>
            <a:endCxn id="20" idx="0"/>
          </p:cNvCxnSpPr>
          <p:nvPr/>
        </p:nvCxnSpPr>
        <p:spPr>
          <a:xfrm>
            <a:off x="6816090" y="4930842"/>
            <a:ext cx="3422461" cy="86416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3F6CC1-F8A1-8410-D718-C4D01E00FF06}"/>
              </a:ext>
            </a:extLst>
          </p:cNvPr>
          <p:cNvCxnSpPr>
            <a:cxnSpLocks/>
            <a:stCxn id="12" idx="0"/>
            <a:endCxn id="10" idx="2"/>
          </p:cNvCxnSpPr>
          <p:nvPr/>
        </p:nvCxnSpPr>
        <p:spPr>
          <a:xfrm flipV="1">
            <a:off x="2673539" y="4930842"/>
            <a:ext cx="2702371" cy="8641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28FC0B-1885-1E06-2995-085BB1D3B3DA}"/>
              </a:ext>
            </a:extLst>
          </p:cNvPr>
          <p:cNvCxnSpPr>
            <a:cxnSpLocks/>
            <a:stCxn id="13" idx="2"/>
            <a:endCxn id="10" idx="1"/>
          </p:cNvCxnSpPr>
          <p:nvPr/>
        </p:nvCxnSpPr>
        <p:spPr>
          <a:xfrm>
            <a:off x="1870089" y="4280281"/>
            <a:ext cx="3716730" cy="14138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E970B7-5368-A1A6-DA14-5314D3F0DD84}"/>
              </a:ext>
            </a:extLst>
          </p:cNvPr>
          <p:cNvCxnSpPr>
            <a:stCxn id="14" idx="1"/>
            <a:endCxn id="10" idx="7"/>
          </p:cNvCxnSpPr>
          <p:nvPr/>
        </p:nvCxnSpPr>
        <p:spPr>
          <a:xfrm flipH="1">
            <a:off x="6605181" y="3669633"/>
            <a:ext cx="3843819" cy="7520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3F73469-A41B-3297-70E0-265BD29F75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910" y="4210752"/>
            <a:ext cx="1440180" cy="144018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DCC790CA-2501-D84B-B186-E12724E5D6CF}"/>
              </a:ext>
            </a:extLst>
          </p:cNvPr>
          <p:cNvSpPr txBox="1"/>
          <p:nvPr/>
        </p:nvSpPr>
        <p:spPr>
          <a:xfrm>
            <a:off x="5489286" y="5775130"/>
            <a:ext cx="13268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mn-cs"/>
              </a:rPr>
              <a:t>Apprentice / Learner</a:t>
            </a:r>
            <a:endParaRPr kumimoji="0" lang="en-GB" sz="1800" b="0" i="0" u="none" strike="noStrike" kern="1200" cap="none" spc="0" normalizeH="0" baseline="0" noProof="0" dirty="0">
              <a:ln>
                <a:noFill/>
              </a:ln>
              <a:effectLst/>
              <a:uLnTx/>
              <a:uFillTx/>
              <a:ea typeface="+mn-ea"/>
              <a:cs typeface="+mn-cs"/>
            </a:endParaRPr>
          </a:p>
        </p:txBody>
      </p:sp>
      <p:sp>
        <p:nvSpPr>
          <p:cNvPr id="12" name="TextBox 11">
            <a:extLst>
              <a:ext uri="{FF2B5EF4-FFF2-40B4-BE49-F238E27FC236}">
                <a16:creationId xmlns:a16="http://schemas.microsoft.com/office/drawing/2014/main" id="{95DB9079-3621-D3D5-FD7D-7FBD197F95F4}"/>
              </a:ext>
            </a:extLst>
          </p:cNvPr>
          <p:cNvSpPr txBox="1"/>
          <p:nvPr/>
        </p:nvSpPr>
        <p:spPr>
          <a:xfrm>
            <a:off x="1278504" y="5795009"/>
            <a:ext cx="27900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Supported employment service Job Coach</a:t>
            </a:r>
            <a:endParaRPr kumimoji="0" lang="en-GB" sz="1600" b="0" i="0" u="none" strike="noStrike" kern="1200" cap="none" spc="0" normalizeH="0" baseline="0" noProof="0" dirty="0">
              <a:ln>
                <a:noFill/>
              </a:ln>
              <a:effectLst/>
              <a:uLnTx/>
              <a:uFillTx/>
              <a:ea typeface="+mn-ea"/>
              <a:cs typeface="+mn-cs"/>
            </a:endParaRPr>
          </a:p>
        </p:txBody>
      </p:sp>
      <p:sp>
        <p:nvSpPr>
          <p:cNvPr id="13" name="TextBox 12">
            <a:extLst>
              <a:ext uri="{FF2B5EF4-FFF2-40B4-BE49-F238E27FC236}">
                <a16:creationId xmlns:a16="http://schemas.microsoft.com/office/drawing/2014/main" id="{F5A189D1-B647-1949-3AD9-54CDE5740A60}"/>
              </a:ext>
            </a:extLst>
          </p:cNvPr>
          <p:cNvSpPr txBox="1"/>
          <p:nvPr/>
        </p:nvSpPr>
        <p:spPr>
          <a:xfrm>
            <a:off x="866603" y="3449284"/>
            <a:ext cx="20069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Employer including: Line Manager /Mentor</a:t>
            </a:r>
            <a:endParaRPr kumimoji="0" lang="en-GB" sz="1600" b="0" i="0" u="none" strike="noStrike" kern="1200" cap="none" spc="0" normalizeH="0" baseline="0" noProof="0" dirty="0">
              <a:ln>
                <a:noFill/>
              </a:ln>
              <a:effectLst/>
              <a:uLnTx/>
              <a:uFillTx/>
              <a:ea typeface="+mn-ea"/>
              <a:cs typeface="+mn-cs"/>
            </a:endParaRPr>
          </a:p>
        </p:txBody>
      </p:sp>
      <p:sp>
        <p:nvSpPr>
          <p:cNvPr id="14" name="TextBox 13">
            <a:extLst>
              <a:ext uri="{FF2B5EF4-FFF2-40B4-BE49-F238E27FC236}">
                <a16:creationId xmlns:a16="http://schemas.microsoft.com/office/drawing/2014/main" id="{2B8FE2AB-975E-DEB4-FFC7-37ECAD1DEB7D}"/>
              </a:ext>
            </a:extLst>
          </p:cNvPr>
          <p:cNvSpPr txBox="1"/>
          <p:nvPr/>
        </p:nvSpPr>
        <p:spPr>
          <a:xfrm>
            <a:off x="10449000" y="3377245"/>
            <a:ext cx="12134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Functional Skills Tutor</a:t>
            </a:r>
            <a:endParaRPr kumimoji="0" lang="en-GB" sz="1600" b="0" i="0" u="none" strike="noStrike" kern="1200" cap="none" spc="0" normalizeH="0" baseline="0" noProof="0" dirty="0">
              <a:ln>
                <a:noFill/>
              </a:ln>
              <a:effectLst/>
              <a:uLnTx/>
              <a:uFillTx/>
              <a:ea typeface="+mn-ea"/>
              <a:cs typeface="+mn-cs"/>
            </a:endParaRPr>
          </a:p>
        </p:txBody>
      </p:sp>
      <p:sp>
        <p:nvSpPr>
          <p:cNvPr id="15" name="TextBox 14">
            <a:extLst>
              <a:ext uri="{FF2B5EF4-FFF2-40B4-BE49-F238E27FC236}">
                <a16:creationId xmlns:a16="http://schemas.microsoft.com/office/drawing/2014/main" id="{79F9ECAA-0E9C-5401-1FFA-374A2D2C6EC0}"/>
              </a:ext>
            </a:extLst>
          </p:cNvPr>
          <p:cNvSpPr txBox="1"/>
          <p:nvPr/>
        </p:nvSpPr>
        <p:spPr>
          <a:xfrm>
            <a:off x="6427596" y="3094798"/>
            <a:ext cx="21927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Skills &amp; Development Coach</a:t>
            </a:r>
            <a:endParaRPr kumimoji="0" lang="en-GB" sz="1600" b="0" i="0" u="none" strike="noStrike" kern="1200" cap="none" spc="0" normalizeH="0" baseline="0" noProof="0" dirty="0">
              <a:ln>
                <a:noFill/>
              </a:ln>
              <a:effectLst/>
              <a:uLnTx/>
              <a:uFillTx/>
              <a:ea typeface="+mn-ea"/>
              <a:cs typeface="+mn-cs"/>
            </a:endParaRPr>
          </a:p>
        </p:txBody>
      </p:sp>
      <p:pic>
        <p:nvPicPr>
          <p:cNvPr id="16" name="Picture 15" descr="Icon&#10;&#10;Description automatically generated">
            <a:extLst>
              <a:ext uri="{FF2B5EF4-FFF2-40B4-BE49-F238E27FC236}">
                <a16:creationId xmlns:a16="http://schemas.microsoft.com/office/drawing/2014/main" id="{893C63F1-8DEB-2561-D0CA-A6BC82038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157" y="2320482"/>
            <a:ext cx="1108518" cy="1108518"/>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Icon&#10;&#10;Description automatically generated">
            <a:extLst>
              <a:ext uri="{FF2B5EF4-FFF2-40B4-BE49-F238E27FC236}">
                <a16:creationId xmlns:a16="http://schemas.microsoft.com/office/drawing/2014/main" id="{CF90D5A2-8A6E-C970-EED2-A5ABECF85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0290" y="2219258"/>
            <a:ext cx="1108518" cy="1108518"/>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Icon&#10;&#10;Description automatically generated">
            <a:extLst>
              <a:ext uri="{FF2B5EF4-FFF2-40B4-BE49-F238E27FC236}">
                <a16:creationId xmlns:a16="http://schemas.microsoft.com/office/drawing/2014/main" id="{E356EDE7-4124-AE60-B629-827E541CDC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825" y="4561704"/>
            <a:ext cx="1213426" cy="1213426"/>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descr="A picture containing text, gear, vector graphics&#10;&#10;Description automatically generated">
            <a:extLst>
              <a:ext uri="{FF2B5EF4-FFF2-40B4-BE49-F238E27FC236}">
                <a16:creationId xmlns:a16="http://schemas.microsoft.com/office/drawing/2014/main" id="{FE93888F-ABC0-6107-0E18-2B8F1EB96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0002" y="1869753"/>
            <a:ext cx="1213426" cy="1213426"/>
          </a:xfrm>
          <a:prstGeom prst="ellipse">
            <a:avLst/>
          </a:prstGeom>
          <a:ln w="63500" cap="rnd">
            <a:solidFill>
              <a:srgbClr val="3333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Box 19">
            <a:extLst>
              <a:ext uri="{FF2B5EF4-FFF2-40B4-BE49-F238E27FC236}">
                <a16:creationId xmlns:a16="http://schemas.microsoft.com/office/drawing/2014/main" id="{FCBFD91E-974E-7287-EBEE-3AFEF0D6CCF2}"/>
              </a:ext>
            </a:extLst>
          </p:cNvPr>
          <p:cNvSpPr txBox="1"/>
          <p:nvPr/>
        </p:nvSpPr>
        <p:spPr>
          <a:xfrm>
            <a:off x="8843516" y="5795010"/>
            <a:ext cx="27900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Apprenticeship Assessment Organisation</a:t>
            </a:r>
            <a:endParaRPr kumimoji="0" lang="en-GB" sz="1600" b="0" i="0" u="none" strike="noStrike" kern="1200" cap="none" spc="0" normalizeH="0" baseline="0" noProof="0" dirty="0">
              <a:ln>
                <a:noFill/>
              </a:ln>
              <a:effectLst/>
              <a:uLnTx/>
              <a:uFillTx/>
              <a:ea typeface="+mn-ea"/>
              <a:cs typeface="+mn-cs"/>
            </a:endParaRPr>
          </a:p>
        </p:txBody>
      </p:sp>
      <p:pic>
        <p:nvPicPr>
          <p:cNvPr id="21" name="Picture 20" descr="Icon&#10;&#10;Description automatically generated">
            <a:extLst>
              <a:ext uri="{FF2B5EF4-FFF2-40B4-BE49-F238E27FC236}">
                <a16:creationId xmlns:a16="http://schemas.microsoft.com/office/drawing/2014/main" id="{9EBA4BA9-298C-E854-0AE4-EFCB913A40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3323" y="4686491"/>
            <a:ext cx="1110453" cy="1110453"/>
          </a:xfrm>
          <a:prstGeom prst="ellipse">
            <a:avLst/>
          </a:prstGeom>
          <a:ln w="63500" cap="rnd">
            <a:solidFill>
              <a:srgbClr val="FF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Icon&#10;&#10;Description automatically generated">
            <a:extLst>
              <a:ext uri="{FF2B5EF4-FFF2-40B4-BE49-F238E27FC236}">
                <a16:creationId xmlns:a16="http://schemas.microsoft.com/office/drawing/2014/main" id="{B7EECFD4-02EE-7617-CDBC-251E5FDCBC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8573" y="1856984"/>
            <a:ext cx="1213427" cy="1213427"/>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22">
            <a:extLst>
              <a:ext uri="{FF2B5EF4-FFF2-40B4-BE49-F238E27FC236}">
                <a16:creationId xmlns:a16="http://schemas.microsoft.com/office/drawing/2014/main" id="{6100D47D-392F-78A4-08EB-153BF11A7694}"/>
              </a:ext>
            </a:extLst>
          </p:cNvPr>
          <p:cNvSpPr txBox="1"/>
          <p:nvPr/>
        </p:nvSpPr>
        <p:spPr>
          <a:xfrm>
            <a:off x="3671800" y="3094798"/>
            <a:ext cx="20069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Learning Support Assistant</a:t>
            </a:r>
            <a:endParaRPr kumimoji="0" lang="en-GB" sz="1600" b="0" i="0" u="none" strike="noStrike" kern="1200" cap="none" spc="0" normalizeH="0" baseline="0" noProof="0" dirty="0">
              <a:ln>
                <a:noFill/>
              </a:ln>
              <a:effectLst/>
              <a:uLnTx/>
              <a:uFillTx/>
              <a:ea typeface="+mn-ea"/>
              <a:cs typeface="+mn-cs"/>
            </a:endParaRPr>
          </a:p>
        </p:txBody>
      </p:sp>
      <p:cxnSp>
        <p:nvCxnSpPr>
          <p:cNvPr id="24" name="Straight Arrow Connector 23">
            <a:extLst>
              <a:ext uri="{FF2B5EF4-FFF2-40B4-BE49-F238E27FC236}">
                <a16:creationId xmlns:a16="http://schemas.microsoft.com/office/drawing/2014/main" id="{1AE1FBFE-72B1-36E1-D229-23A29F5DFF90}"/>
              </a:ext>
            </a:extLst>
          </p:cNvPr>
          <p:cNvCxnSpPr/>
          <p:nvPr/>
        </p:nvCxnSpPr>
        <p:spPr>
          <a:xfrm flipV="1">
            <a:off x="6605181" y="3552825"/>
            <a:ext cx="414744" cy="657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FE860BB-B67E-797B-50B1-514BDD28206F}"/>
              </a:ext>
            </a:extLst>
          </p:cNvPr>
          <p:cNvCxnSpPr/>
          <p:nvPr/>
        </p:nvCxnSpPr>
        <p:spPr>
          <a:xfrm flipV="1">
            <a:off x="6981825" y="3669633"/>
            <a:ext cx="3256726" cy="12612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1DD52E79-0E07-1C98-C4B6-832354D8012A}"/>
              </a:ext>
            </a:extLst>
          </p:cNvPr>
          <p:cNvCxnSpPr/>
          <p:nvPr/>
        </p:nvCxnSpPr>
        <p:spPr>
          <a:xfrm>
            <a:off x="7019925" y="5343525"/>
            <a:ext cx="23907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7FC64EF3-0594-D878-D5ED-E9C37147C3E4}"/>
              </a:ext>
            </a:extLst>
          </p:cNvPr>
          <p:cNvCxnSpPr/>
          <p:nvPr/>
        </p:nvCxnSpPr>
        <p:spPr>
          <a:xfrm flipH="1">
            <a:off x="3419475" y="5343525"/>
            <a:ext cx="18625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F346823E-BDF5-544B-98DD-CB281118E656}"/>
              </a:ext>
            </a:extLst>
          </p:cNvPr>
          <p:cNvCxnSpPr/>
          <p:nvPr/>
        </p:nvCxnSpPr>
        <p:spPr>
          <a:xfrm flipH="1" flipV="1">
            <a:off x="2673539" y="4048125"/>
            <a:ext cx="2508061" cy="8827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8FD6E543-15F9-3921-C1AF-B6B09545CC0B}"/>
              </a:ext>
            </a:extLst>
          </p:cNvPr>
          <p:cNvCxnSpPr/>
          <p:nvPr/>
        </p:nvCxnSpPr>
        <p:spPr>
          <a:xfrm flipH="1" flipV="1">
            <a:off x="4810125" y="3669633"/>
            <a:ext cx="776694" cy="5411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0610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8C96D1-25CF-7ADD-9F39-C9A1C6A3C32D}"/>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effectLst/>
                <a:uLnTx/>
                <a:uFillTx/>
                <a:latin typeface="+mn-lt"/>
                <a:ea typeface="+mn-ea"/>
                <a:cs typeface="Arial" panose="020B0604020202020204" pitchFamily="34" charset="0"/>
              </a:rPr>
              <a:t>Reasonable adjustments can be made for example: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n-lt"/>
                <a:ea typeface="+mn-ea"/>
                <a:cs typeface="Arial" panose="020B0604020202020204" pitchFamily="34" charset="0"/>
              </a:rPr>
              <a:t>Extra time allowance.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n-lt"/>
                <a:ea typeface="+mn-ea"/>
                <a:cs typeface="Arial" panose="020B0604020202020204" pitchFamily="34" charset="0"/>
              </a:rPr>
              <a:t>Assistive technology.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n-lt"/>
                <a:ea typeface="+mn-ea"/>
                <a:cs typeface="Arial" panose="020B0604020202020204" pitchFamily="34" charset="0"/>
              </a:rPr>
              <a:t>Alternative assessment methods.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n-lt"/>
                <a:ea typeface="+mn-ea"/>
                <a:cs typeface="Arial" panose="020B0604020202020204" pitchFamily="34" charset="0"/>
              </a:rPr>
              <a:t>British sign language interpreter.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n-lt"/>
                <a:ea typeface="+mn-ea"/>
                <a:cs typeface="Arial" panose="020B0604020202020204" pitchFamily="34" charset="0"/>
              </a:rPr>
              <a:t>Timed rest breaks.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latin typeface="+mn-lt"/>
              </a:rPr>
              <a:t>One to one support.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n-lt"/>
                <a:ea typeface="+mn-ea"/>
                <a:cs typeface="Arial" panose="020B0604020202020204" pitchFamily="34" charset="0"/>
              </a:rPr>
              <a:t>Increased support.</a:t>
            </a:r>
          </a:p>
        </p:txBody>
      </p:sp>
      <p:sp>
        <p:nvSpPr>
          <p:cNvPr id="5" name="Title 4">
            <a:extLst>
              <a:ext uri="{FF2B5EF4-FFF2-40B4-BE49-F238E27FC236}">
                <a16:creationId xmlns:a16="http://schemas.microsoft.com/office/drawing/2014/main" id="{7ABAAF27-15AF-5611-BF62-1D52EB72CDCA}"/>
              </a:ext>
            </a:extLst>
          </p:cNvPr>
          <p:cNvSpPr>
            <a:spLocks noGrp="1"/>
          </p:cNvSpPr>
          <p:nvPr>
            <p:ph type="title"/>
          </p:nvPr>
        </p:nvSpPr>
        <p:spPr/>
        <p:txBody>
          <a:bodyPr>
            <a:noAutofit/>
          </a:bodyPr>
          <a:lstStyle/>
          <a:p>
            <a:r>
              <a:rPr lang="en-US" sz="3600" b="1" dirty="0">
                <a:latin typeface="+mn-lt"/>
              </a:rPr>
              <a:t>Reasonable adjustments to learning and assessment</a:t>
            </a:r>
            <a:endParaRPr lang="en-GB" sz="3600" b="1" dirty="0">
              <a:latin typeface="+mn-lt"/>
            </a:endParaRPr>
          </a:p>
        </p:txBody>
      </p:sp>
    </p:spTree>
    <p:extLst>
      <p:ext uri="{BB962C8B-B14F-4D97-AF65-F5344CB8AC3E}">
        <p14:creationId xmlns:p14="http://schemas.microsoft.com/office/powerpoint/2010/main" val="257774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539A-A9AD-F2EE-493F-9D1469E6F4D0}"/>
              </a:ext>
            </a:extLst>
          </p:cNvPr>
          <p:cNvSpPr>
            <a:spLocks noGrp="1"/>
          </p:cNvSpPr>
          <p:nvPr>
            <p:ph type="title"/>
          </p:nvPr>
        </p:nvSpPr>
        <p:spPr/>
        <p:txBody>
          <a:bodyPr/>
          <a:lstStyle/>
          <a:p>
            <a:r>
              <a:rPr lang="en-GB" dirty="0"/>
              <a:t>Understanding Functional Skills</a:t>
            </a:r>
          </a:p>
        </p:txBody>
      </p:sp>
      <p:pic>
        <p:nvPicPr>
          <p:cNvPr id="5" name="Picture 4">
            <a:extLst>
              <a:ext uri="{FF2B5EF4-FFF2-40B4-BE49-F238E27FC236}">
                <a16:creationId xmlns:a16="http://schemas.microsoft.com/office/drawing/2014/main" id="{570D4178-665F-317B-6C92-4EA59EBFE61E}"/>
              </a:ext>
            </a:extLst>
          </p:cNvPr>
          <p:cNvPicPr>
            <a:picLocks noChangeAspect="1"/>
          </p:cNvPicPr>
          <p:nvPr/>
        </p:nvPicPr>
        <p:blipFill>
          <a:blip r:embed="rId3"/>
          <a:stretch>
            <a:fillRect/>
          </a:stretch>
        </p:blipFill>
        <p:spPr>
          <a:xfrm>
            <a:off x="2304409" y="1670856"/>
            <a:ext cx="7583181" cy="4678407"/>
          </a:xfrm>
          <a:prstGeom prst="rect">
            <a:avLst/>
          </a:prstGeom>
        </p:spPr>
      </p:pic>
    </p:spTree>
    <p:extLst>
      <p:ext uri="{BB962C8B-B14F-4D97-AF65-F5344CB8AC3E}">
        <p14:creationId xmlns:p14="http://schemas.microsoft.com/office/powerpoint/2010/main" val="86898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10879-04FC-BE3D-5C4F-9AEA30FBAF23}"/>
              </a:ext>
            </a:extLst>
          </p:cNvPr>
          <p:cNvSpPr>
            <a:spLocks noGrp="1"/>
          </p:cNvSpPr>
          <p:nvPr>
            <p:ph idx="1"/>
          </p:nvPr>
        </p:nvSpPr>
        <p:spPr/>
        <p:txBody>
          <a:bodyPr>
            <a:normAutofit/>
          </a:bodyPr>
          <a:lstStyle/>
          <a:p>
            <a:r>
              <a:rPr lang="en-GB" sz="2000" dirty="0"/>
              <a:t>As part of this apprenticeship, participants complete a minimum of 326 hours of Off-the-Job learning over the duration of the programme.</a:t>
            </a:r>
          </a:p>
          <a:p>
            <a:endParaRPr lang="en-GB" sz="2000" dirty="0"/>
          </a:p>
          <a:p>
            <a:r>
              <a:rPr lang="en-GB" sz="2000" dirty="0"/>
              <a:t>Off-the-Job learning takes place during paid working hours and supports the development of the knowledge, skills and behaviours required within the Healthcare Science Assistant apprenticeship.</a:t>
            </a:r>
          </a:p>
          <a:p>
            <a:endParaRPr lang="en-GB" sz="2000" dirty="0"/>
          </a:p>
          <a:p>
            <a:r>
              <a:rPr lang="en-GB" sz="2000" dirty="0"/>
              <a:t>Of the Job learning is essential, mandatory requirement of an apprenticeship to enable the learner and employer to see impactful learning that takes place.</a:t>
            </a:r>
          </a:p>
        </p:txBody>
      </p:sp>
      <p:sp>
        <p:nvSpPr>
          <p:cNvPr id="3" name="Title 2">
            <a:extLst>
              <a:ext uri="{FF2B5EF4-FFF2-40B4-BE49-F238E27FC236}">
                <a16:creationId xmlns:a16="http://schemas.microsoft.com/office/drawing/2014/main" id="{0347A518-C5C8-69AE-0978-DD2DAC0DCA99}"/>
              </a:ext>
            </a:extLst>
          </p:cNvPr>
          <p:cNvSpPr>
            <a:spLocks noGrp="1"/>
          </p:cNvSpPr>
          <p:nvPr>
            <p:ph type="title"/>
          </p:nvPr>
        </p:nvSpPr>
        <p:spPr/>
        <p:txBody>
          <a:bodyPr>
            <a:normAutofit/>
          </a:bodyPr>
          <a:lstStyle/>
          <a:p>
            <a:r>
              <a:rPr lang="en-GB" sz="3600" dirty="0"/>
              <a:t>Off the Job Learning</a:t>
            </a:r>
          </a:p>
        </p:txBody>
      </p:sp>
    </p:spTree>
    <p:extLst>
      <p:ext uri="{BB962C8B-B14F-4D97-AF65-F5344CB8AC3E}">
        <p14:creationId xmlns:p14="http://schemas.microsoft.com/office/powerpoint/2010/main" val="316892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7D0B-19B5-DE01-02E0-4175A9C00D6E}"/>
              </a:ext>
            </a:extLst>
          </p:cNvPr>
          <p:cNvSpPr>
            <a:spLocks noGrp="1"/>
          </p:cNvSpPr>
          <p:nvPr>
            <p:ph type="title"/>
          </p:nvPr>
        </p:nvSpPr>
        <p:spPr/>
        <p:txBody>
          <a:bodyPr>
            <a:normAutofit/>
          </a:bodyPr>
          <a:lstStyle/>
          <a:p>
            <a:r>
              <a:rPr lang="en-GB" sz="3600" b="1" dirty="0">
                <a:latin typeface="+mn-lt"/>
              </a:rPr>
              <a:t>Dedicated Learning Time</a:t>
            </a:r>
          </a:p>
        </p:txBody>
      </p:sp>
      <p:sp>
        <p:nvSpPr>
          <p:cNvPr id="5" name="Hexagon 4">
            <a:extLst>
              <a:ext uri="{FF2B5EF4-FFF2-40B4-BE49-F238E27FC236}">
                <a16:creationId xmlns:a16="http://schemas.microsoft.com/office/drawing/2014/main" id="{5345E377-0CC7-F724-A59F-AF96AA92C3B1}"/>
              </a:ext>
            </a:extLst>
          </p:cNvPr>
          <p:cNvSpPr/>
          <p:nvPr/>
        </p:nvSpPr>
        <p:spPr>
          <a:xfrm rot="5400000">
            <a:off x="2992078" y="3903967"/>
            <a:ext cx="2916202" cy="2728271"/>
          </a:xfrm>
          <a:prstGeom prst="hexagon">
            <a:avLst/>
          </a:prstGeom>
          <a:solidFill>
            <a:srgbClr val="98B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7" name="Hexagon 6">
            <a:extLst>
              <a:ext uri="{FF2B5EF4-FFF2-40B4-BE49-F238E27FC236}">
                <a16:creationId xmlns:a16="http://schemas.microsoft.com/office/drawing/2014/main" id="{32230DBD-BF5C-B1B8-E7D0-29F6E016E0DE}"/>
              </a:ext>
            </a:extLst>
          </p:cNvPr>
          <p:cNvSpPr/>
          <p:nvPr/>
        </p:nvSpPr>
        <p:spPr>
          <a:xfrm rot="5400000">
            <a:off x="5555871" y="1735515"/>
            <a:ext cx="2916202" cy="2717866"/>
          </a:xfrm>
          <a:prstGeom prst="hexagon">
            <a:avLst/>
          </a:prstGeom>
          <a:solidFill>
            <a:srgbClr val="896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8" name="Hexagon 7">
            <a:extLst>
              <a:ext uri="{FF2B5EF4-FFF2-40B4-BE49-F238E27FC236}">
                <a16:creationId xmlns:a16="http://schemas.microsoft.com/office/drawing/2014/main" id="{5529F650-6B91-3B42-D397-8748C0C91886}"/>
              </a:ext>
            </a:extLst>
          </p:cNvPr>
          <p:cNvSpPr/>
          <p:nvPr/>
        </p:nvSpPr>
        <p:spPr>
          <a:xfrm rot="5400000">
            <a:off x="8258193" y="3830174"/>
            <a:ext cx="2916202" cy="2699151"/>
          </a:xfrm>
          <a:prstGeom prst="hexagon">
            <a:avLst/>
          </a:prstGeom>
          <a:solidFill>
            <a:srgbClr val="FF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0" name="Hexagon 9">
            <a:extLst>
              <a:ext uri="{FF2B5EF4-FFF2-40B4-BE49-F238E27FC236}">
                <a16:creationId xmlns:a16="http://schemas.microsoft.com/office/drawing/2014/main" id="{5F1AC28A-5B21-B388-71BA-BB5979548A33}"/>
              </a:ext>
            </a:extLst>
          </p:cNvPr>
          <p:cNvSpPr/>
          <p:nvPr/>
        </p:nvSpPr>
        <p:spPr>
          <a:xfrm rot="5400000">
            <a:off x="541663" y="1693625"/>
            <a:ext cx="2916200" cy="2801645"/>
          </a:xfrm>
          <a:prstGeom prst="hexagon">
            <a:avLst/>
          </a:prstGeom>
          <a:solidFill>
            <a:srgbClr val="009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3" name="TextBox 12">
            <a:extLst>
              <a:ext uri="{FF2B5EF4-FFF2-40B4-BE49-F238E27FC236}">
                <a16:creationId xmlns:a16="http://schemas.microsoft.com/office/drawing/2014/main" id="{A84E872D-99E4-FE72-CC3D-90F5CA5F1A3F}"/>
              </a:ext>
            </a:extLst>
          </p:cNvPr>
          <p:cNvSpPr txBox="1"/>
          <p:nvPr/>
        </p:nvSpPr>
        <p:spPr>
          <a:xfrm>
            <a:off x="680936" y="2298319"/>
            <a:ext cx="2717866" cy="1600438"/>
          </a:xfrm>
          <a:prstGeom prst="rect">
            <a:avLst/>
          </a:prstGeom>
          <a:noFill/>
        </p:spPr>
        <p:txBody>
          <a:bodyPr wrap="square" rtlCol="0">
            <a:spAutoFit/>
          </a:bodyPr>
          <a:lstStyle/>
          <a:p>
            <a:pPr algn="ctr"/>
            <a:r>
              <a:rPr lang="en-GB" sz="1400" b="1" dirty="0">
                <a:solidFill>
                  <a:schemeClr val="bg1"/>
                </a:solidFill>
              </a:rPr>
              <a:t>Teaching &amp; Learning Reviews</a:t>
            </a:r>
            <a:br>
              <a:rPr lang="en-GB" sz="1400" dirty="0">
                <a:solidFill>
                  <a:schemeClr val="bg1"/>
                </a:solidFill>
              </a:rPr>
            </a:br>
            <a:r>
              <a:rPr lang="en-GB" sz="1400" b="1" dirty="0">
                <a:solidFill>
                  <a:schemeClr val="bg1"/>
                </a:solidFill>
              </a:rPr>
              <a:t>⏱ 2 hours (every 4–6 weeks)</a:t>
            </a:r>
            <a:br>
              <a:rPr lang="en-GB" sz="1400" b="1" dirty="0">
                <a:solidFill>
                  <a:schemeClr val="bg1"/>
                </a:solidFill>
              </a:rPr>
            </a:br>
            <a:br>
              <a:rPr lang="en-GB" sz="1400" dirty="0">
                <a:solidFill>
                  <a:schemeClr val="bg1"/>
                </a:solidFill>
              </a:rPr>
            </a:br>
            <a:r>
              <a:rPr lang="en-GB" sz="1400" dirty="0">
                <a:solidFill>
                  <a:schemeClr val="bg1"/>
                </a:solidFill>
              </a:rPr>
              <a:t>• In person or online</a:t>
            </a:r>
            <a:br>
              <a:rPr lang="en-GB" sz="1400" dirty="0">
                <a:solidFill>
                  <a:schemeClr val="bg1"/>
                </a:solidFill>
              </a:rPr>
            </a:br>
            <a:r>
              <a:rPr lang="en-GB" sz="1400" dirty="0">
                <a:solidFill>
                  <a:schemeClr val="bg1"/>
                </a:solidFill>
              </a:rPr>
              <a:t>• Learner meets with Coach</a:t>
            </a:r>
            <a:br>
              <a:rPr lang="en-GB" sz="1400" dirty="0">
                <a:solidFill>
                  <a:schemeClr val="bg1"/>
                </a:solidFill>
              </a:rPr>
            </a:br>
            <a:r>
              <a:rPr lang="en-GB" sz="1400" dirty="0">
                <a:solidFill>
                  <a:schemeClr val="bg1"/>
                </a:solidFill>
              </a:rPr>
              <a:t>• Feedback shared with Line Manager / Workplace Mentor</a:t>
            </a:r>
            <a:endParaRPr lang="en-GB" sz="1400" dirty="0">
              <a:solidFill>
                <a:schemeClr val="bg1"/>
              </a:solidFill>
              <a:ea typeface="Roboto" panose="02000000000000000000" pitchFamily="2" charset="0"/>
            </a:endParaRPr>
          </a:p>
        </p:txBody>
      </p:sp>
      <p:sp>
        <p:nvSpPr>
          <p:cNvPr id="14" name="TextBox 13">
            <a:extLst>
              <a:ext uri="{FF2B5EF4-FFF2-40B4-BE49-F238E27FC236}">
                <a16:creationId xmlns:a16="http://schemas.microsoft.com/office/drawing/2014/main" id="{FBD37AD8-1E07-CD34-2A4F-3CC584891FF4}"/>
              </a:ext>
            </a:extLst>
          </p:cNvPr>
          <p:cNvSpPr txBox="1"/>
          <p:nvPr/>
        </p:nvSpPr>
        <p:spPr>
          <a:xfrm>
            <a:off x="5779420" y="2173005"/>
            <a:ext cx="2503499" cy="2031325"/>
          </a:xfrm>
          <a:prstGeom prst="rect">
            <a:avLst/>
          </a:prstGeom>
          <a:noFill/>
        </p:spPr>
        <p:txBody>
          <a:bodyPr wrap="square" rtlCol="0">
            <a:spAutoFit/>
          </a:bodyPr>
          <a:lstStyle/>
          <a:p>
            <a:pPr lvl="0" algn="ctr">
              <a:defRPr/>
            </a:pPr>
            <a:r>
              <a:rPr lang="en-GB" sz="1400" b="1" dirty="0">
                <a:solidFill>
                  <a:schemeClr val="bg1"/>
                </a:solidFill>
              </a:rPr>
              <a:t>Online Workshops (MS Teams)</a:t>
            </a:r>
            <a:br>
              <a:rPr lang="en-GB" sz="1400" dirty="0">
                <a:solidFill>
                  <a:schemeClr val="bg1"/>
                </a:solidFill>
              </a:rPr>
            </a:br>
            <a:r>
              <a:rPr lang="en-GB" sz="1400" b="1" dirty="0">
                <a:solidFill>
                  <a:schemeClr val="bg1"/>
                </a:solidFill>
              </a:rPr>
              <a:t>📅 Approx. monthly</a:t>
            </a:r>
            <a:br>
              <a:rPr lang="en-GB" sz="1400" b="1" dirty="0">
                <a:solidFill>
                  <a:schemeClr val="bg1"/>
                </a:solidFill>
              </a:rPr>
            </a:br>
            <a:br>
              <a:rPr lang="en-GB" sz="1400" dirty="0">
                <a:solidFill>
                  <a:schemeClr val="bg1"/>
                </a:solidFill>
              </a:rPr>
            </a:br>
            <a:r>
              <a:rPr lang="en-GB" sz="1400" dirty="0">
                <a:solidFill>
                  <a:schemeClr val="bg1"/>
                </a:solidFill>
              </a:rPr>
              <a:t>• Full‑day workshops</a:t>
            </a:r>
            <a:br>
              <a:rPr lang="en-GB" sz="1400" dirty="0">
                <a:solidFill>
                  <a:schemeClr val="bg1"/>
                </a:solidFill>
              </a:rPr>
            </a:br>
            <a:r>
              <a:rPr lang="en-GB" sz="1400" dirty="0">
                <a:solidFill>
                  <a:schemeClr val="bg1"/>
                </a:solidFill>
              </a:rPr>
              <a:t>• Aligned to the apprenticeship standard</a:t>
            </a:r>
            <a:br>
              <a:rPr lang="en-GB" sz="1400" dirty="0">
                <a:solidFill>
                  <a:schemeClr val="bg1"/>
                </a:solidFill>
              </a:rPr>
            </a:br>
            <a:r>
              <a:rPr lang="en-GB" sz="1400" dirty="0">
                <a:solidFill>
                  <a:schemeClr val="bg1"/>
                </a:solidFill>
              </a:rPr>
              <a:t>• Dates confirmed at programme start</a:t>
            </a:r>
            <a:endParaRPr kumimoji="0" lang="en-GB" sz="1400" b="0" i="0" u="none" strike="noStrike" kern="1200" cap="none" spc="0" normalizeH="0" baseline="0" noProof="0" dirty="0">
              <a:ln>
                <a:noFill/>
              </a:ln>
              <a:solidFill>
                <a:schemeClr val="bg1"/>
              </a:solidFill>
              <a:effectLst/>
              <a:uLnTx/>
              <a:uFillTx/>
              <a:ea typeface="Roboto" panose="02000000000000000000" pitchFamily="2" charset="0"/>
            </a:endParaRPr>
          </a:p>
        </p:txBody>
      </p:sp>
      <p:sp>
        <p:nvSpPr>
          <p:cNvPr id="15" name="TextBox 14">
            <a:extLst>
              <a:ext uri="{FF2B5EF4-FFF2-40B4-BE49-F238E27FC236}">
                <a16:creationId xmlns:a16="http://schemas.microsoft.com/office/drawing/2014/main" id="{7AAC63FD-F546-B2DB-F74A-82AABFD9A407}"/>
              </a:ext>
            </a:extLst>
          </p:cNvPr>
          <p:cNvSpPr txBox="1"/>
          <p:nvPr/>
        </p:nvSpPr>
        <p:spPr>
          <a:xfrm>
            <a:off x="8365659" y="4379530"/>
            <a:ext cx="2699152" cy="1600438"/>
          </a:xfrm>
          <a:prstGeom prst="rect">
            <a:avLst/>
          </a:prstGeom>
          <a:noFill/>
        </p:spPr>
        <p:txBody>
          <a:bodyPr wrap="square" rtlCol="0">
            <a:spAutoFit/>
          </a:bodyPr>
          <a:lstStyle/>
          <a:p>
            <a:pPr algn="ctr"/>
            <a:r>
              <a:rPr lang="en-GB" sz="1400" b="1" dirty="0">
                <a:solidFill>
                  <a:schemeClr val="bg1"/>
                </a:solidFill>
              </a:rPr>
              <a:t>Independent Learning / </a:t>
            </a:r>
          </a:p>
          <a:p>
            <a:pPr algn="ctr"/>
            <a:r>
              <a:rPr lang="en-GB" sz="1400" b="1" dirty="0">
                <a:solidFill>
                  <a:schemeClr val="bg1"/>
                </a:solidFill>
              </a:rPr>
              <a:t>Study Time</a:t>
            </a:r>
            <a:br>
              <a:rPr lang="en-GB" sz="1400" dirty="0">
                <a:solidFill>
                  <a:schemeClr val="bg1"/>
                </a:solidFill>
              </a:rPr>
            </a:br>
            <a:r>
              <a:rPr lang="en-GB" sz="1400" b="1" dirty="0">
                <a:solidFill>
                  <a:schemeClr val="bg1"/>
                </a:solidFill>
              </a:rPr>
              <a:t>⏱ Weekly commitment</a:t>
            </a:r>
            <a:br>
              <a:rPr lang="en-GB" sz="1400" b="1" dirty="0">
                <a:solidFill>
                  <a:schemeClr val="bg1"/>
                </a:solidFill>
              </a:rPr>
            </a:br>
            <a:br>
              <a:rPr lang="en-GB" sz="1400" dirty="0">
                <a:solidFill>
                  <a:schemeClr val="bg1"/>
                </a:solidFill>
              </a:rPr>
            </a:br>
            <a:r>
              <a:rPr lang="en-GB" sz="1400" dirty="0">
                <a:solidFill>
                  <a:schemeClr val="bg1"/>
                </a:solidFill>
              </a:rPr>
              <a:t>• Minimum half a day per week</a:t>
            </a:r>
            <a:br>
              <a:rPr lang="en-GB" sz="1400" dirty="0">
                <a:solidFill>
                  <a:schemeClr val="bg1"/>
                </a:solidFill>
              </a:rPr>
            </a:br>
            <a:r>
              <a:rPr lang="en-GB" sz="1400" dirty="0">
                <a:solidFill>
                  <a:schemeClr val="bg1"/>
                </a:solidFill>
              </a:rPr>
              <a:t>• 1–2 hours focused work‑based learning</a:t>
            </a:r>
          </a:p>
        </p:txBody>
      </p:sp>
      <p:sp>
        <p:nvSpPr>
          <p:cNvPr id="17" name="AutoShape 4">
            <a:extLst>
              <a:ext uri="{FF2B5EF4-FFF2-40B4-BE49-F238E27FC236}">
                <a16:creationId xmlns:a16="http://schemas.microsoft.com/office/drawing/2014/main" id="{CB09549A-FE71-CE03-8F9E-72D99C0F1AC0}"/>
              </a:ext>
            </a:extLst>
          </p:cNvPr>
          <p:cNvSpPr>
            <a:spLocks noChangeAspect="1" noChangeArrowheads="1"/>
          </p:cNvSpPr>
          <p:nvPr/>
        </p:nvSpPr>
        <p:spPr bwMode="auto">
          <a:xfrm flipH="1">
            <a:off x="5952990" y="1563871"/>
            <a:ext cx="2246130" cy="22461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id="{36DF0842-7BDA-5369-B229-755E3F116EE6}"/>
              </a:ext>
            </a:extLst>
          </p:cNvPr>
          <p:cNvSpPr txBox="1"/>
          <p:nvPr/>
        </p:nvSpPr>
        <p:spPr>
          <a:xfrm>
            <a:off x="3068391" y="4396708"/>
            <a:ext cx="2728271" cy="1600438"/>
          </a:xfrm>
          <a:prstGeom prst="rect">
            <a:avLst/>
          </a:prstGeom>
          <a:noFill/>
        </p:spPr>
        <p:txBody>
          <a:bodyPr wrap="square" rtlCol="0">
            <a:spAutoFit/>
          </a:bodyPr>
          <a:lstStyle/>
          <a:p>
            <a:pPr algn="ctr"/>
            <a:r>
              <a:rPr lang="en-GB" sz="1400" b="1" dirty="0">
                <a:solidFill>
                  <a:schemeClr val="bg1"/>
                </a:solidFill>
              </a:rPr>
              <a:t> 10 –12 Week Progress Reviews</a:t>
            </a:r>
            <a:br>
              <a:rPr lang="en-GB" sz="1400" dirty="0">
                <a:solidFill>
                  <a:schemeClr val="bg1"/>
                </a:solidFill>
              </a:rPr>
            </a:br>
            <a:r>
              <a:rPr lang="en-GB" sz="1400" b="1" dirty="0">
                <a:solidFill>
                  <a:schemeClr val="bg1"/>
                </a:solidFill>
              </a:rPr>
              <a:t>⏱ 90 minutes</a:t>
            </a:r>
            <a:br>
              <a:rPr lang="en-GB" sz="1400" b="1" dirty="0">
                <a:solidFill>
                  <a:schemeClr val="bg1"/>
                </a:solidFill>
              </a:rPr>
            </a:br>
            <a:br>
              <a:rPr lang="en-GB" sz="1400" dirty="0">
                <a:solidFill>
                  <a:schemeClr val="bg1"/>
                </a:solidFill>
              </a:rPr>
            </a:br>
            <a:r>
              <a:rPr lang="en-GB" sz="1400" dirty="0">
                <a:solidFill>
                  <a:schemeClr val="bg1"/>
                </a:solidFill>
              </a:rPr>
              <a:t>• Three‑way review: Coach, Learner, Line Manager / Mentor</a:t>
            </a:r>
            <a:br>
              <a:rPr lang="en-GB" sz="1400" dirty="0">
                <a:solidFill>
                  <a:schemeClr val="bg1"/>
                </a:solidFill>
              </a:rPr>
            </a:br>
            <a:r>
              <a:rPr lang="en-GB" sz="1400" dirty="0">
                <a:solidFill>
                  <a:schemeClr val="bg1"/>
                </a:solidFill>
              </a:rPr>
              <a:t>• Review progress, impact of learning and next steps</a:t>
            </a:r>
          </a:p>
        </p:txBody>
      </p:sp>
    </p:spTree>
    <p:extLst>
      <p:ext uri="{BB962C8B-B14F-4D97-AF65-F5344CB8AC3E}">
        <p14:creationId xmlns:p14="http://schemas.microsoft.com/office/powerpoint/2010/main" val="277000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5A7345-91D6-ADF6-DA1F-FA3A4DC405E1}"/>
              </a:ext>
            </a:extLst>
          </p:cNvPr>
          <p:cNvSpPr txBox="1">
            <a:spLocks/>
          </p:cNvSpPr>
          <p:nvPr/>
        </p:nvSpPr>
        <p:spPr>
          <a:xfrm>
            <a:off x="3753612" y="3993514"/>
            <a:ext cx="7909852" cy="846328"/>
          </a:xfrm>
          <a:prstGeom prst="rect">
            <a:avLst/>
          </a:prstGeom>
        </p:spPr>
        <p:txBody>
          <a:bodyPr anchor="b"/>
          <a:lstStyle>
            <a:lvl1pPr algn="ctr" defTabSz="914400" rtl="0" eaLnBrk="1" latinLnBrk="0" hangingPunct="1">
              <a:lnSpc>
                <a:spcPct val="90000"/>
              </a:lnSpc>
              <a:spcBef>
                <a:spcPct val="0"/>
              </a:spcBef>
              <a:buNone/>
              <a:defRPr sz="4800" kern="1200" baseline="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E-learning Tools</a:t>
            </a:r>
            <a:endParaRPr lang="en-GB" dirty="0">
              <a:solidFill>
                <a:schemeClr val="bg1"/>
              </a:solidFill>
            </a:endParaRPr>
          </a:p>
        </p:txBody>
      </p:sp>
      <p:sp>
        <p:nvSpPr>
          <p:cNvPr id="5" name="Subtitle 2">
            <a:extLst>
              <a:ext uri="{FF2B5EF4-FFF2-40B4-BE49-F238E27FC236}">
                <a16:creationId xmlns:a16="http://schemas.microsoft.com/office/drawing/2014/main" id="{2AA2FDC2-DEF6-13BB-0B72-7826260381B4}"/>
              </a:ext>
            </a:extLst>
          </p:cNvPr>
          <p:cNvSpPr txBox="1">
            <a:spLocks/>
          </p:cNvSpPr>
          <p:nvPr/>
        </p:nvSpPr>
        <p:spPr>
          <a:xfrm>
            <a:off x="3753612" y="4928812"/>
            <a:ext cx="7909852" cy="107193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solidFill>
                  <a:srgbClr val="FFFFFE"/>
                </a:solidFill>
                <a:latin typeface="+mn-lt"/>
                <a:cs typeface="+mn-cs"/>
              </a:rPr>
              <a:t>The tools learners use to support achievement of their apprenticeship programme</a:t>
            </a:r>
          </a:p>
          <a:p>
            <a:endParaRPr lang="en-GB" dirty="0"/>
          </a:p>
        </p:txBody>
      </p:sp>
      <p:pic>
        <p:nvPicPr>
          <p:cNvPr id="6" name="Picture 2" descr="OneFile Eportfolio Login">
            <a:extLst>
              <a:ext uri="{FF2B5EF4-FFF2-40B4-BE49-F238E27FC236}">
                <a16:creationId xmlns:a16="http://schemas.microsoft.com/office/drawing/2014/main" id="{CA394B4C-A010-CA42-14F5-E23F59C6D0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0812" y="635332"/>
            <a:ext cx="3188970" cy="58535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extLst>
            <a:ext uri="{909E8E84-426E-40DD-AFC4-6F175D3DCCD1}">
              <a14:hiddenFill xmlns:a14="http://schemas.microsoft.com/office/drawing/2010/main">
                <a:solidFill>
                  <a:srgbClr val="FFFFFF"/>
                </a:solidFill>
              </a14:hiddenFill>
            </a:ext>
          </a:extLst>
        </p:spPr>
      </p:pic>
      <p:pic>
        <p:nvPicPr>
          <p:cNvPr id="7" name="Picture 8" descr="Cognassist | Headline Event Partner | The Apprenticeships ...">
            <a:extLst>
              <a:ext uri="{FF2B5EF4-FFF2-40B4-BE49-F238E27FC236}">
                <a16:creationId xmlns:a16="http://schemas.microsoft.com/office/drawing/2014/main" id="{BD60DE3B-BD36-FEB1-9B9D-B815190405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8861" y="3830419"/>
            <a:ext cx="2859797" cy="1172517"/>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F6047C0-A40D-7810-8135-B6D586912B8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28231" y="2163185"/>
            <a:ext cx="2498536" cy="800428"/>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2" descr="Why Do Educators Love Using Padlet?">
            <a:extLst>
              <a:ext uri="{FF2B5EF4-FFF2-40B4-BE49-F238E27FC236}">
                <a16:creationId xmlns:a16="http://schemas.microsoft.com/office/drawing/2014/main" id="{392D0DFC-9AE3-C8DD-5837-DC6E9D3C05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545" y="388339"/>
            <a:ext cx="3063055" cy="937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Graw Hill &amp; GoReact Continue Partnership to Advance ...">
            <a:extLst>
              <a:ext uri="{FF2B5EF4-FFF2-40B4-BE49-F238E27FC236}">
                <a16:creationId xmlns:a16="http://schemas.microsoft.com/office/drawing/2014/main" id="{A6126AA5-C208-F315-CB9A-963BD9133D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6400" y="1542573"/>
            <a:ext cx="2743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BDBEFF5-8303-5CD4-C78A-33A2B1ECBF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4684" y="1760358"/>
            <a:ext cx="19335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58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750DF1-1372-CF84-4B25-0F6AC9691636}"/>
              </a:ext>
            </a:extLst>
          </p:cNvPr>
          <p:cNvSpPr>
            <a:spLocks noGrp="1"/>
          </p:cNvSpPr>
          <p:nvPr>
            <p:ph idx="1"/>
          </p:nvPr>
        </p:nvSpPr>
        <p:spPr>
          <a:xfrm>
            <a:off x="838200" y="1825625"/>
            <a:ext cx="5454650" cy="4351338"/>
          </a:xfrm>
        </p:spPr>
        <p:txBody>
          <a:bodyPr>
            <a:normAutofit/>
          </a:bodyPr>
          <a:lstStyle/>
          <a:p>
            <a:r>
              <a:rPr lang="en-GB" sz="2000" dirty="0"/>
              <a:t>Individuals completing apprenticeships may be awarded up to 112 UCAS points, depending on the length of their apprenticeship.</a:t>
            </a:r>
          </a:p>
          <a:p>
            <a:endParaRPr lang="en-GB" sz="2000" dirty="0"/>
          </a:p>
          <a:p>
            <a:r>
              <a:rPr lang="en-GB" sz="2000" dirty="0"/>
              <a:t>Apprentices must pass their end-point assessment / Apprenticeship Assessment to utilise these points for university applications (including higher, degree level apprenticeship programmes)</a:t>
            </a:r>
          </a:p>
        </p:txBody>
      </p:sp>
      <p:sp>
        <p:nvSpPr>
          <p:cNvPr id="3" name="Title 2">
            <a:extLst>
              <a:ext uri="{FF2B5EF4-FFF2-40B4-BE49-F238E27FC236}">
                <a16:creationId xmlns:a16="http://schemas.microsoft.com/office/drawing/2014/main" id="{B043298B-1B44-D96D-E19A-DFBD834E3F5F}"/>
              </a:ext>
            </a:extLst>
          </p:cNvPr>
          <p:cNvSpPr>
            <a:spLocks noGrp="1"/>
          </p:cNvSpPr>
          <p:nvPr>
            <p:ph type="title"/>
          </p:nvPr>
        </p:nvSpPr>
        <p:spPr/>
        <p:txBody>
          <a:bodyPr>
            <a:normAutofit/>
          </a:bodyPr>
          <a:lstStyle/>
          <a:p>
            <a:r>
              <a:rPr lang="en-GB" sz="3600" dirty="0"/>
              <a:t>UCAS Points</a:t>
            </a:r>
          </a:p>
        </p:txBody>
      </p:sp>
      <p:graphicFrame>
        <p:nvGraphicFramePr>
          <p:cNvPr id="5" name="Content Placeholder 4">
            <a:extLst>
              <a:ext uri="{FF2B5EF4-FFF2-40B4-BE49-F238E27FC236}">
                <a16:creationId xmlns:a16="http://schemas.microsoft.com/office/drawing/2014/main" id="{3456FF14-82D0-01C3-AE60-431B0AC9F4DA}"/>
              </a:ext>
            </a:extLst>
          </p:cNvPr>
          <p:cNvGraphicFramePr>
            <a:graphicFrameLocks noGrp="1" noChangeAspect="1"/>
          </p:cNvGraphicFramePr>
          <p:nvPr>
            <p:ph sz="half" idx="4294967295"/>
            <p:extLst>
              <p:ext uri="{D42A27DB-BD31-4B8C-83A1-F6EECF244321}">
                <p14:modId xmlns:p14="http://schemas.microsoft.com/office/powerpoint/2010/main" val="980400122"/>
              </p:ext>
            </p:extLst>
          </p:nvPr>
        </p:nvGraphicFramePr>
        <p:xfrm>
          <a:off x="6292850" y="1658274"/>
          <a:ext cx="4978333" cy="2006600"/>
        </p:xfrm>
        <a:graphic>
          <a:graphicData uri="http://schemas.openxmlformats.org/presentationml/2006/ole">
            <mc:AlternateContent xmlns:mc="http://schemas.openxmlformats.org/markup-compatibility/2006">
              <mc:Choice xmlns:v="urn:schemas-microsoft-com:vml" Requires="v">
                <p:oleObj name="Document" r:id="rId3" imgW="5731374" imgH="2107716" progId="Word.Document.12">
                  <p:embed/>
                </p:oleObj>
              </mc:Choice>
              <mc:Fallback>
                <p:oleObj name="Document" r:id="rId3" imgW="5731374" imgH="2107716" progId="Word.Document.12">
                  <p:embed/>
                  <p:pic>
                    <p:nvPicPr>
                      <p:cNvPr id="5" name="Content Placeholder 4">
                        <a:extLst>
                          <a:ext uri="{FF2B5EF4-FFF2-40B4-BE49-F238E27FC236}">
                            <a16:creationId xmlns:a16="http://schemas.microsoft.com/office/drawing/2014/main" id="{3456FF14-82D0-01C3-AE60-431B0AC9F4DA}"/>
                          </a:ext>
                        </a:extLst>
                      </p:cNvPr>
                      <p:cNvPicPr/>
                      <p:nvPr/>
                    </p:nvPicPr>
                    <p:blipFill>
                      <a:blip r:embed="rId4"/>
                      <a:stretch>
                        <a:fillRect/>
                      </a:stretch>
                    </p:blipFill>
                    <p:spPr>
                      <a:xfrm>
                        <a:off x="6292850" y="1658274"/>
                        <a:ext cx="4978333" cy="2006600"/>
                      </a:xfrm>
                      <a:prstGeom prst="rect">
                        <a:avLst/>
                      </a:prstGeom>
                    </p:spPr>
                  </p:pic>
                </p:oleObj>
              </mc:Fallback>
            </mc:AlternateContent>
          </a:graphicData>
        </a:graphic>
      </p:graphicFrame>
      <p:pic>
        <p:nvPicPr>
          <p:cNvPr id="6" name="Picture 4">
            <a:extLst>
              <a:ext uri="{FF2B5EF4-FFF2-40B4-BE49-F238E27FC236}">
                <a16:creationId xmlns:a16="http://schemas.microsoft.com/office/drawing/2014/main" id="{38D56C9E-CE27-4060-5CB6-247BDF24E4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613" y="3886200"/>
            <a:ext cx="4363358" cy="22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5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257C37B-90EB-22ED-9721-7E40316F188C}"/>
              </a:ext>
            </a:extLst>
          </p:cNvPr>
          <p:cNvSpPr>
            <a:spLocks noGrp="1"/>
          </p:cNvSpPr>
          <p:nvPr>
            <p:ph sz="half" idx="1"/>
          </p:nvPr>
        </p:nvSpPr>
        <p:spPr>
          <a:xfrm>
            <a:off x="838200" y="1825625"/>
            <a:ext cx="5181600" cy="2236235"/>
          </a:xfrm>
          <a:ln>
            <a:solidFill>
              <a:srgbClr val="2AFFC6"/>
            </a:solidFill>
          </a:ln>
        </p:spPr>
        <p:txBody>
          <a:bodyPr>
            <a:noAutofit/>
          </a:bodyPr>
          <a:lstStyle/>
          <a:p>
            <a:pPr marL="0" indent="0">
              <a:buNone/>
            </a:pPr>
            <a:r>
              <a:rPr lang="en-GB" sz="1600" b="1" dirty="0"/>
              <a:t>£1,000 — Young Apprentice Incentive</a:t>
            </a:r>
          </a:p>
          <a:p>
            <a:r>
              <a:rPr lang="en-GB" sz="1600" dirty="0"/>
              <a:t>Employers can receive £1,000 for taking on an apprentice aged 16 to 18 years old, or aged 19 to 24 years old with an Education, Health and Care Plan, or who is a care leaver.</a:t>
            </a:r>
          </a:p>
          <a:p>
            <a:r>
              <a:rPr lang="en-GB" sz="1600" b="1" dirty="0"/>
              <a:t>Employer eligibility:</a:t>
            </a:r>
            <a:r>
              <a:rPr lang="en-GB" sz="1600" dirty="0"/>
              <a:t> All sizes of employer</a:t>
            </a:r>
          </a:p>
          <a:p>
            <a:r>
              <a:rPr lang="en-GB" sz="1600" b="1" dirty="0"/>
              <a:t>Availability:</a:t>
            </a:r>
            <a:r>
              <a:rPr lang="en-GB" sz="1600" dirty="0"/>
              <a:t> Available now</a:t>
            </a:r>
          </a:p>
          <a:p>
            <a:endParaRPr lang="en-GB" sz="1600" dirty="0"/>
          </a:p>
        </p:txBody>
      </p:sp>
      <p:sp>
        <p:nvSpPr>
          <p:cNvPr id="7" name="Content Placeholder 6">
            <a:extLst>
              <a:ext uri="{FF2B5EF4-FFF2-40B4-BE49-F238E27FC236}">
                <a16:creationId xmlns:a16="http://schemas.microsoft.com/office/drawing/2014/main" id="{174A2F08-2193-D337-BA0D-5B828DF4C914}"/>
              </a:ext>
            </a:extLst>
          </p:cNvPr>
          <p:cNvSpPr>
            <a:spLocks noGrp="1"/>
          </p:cNvSpPr>
          <p:nvPr>
            <p:ph sz="half" idx="2"/>
          </p:nvPr>
        </p:nvSpPr>
        <p:spPr>
          <a:xfrm>
            <a:off x="6172200" y="1825625"/>
            <a:ext cx="5181600" cy="2236235"/>
          </a:xfrm>
          <a:ln>
            <a:solidFill>
              <a:srgbClr val="2AFFC6"/>
            </a:solidFill>
          </a:ln>
        </p:spPr>
        <p:txBody>
          <a:bodyPr>
            <a:noAutofit/>
          </a:bodyPr>
          <a:lstStyle/>
          <a:p>
            <a:pPr marL="0" indent="0">
              <a:buNone/>
            </a:pPr>
            <a:r>
              <a:rPr lang="en-GB" sz="1600" b="1" dirty="0"/>
              <a:t>£2,000 — Non-Levy Jobs Grant</a:t>
            </a:r>
          </a:p>
          <a:p>
            <a:r>
              <a:rPr lang="en-GB" sz="1600" dirty="0"/>
              <a:t>From October 2026, employers that do not pay the apprenticeship levy could receive up to £2,000 for hiring an apprentice aged 16 to 24, and new employees within the previous 3 months.</a:t>
            </a:r>
          </a:p>
          <a:p>
            <a:r>
              <a:rPr lang="en-GB" sz="1600" b="1" dirty="0"/>
              <a:t>Employer eligibility:</a:t>
            </a:r>
            <a:r>
              <a:rPr lang="en-GB" sz="1600" dirty="0"/>
              <a:t> Only for non-levy employers</a:t>
            </a:r>
          </a:p>
          <a:p>
            <a:r>
              <a:rPr lang="en-GB" sz="1600" b="1" dirty="0"/>
              <a:t>Availability:</a:t>
            </a:r>
            <a:r>
              <a:rPr lang="en-GB" sz="1600" dirty="0"/>
              <a:t> Available from October 2026</a:t>
            </a:r>
          </a:p>
          <a:p>
            <a:endParaRPr lang="en-GB" sz="1600" dirty="0"/>
          </a:p>
        </p:txBody>
      </p:sp>
      <p:sp>
        <p:nvSpPr>
          <p:cNvPr id="3" name="Title 2">
            <a:extLst>
              <a:ext uri="{FF2B5EF4-FFF2-40B4-BE49-F238E27FC236}">
                <a16:creationId xmlns:a16="http://schemas.microsoft.com/office/drawing/2014/main" id="{31A384F3-9946-269E-0806-7754FB723CA1}"/>
              </a:ext>
            </a:extLst>
          </p:cNvPr>
          <p:cNvSpPr>
            <a:spLocks noGrp="1"/>
          </p:cNvSpPr>
          <p:nvPr>
            <p:ph type="title"/>
          </p:nvPr>
        </p:nvSpPr>
        <p:spPr/>
        <p:txBody>
          <a:bodyPr>
            <a:normAutofit/>
          </a:bodyPr>
          <a:lstStyle/>
          <a:p>
            <a:r>
              <a:rPr lang="en-GB" sz="3600" b="1" dirty="0"/>
              <a:t>Employer Grants &amp; Incentives</a:t>
            </a:r>
            <a:endParaRPr lang="en-GB" sz="3600" dirty="0"/>
          </a:p>
        </p:txBody>
      </p:sp>
      <p:sp>
        <p:nvSpPr>
          <p:cNvPr id="8" name="Content Placeholder 5">
            <a:extLst>
              <a:ext uri="{FF2B5EF4-FFF2-40B4-BE49-F238E27FC236}">
                <a16:creationId xmlns:a16="http://schemas.microsoft.com/office/drawing/2014/main" id="{88BE42D1-7DEA-61BE-8960-D5FF4D703C12}"/>
              </a:ext>
            </a:extLst>
          </p:cNvPr>
          <p:cNvSpPr txBox="1">
            <a:spLocks/>
          </p:cNvSpPr>
          <p:nvPr/>
        </p:nvSpPr>
        <p:spPr>
          <a:xfrm>
            <a:off x="838200" y="4235116"/>
            <a:ext cx="5181600" cy="2318084"/>
          </a:xfrm>
          <a:prstGeom prst="rect">
            <a:avLst/>
          </a:prstGeom>
          <a:ln>
            <a:solidFill>
              <a:srgbClr val="2AFFC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a:extLst>
                    <a:ext uri="{96DAC541-7B7A-43D3-8B79-37D633B846F1}">
                      <asvg:svgBlip xmlns:asvg="http://schemas.microsoft.com/office/drawing/2016/SVG/main" r:embed="rId2"/>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£3,000 — Youth Jobs Grant</a:t>
            </a:r>
          </a:p>
          <a:p>
            <a:r>
              <a:rPr lang="en-GB" sz="1600" dirty="0"/>
              <a:t>Businesses can receive £3,000 for hiring an individual aged 18 to 24 who has been receiving Universal Credit and looking for work for six months or more.</a:t>
            </a:r>
          </a:p>
          <a:p>
            <a:r>
              <a:rPr lang="en-GB" sz="1600" b="1" dirty="0"/>
              <a:t>Employer eligibility:</a:t>
            </a:r>
            <a:r>
              <a:rPr lang="en-GB" sz="1600" dirty="0"/>
              <a:t> All sizes of employer</a:t>
            </a:r>
          </a:p>
          <a:p>
            <a:r>
              <a:rPr lang="en-GB" sz="1600" b="1" dirty="0"/>
              <a:t>Availability:</a:t>
            </a:r>
            <a:r>
              <a:rPr lang="en-GB" sz="1600" dirty="0"/>
              <a:t> Available now</a:t>
            </a:r>
          </a:p>
          <a:p>
            <a:endParaRPr lang="en-GB" sz="1600" dirty="0"/>
          </a:p>
        </p:txBody>
      </p:sp>
      <p:sp>
        <p:nvSpPr>
          <p:cNvPr id="9" name="Content Placeholder 5">
            <a:extLst>
              <a:ext uri="{FF2B5EF4-FFF2-40B4-BE49-F238E27FC236}">
                <a16:creationId xmlns:a16="http://schemas.microsoft.com/office/drawing/2014/main" id="{A96F3A3A-E176-ED22-48F1-72974623EB41}"/>
              </a:ext>
            </a:extLst>
          </p:cNvPr>
          <p:cNvSpPr txBox="1">
            <a:spLocks/>
          </p:cNvSpPr>
          <p:nvPr/>
        </p:nvSpPr>
        <p:spPr>
          <a:xfrm>
            <a:off x="6172200" y="4235116"/>
            <a:ext cx="5181600" cy="2318084"/>
          </a:xfrm>
          <a:prstGeom prst="rect">
            <a:avLst/>
          </a:prstGeom>
          <a:ln>
            <a:solidFill>
              <a:srgbClr val="2AFFC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a:extLst>
                    <a:ext uri="{96DAC541-7B7A-43D3-8B79-37D633B846F1}">
                      <asvg:svgBlip xmlns:asvg="http://schemas.microsoft.com/office/drawing/2016/SVG/main" r:embed="rId2"/>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£2,000 — Foundation Apprenticeship Incentive</a:t>
            </a:r>
          </a:p>
          <a:p>
            <a:r>
              <a:rPr lang="en-GB" sz="1600" dirty="0"/>
              <a:t>Employers offering Foundation Apprenticeships to young people aged 16 to 21, or eligible 22 to 24 year olds, can receive up to £2,000.</a:t>
            </a:r>
          </a:p>
          <a:p>
            <a:r>
              <a:rPr lang="en-GB" sz="1600" dirty="0"/>
              <a:t>Payments support progression to a further apprenticeship.</a:t>
            </a:r>
          </a:p>
          <a:p>
            <a:r>
              <a:rPr lang="en-GB" sz="1600" b="1" dirty="0"/>
              <a:t>Employer eligibility:</a:t>
            </a:r>
            <a:r>
              <a:rPr lang="en-GB" sz="1600" dirty="0"/>
              <a:t> All sizes of employer</a:t>
            </a:r>
          </a:p>
          <a:p>
            <a:r>
              <a:rPr lang="en-GB" sz="1600" b="1" dirty="0"/>
              <a:t>Availability:</a:t>
            </a:r>
            <a:r>
              <a:rPr lang="en-GB" sz="1600" dirty="0"/>
              <a:t> Available now</a:t>
            </a:r>
          </a:p>
        </p:txBody>
      </p:sp>
    </p:spTree>
    <p:extLst>
      <p:ext uri="{BB962C8B-B14F-4D97-AF65-F5344CB8AC3E}">
        <p14:creationId xmlns:p14="http://schemas.microsoft.com/office/powerpoint/2010/main" val="62129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A0435-8BCF-7CFB-E294-4123386051E8}"/>
              </a:ext>
            </a:extLst>
          </p:cNvPr>
          <p:cNvSpPr>
            <a:spLocks noGrp="1"/>
          </p:cNvSpPr>
          <p:nvPr>
            <p:ph sz="half" idx="1"/>
          </p:nvPr>
        </p:nvSpPr>
        <p:spPr>
          <a:xfrm>
            <a:off x="838199" y="1742174"/>
            <a:ext cx="10319657" cy="4872635"/>
          </a:xfrm>
        </p:spPr>
        <p:txBody>
          <a:bodyPr>
            <a:normAutofit fontScale="47500" lnSpcReduction="20000"/>
          </a:bodyPr>
          <a:lstStyle/>
          <a:p>
            <a:pPr marL="0" indent="0">
              <a:buNone/>
            </a:pPr>
            <a:r>
              <a:rPr lang="en-GB" sz="3800" b="1" dirty="0"/>
              <a:t>National Insurance Contributions</a:t>
            </a:r>
          </a:p>
          <a:p>
            <a:r>
              <a:rPr lang="en-GB" sz="3800" dirty="0"/>
              <a:t>Employers do not pay </a:t>
            </a:r>
            <a:r>
              <a:rPr lang="en-GB" sz="3800" b="1" dirty="0"/>
              <a:t>National Insurance Contributions</a:t>
            </a:r>
            <a:r>
              <a:rPr lang="en-GB" sz="3800" dirty="0"/>
              <a:t> for apprentices aged under </a:t>
            </a:r>
            <a:r>
              <a:rPr lang="en-GB" sz="3800" b="1" dirty="0"/>
              <a:t>25 years</a:t>
            </a:r>
            <a:r>
              <a:rPr lang="en-GB" sz="3800" dirty="0"/>
              <a:t>, or for any employee aged </a:t>
            </a:r>
            <a:r>
              <a:rPr lang="en-GB" sz="3800" b="1" dirty="0"/>
              <a:t>21 or below</a:t>
            </a:r>
            <a:r>
              <a:rPr lang="en-GB" sz="3800" dirty="0"/>
              <a:t>, if salary is below </a:t>
            </a:r>
            <a:r>
              <a:rPr lang="en-GB" sz="3800" b="1" dirty="0"/>
              <a:t>£50,270</a:t>
            </a:r>
            <a:r>
              <a:rPr lang="en-GB" sz="3800" dirty="0"/>
              <a:t>.</a:t>
            </a:r>
          </a:p>
          <a:p>
            <a:pPr marL="0" indent="0">
              <a:buNone/>
            </a:pPr>
            <a:r>
              <a:rPr lang="en-GB" sz="3800" b="1" dirty="0"/>
              <a:t>Rate referenced:</a:t>
            </a:r>
            <a:r>
              <a:rPr lang="en-GB" sz="3800" dirty="0"/>
              <a:t> 2025/26 rate</a:t>
            </a:r>
          </a:p>
          <a:p>
            <a:pPr marL="0" indent="0">
              <a:buNone/>
            </a:pPr>
            <a:endParaRPr lang="en-GB" sz="3800" dirty="0"/>
          </a:p>
          <a:p>
            <a:pPr marL="0" indent="0">
              <a:buNone/>
            </a:pPr>
            <a:r>
              <a:rPr lang="en-GB" sz="3800" b="1" dirty="0"/>
              <a:t>Funding for Under 25s</a:t>
            </a:r>
          </a:p>
          <a:p>
            <a:r>
              <a:rPr lang="en-GB" sz="3800" dirty="0"/>
              <a:t>Non-levy employers do not pay training costs for apprentices aged under </a:t>
            </a:r>
            <a:r>
              <a:rPr lang="en-GB" sz="3800" b="1" dirty="0"/>
              <a:t>25</a:t>
            </a:r>
            <a:r>
              <a:rPr lang="en-GB" sz="3800" dirty="0"/>
              <a:t>.</a:t>
            </a:r>
          </a:p>
          <a:p>
            <a:r>
              <a:rPr lang="en-GB" sz="3800" dirty="0"/>
              <a:t>For those aged </a:t>
            </a:r>
            <a:r>
              <a:rPr lang="en-GB" sz="3800" b="1" dirty="0"/>
              <a:t>25+</a:t>
            </a:r>
            <a:r>
              <a:rPr lang="en-GB" sz="3800" dirty="0"/>
              <a:t>, the cost is </a:t>
            </a:r>
            <a:r>
              <a:rPr lang="en-GB" sz="3800" b="1" dirty="0"/>
              <a:t>5%</a:t>
            </a:r>
            <a:r>
              <a:rPr lang="en-GB" sz="3800" dirty="0"/>
              <a:t>, or </a:t>
            </a:r>
            <a:r>
              <a:rPr lang="en-GB" sz="3800" b="1" dirty="0"/>
              <a:t>zero</a:t>
            </a:r>
            <a:r>
              <a:rPr lang="en-GB" sz="3800" dirty="0"/>
              <a:t> if using a levy transfer.</a:t>
            </a:r>
          </a:p>
          <a:p>
            <a:pPr marL="0" indent="0">
              <a:buNone/>
            </a:pPr>
            <a:endParaRPr lang="en-GB" sz="3800" dirty="0"/>
          </a:p>
          <a:p>
            <a:pPr marL="0" indent="0">
              <a:buNone/>
            </a:pPr>
            <a:r>
              <a:rPr lang="en-GB" sz="3800" b="1" dirty="0"/>
              <a:t>Care Leavers’ Bursary</a:t>
            </a:r>
          </a:p>
          <a:p>
            <a:r>
              <a:rPr lang="en-GB" sz="3800" dirty="0"/>
              <a:t>Eligible apprentices aged </a:t>
            </a:r>
            <a:r>
              <a:rPr lang="en-GB" sz="3800" b="1" dirty="0"/>
              <a:t>18 to 24</a:t>
            </a:r>
            <a:r>
              <a:rPr lang="en-GB" sz="3800" dirty="0"/>
              <a:t> can receive an additional </a:t>
            </a:r>
            <a:r>
              <a:rPr lang="en-GB" sz="3800" b="1" dirty="0"/>
              <a:t>£3,000</a:t>
            </a:r>
            <a:r>
              <a:rPr lang="en-GB" sz="3800" dirty="0"/>
              <a:t> from government, in addition to their salary.</a:t>
            </a:r>
          </a:p>
          <a:p>
            <a:r>
              <a:rPr lang="en-GB" sz="3800" dirty="0"/>
              <a:t>This payment is </a:t>
            </a:r>
            <a:r>
              <a:rPr lang="en-GB" sz="3800" b="1" dirty="0"/>
              <a:t>tax free</a:t>
            </a:r>
            <a:r>
              <a:rPr lang="en-GB" sz="3800" dirty="0"/>
              <a:t>.</a:t>
            </a:r>
          </a:p>
          <a:p>
            <a:pPr marL="0" indent="0">
              <a:buNone/>
            </a:pPr>
            <a:endParaRPr lang="en-GB" sz="3800" dirty="0"/>
          </a:p>
          <a:p>
            <a:pPr marL="0" indent="0">
              <a:buNone/>
            </a:pPr>
            <a:r>
              <a:rPr lang="en-GB" sz="3800" dirty="0"/>
              <a:t>Employers may be able to access multiple incentives for the same young person where eligibility criteria are met.</a:t>
            </a:r>
          </a:p>
          <a:p>
            <a:endParaRPr lang="en-GB" dirty="0"/>
          </a:p>
        </p:txBody>
      </p:sp>
      <p:sp>
        <p:nvSpPr>
          <p:cNvPr id="4" name="Title 3">
            <a:extLst>
              <a:ext uri="{FF2B5EF4-FFF2-40B4-BE49-F238E27FC236}">
                <a16:creationId xmlns:a16="http://schemas.microsoft.com/office/drawing/2014/main" id="{C6C3B1DC-A79F-7223-859F-FBEAA0B08063}"/>
              </a:ext>
            </a:extLst>
          </p:cNvPr>
          <p:cNvSpPr>
            <a:spLocks noGrp="1"/>
          </p:cNvSpPr>
          <p:nvPr>
            <p:ph type="title"/>
          </p:nvPr>
        </p:nvSpPr>
        <p:spPr/>
        <p:txBody>
          <a:bodyPr/>
          <a:lstStyle/>
          <a:p>
            <a:r>
              <a:rPr lang="en-GB" dirty="0"/>
              <a:t>Additional Incentives</a:t>
            </a:r>
          </a:p>
        </p:txBody>
      </p:sp>
    </p:spTree>
    <p:extLst>
      <p:ext uri="{BB962C8B-B14F-4D97-AF65-F5344CB8AC3E}">
        <p14:creationId xmlns:p14="http://schemas.microsoft.com/office/powerpoint/2010/main" val="324163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ontent Placeholder 2">
            <a:extLst>
              <a:ext uri="{FF2B5EF4-FFF2-40B4-BE49-F238E27FC236}">
                <a16:creationId xmlns:a16="http://schemas.microsoft.com/office/drawing/2014/main" id="{D4E2B034-FD32-17D2-8010-62CA283A2991}"/>
              </a:ext>
            </a:extLst>
          </p:cNvPr>
          <p:cNvGraphicFramePr>
            <a:graphicFrameLocks/>
          </p:cNvGraphicFramePr>
          <p:nvPr>
            <p:extLst>
              <p:ext uri="{D42A27DB-BD31-4B8C-83A1-F6EECF244321}">
                <p14:modId xmlns:p14="http://schemas.microsoft.com/office/powerpoint/2010/main" val="1388894926"/>
              </p:ext>
            </p:extLst>
          </p:nvPr>
        </p:nvGraphicFramePr>
        <p:xfrm>
          <a:off x="838200" y="1518539"/>
          <a:ext cx="11165205" cy="497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 name="Title 59">
            <a:extLst>
              <a:ext uri="{FF2B5EF4-FFF2-40B4-BE49-F238E27FC236}">
                <a16:creationId xmlns:a16="http://schemas.microsoft.com/office/drawing/2014/main" id="{87E469AF-FFF0-3477-75D3-1B81BA811F12}"/>
              </a:ext>
            </a:extLst>
          </p:cNvPr>
          <p:cNvSpPr>
            <a:spLocks noGrp="1"/>
          </p:cNvSpPr>
          <p:nvPr>
            <p:ph type="title"/>
          </p:nvPr>
        </p:nvSpPr>
        <p:spPr/>
        <p:txBody>
          <a:bodyPr>
            <a:normAutofit/>
          </a:bodyPr>
          <a:lstStyle/>
          <a:p>
            <a:r>
              <a:rPr lang="en-GB" sz="3600" dirty="0"/>
              <a:t>Questions for Reflection</a:t>
            </a:r>
          </a:p>
        </p:txBody>
      </p:sp>
    </p:spTree>
    <p:extLst>
      <p:ext uri="{BB962C8B-B14F-4D97-AF65-F5344CB8AC3E}">
        <p14:creationId xmlns:p14="http://schemas.microsoft.com/office/powerpoint/2010/main" val="575607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2A2A-ECEB-E3BA-2666-DBB5B6F38326}"/>
              </a:ext>
            </a:extLst>
          </p:cNvPr>
          <p:cNvSpPr>
            <a:spLocks noGrp="1"/>
          </p:cNvSpPr>
          <p:nvPr>
            <p:ph type="title"/>
          </p:nvPr>
        </p:nvSpPr>
        <p:spPr/>
        <p:txBody>
          <a:bodyPr anchor="ctr">
            <a:normAutofit/>
          </a:bodyPr>
          <a:lstStyle/>
          <a:p>
            <a:r>
              <a:rPr lang="en-GB" sz="3600" dirty="0"/>
              <a:t>Next Steps</a:t>
            </a:r>
          </a:p>
        </p:txBody>
      </p:sp>
      <p:sp>
        <p:nvSpPr>
          <p:cNvPr id="6" name="TextBox 5">
            <a:extLst>
              <a:ext uri="{FF2B5EF4-FFF2-40B4-BE49-F238E27FC236}">
                <a16:creationId xmlns:a16="http://schemas.microsoft.com/office/drawing/2014/main" id="{99D291B8-EF64-466D-A5C5-E11E95C93A20}"/>
              </a:ext>
            </a:extLst>
          </p:cNvPr>
          <p:cNvSpPr txBox="1"/>
          <p:nvPr/>
        </p:nvSpPr>
        <p:spPr>
          <a:xfrm>
            <a:off x="838200" y="1720840"/>
            <a:ext cx="10319656" cy="3416320"/>
          </a:xfrm>
          <a:prstGeom prst="rect">
            <a:avLst/>
          </a:prstGeom>
          <a:noFill/>
        </p:spPr>
        <p:txBody>
          <a:bodyPr wrap="square">
            <a:spAutoFit/>
          </a:bodyPr>
          <a:lstStyle/>
          <a:p>
            <a:pPr>
              <a:defRPr/>
            </a:pPr>
            <a:r>
              <a:rPr lang="en-GB" sz="1800" dirty="0">
                <a:latin typeface="+mn-lt"/>
              </a:rPr>
              <a:t>Make an informed decision if the apprenticeship programme is right for you?</a:t>
            </a:r>
            <a:endParaRPr lang="en-GB" dirty="0">
              <a:latin typeface="+mn-lt"/>
            </a:endParaRPr>
          </a:p>
          <a:p>
            <a:pPr>
              <a:defRPr/>
            </a:pPr>
            <a:br>
              <a:rPr lang="en-GB" sz="1800" b="1" dirty="0">
                <a:latin typeface="+mn-lt"/>
              </a:rPr>
            </a:br>
            <a:r>
              <a:rPr lang="en-GB" sz="1800" b="1" dirty="0">
                <a:latin typeface="+mn-lt"/>
              </a:rPr>
              <a:t>If yes!</a:t>
            </a:r>
          </a:p>
          <a:p>
            <a:pPr marL="457200" indent="-457200">
              <a:buFont typeface="Arial" panose="020B0604020202020204" pitchFamily="34" charset="0"/>
              <a:buChar char="•"/>
              <a:defRPr/>
            </a:pPr>
            <a:r>
              <a:rPr lang="en-GB" dirty="0">
                <a:latin typeface="+mn-lt"/>
              </a:rPr>
              <a:t>Follow your companies expression of Interest process to start the enrolment process or</a:t>
            </a:r>
          </a:p>
          <a:p>
            <a:pPr marL="457200" indent="-457200">
              <a:buFont typeface="Arial" panose="020B0604020202020204" pitchFamily="34" charset="0"/>
              <a:buChar char="•"/>
              <a:defRPr/>
            </a:pPr>
            <a:r>
              <a:rPr lang="en-GB" dirty="0">
                <a:latin typeface="+mn-lt"/>
              </a:rPr>
              <a:t>Email us and we will contact your employer direct – </a:t>
            </a:r>
            <a:r>
              <a:rPr lang="en-GB" dirty="0">
                <a:hlinkClick r:id="rId2"/>
              </a:rPr>
              <a:t>ask.dynamic@dynamictraining.org.uk</a:t>
            </a:r>
            <a:r>
              <a:rPr lang="en-GB" dirty="0"/>
              <a:t> </a:t>
            </a:r>
            <a:endParaRPr lang="en-GB" sz="1800" dirty="0">
              <a:latin typeface="+mn-lt"/>
            </a:endParaRPr>
          </a:p>
          <a:p>
            <a:pPr>
              <a:defRPr/>
            </a:pPr>
            <a:endParaRPr lang="en-GB" sz="1800" dirty="0">
              <a:latin typeface="+mn-lt"/>
            </a:endParaRPr>
          </a:p>
          <a:p>
            <a:pPr>
              <a:defRPr/>
            </a:pPr>
            <a:r>
              <a:rPr lang="en-GB" sz="1800" dirty="0">
                <a:latin typeface="+mn-lt"/>
              </a:rPr>
              <a:t>Find out more about the programmes via our website </a:t>
            </a:r>
            <a:r>
              <a:rPr lang="en-GB" sz="1800" dirty="0">
                <a:latin typeface="+mn-lt"/>
                <a:hlinkClick r:id="rId3"/>
              </a:rPr>
              <a:t>www.dynamictraining.org.uk</a:t>
            </a:r>
            <a:r>
              <a:rPr lang="en-GB" sz="1800" dirty="0">
                <a:latin typeface="+mn-lt"/>
              </a:rPr>
              <a:t> </a:t>
            </a:r>
          </a:p>
          <a:p>
            <a:pPr>
              <a:defRPr/>
            </a:pPr>
            <a:endParaRPr lang="en-GB" sz="1800" dirty="0">
              <a:latin typeface="+mn-lt"/>
            </a:endParaRPr>
          </a:p>
          <a:p>
            <a:pPr marL="457200" indent="-457200">
              <a:buFont typeface="Arial" panose="020B0604020202020204" pitchFamily="34" charset="0"/>
              <a:buChar char="•"/>
              <a:defRPr/>
            </a:pPr>
            <a:r>
              <a:rPr lang="en-GB" sz="1800" dirty="0">
                <a:latin typeface="+mn-lt"/>
              </a:rPr>
              <a:t>Speak to one our team to answer your questions via email </a:t>
            </a:r>
            <a:r>
              <a:rPr lang="en-GB" dirty="0">
                <a:hlinkClick r:id="rId2"/>
              </a:rPr>
              <a:t>ask.dynamic@dynamictraining.org.uk</a:t>
            </a:r>
            <a:r>
              <a:rPr lang="en-GB" dirty="0"/>
              <a:t> or call 0208 607 7850</a:t>
            </a:r>
          </a:p>
          <a:p>
            <a:pPr marL="457200" indent="-457200">
              <a:buFont typeface="Arial" panose="020B0604020202020204" pitchFamily="34" charset="0"/>
              <a:buChar char="•"/>
              <a:defRPr/>
            </a:pPr>
            <a:endParaRPr lang="en-GB" dirty="0"/>
          </a:p>
          <a:p>
            <a:pPr marL="457200" indent="-457200">
              <a:buFont typeface="Arial" panose="020B0604020202020204" pitchFamily="34" charset="0"/>
              <a:buChar char="•"/>
              <a:defRPr/>
            </a:pPr>
            <a:endParaRPr lang="en-GB" dirty="0"/>
          </a:p>
        </p:txBody>
      </p:sp>
    </p:spTree>
    <p:extLst>
      <p:ext uri="{BB962C8B-B14F-4D97-AF65-F5344CB8AC3E}">
        <p14:creationId xmlns:p14="http://schemas.microsoft.com/office/powerpoint/2010/main" val="374747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40A1A-B544-BC4C-9E74-F57CA1361258}"/>
              </a:ext>
            </a:extLst>
          </p:cNvPr>
          <p:cNvSpPr>
            <a:spLocks noGrp="1"/>
          </p:cNvSpPr>
          <p:nvPr>
            <p:ph type="title"/>
          </p:nvPr>
        </p:nvSpPr>
        <p:spPr>
          <a:xfrm>
            <a:off x="936171" y="587142"/>
            <a:ext cx="10319657" cy="558264"/>
          </a:xfrm>
        </p:spPr>
        <p:txBody>
          <a:bodyPr>
            <a:normAutofit fontScale="90000"/>
          </a:bodyPr>
          <a:lstStyle/>
          <a:p>
            <a:r>
              <a:rPr lang="en-GB" sz="3600" dirty="0"/>
              <a:t>Healthcare Science Assistant Level 2: Cardiac Pathway</a:t>
            </a:r>
          </a:p>
        </p:txBody>
      </p:sp>
      <p:pic>
        <p:nvPicPr>
          <p:cNvPr id="8" name="Picture 7">
            <a:extLst>
              <a:ext uri="{FF2B5EF4-FFF2-40B4-BE49-F238E27FC236}">
                <a16:creationId xmlns:a16="http://schemas.microsoft.com/office/drawing/2014/main" id="{C09317E0-A544-E355-95B3-A7DE5DA20C61}"/>
              </a:ext>
            </a:extLst>
          </p:cNvPr>
          <p:cNvPicPr>
            <a:picLocks noChangeAspect="1"/>
          </p:cNvPicPr>
          <p:nvPr/>
        </p:nvPicPr>
        <p:blipFill>
          <a:blip r:embed="rId3"/>
          <a:stretch>
            <a:fillRect/>
          </a:stretch>
        </p:blipFill>
        <p:spPr>
          <a:xfrm>
            <a:off x="1434834" y="1282757"/>
            <a:ext cx="8905668" cy="5575243"/>
          </a:xfrm>
          <a:prstGeom prst="rect">
            <a:avLst/>
          </a:prstGeom>
        </p:spPr>
      </p:pic>
    </p:spTree>
    <p:extLst>
      <p:ext uri="{BB962C8B-B14F-4D97-AF65-F5344CB8AC3E}">
        <p14:creationId xmlns:p14="http://schemas.microsoft.com/office/powerpoint/2010/main" val="70045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133FE-F12B-A63C-85AF-5B2B24526CFD}"/>
              </a:ext>
            </a:extLst>
          </p:cNvPr>
          <p:cNvSpPr>
            <a:spLocks noGrp="1"/>
          </p:cNvSpPr>
          <p:nvPr>
            <p:ph idx="1"/>
          </p:nvPr>
        </p:nvSpPr>
        <p:spPr>
          <a:xfrm>
            <a:off x="838200" y="1644649"/>
            <a:ext cx="4969043" cy="4256745"/>
          </a:xfrm>
        </p:spPr>
        <p:txBody>
          <a:bodyPr>
            <a:noAutofit/>
          </a:bodyPr>
          <a:lstStyle/>
          <a:p>
            <a:r>
              <a:rPr lang="en-GB" sz="1400" dirty="0"/>
              <a:t>Practice reflections through the reflective diary task and find reflective models that feel natural to write with.</a:t>
            </a:r>
          </a:p>
          <a:p>
            <a:r>
              <a:rPr lang="en-GB" sz="1400" dirty="0"/>
              <a:t>Speak with the local health and safety officer for information on relevant policies and guidelines.</a:t>
            </a:r>
          </a:p>
          <a:p>
            <a:r>
              <a:rPr lang="en-GB" sz="1400" dirty="0"/>
              <a:t>Complete extracurricular reading on subjects such as hazardous material handling and management.</a:t>
            </a:r>
          </a:p>
          <a:p>
            <a:r>
              <a:rPr lang="en-GB" sz="1400" dirty="0"/>
              <a:t>Research the healthcare science divisions and reflect on the roles and responsibilities of science in patient care.</a:t>
            </a:r>
          </a:p>
          <a:p>
            <a:r>
              <a:rPr lang="en-GB" sz="1400" dirty="0"/>
              <a:t>Study local document control procedures and discuss with senior staff how policies are developed and published.</a:t>
            </a:r>
          </a:p>
          <a:p>
            <a:r>
              <a:rPr lang="en-GB" sz="1400" dirty="0"/>
              <a:t>Participate in the audit procedure with guidance from trained staff to develop an understanding of audits.</a:t>
            </a:r>
          </a:p>
          <a:p>
            <a:r>
              <a:rPr lang="en-GB" sz="1400" dirty="0"/>
              <a:t>Shadow a staff member performing quality procedures / Sit in on a quality-based meeting.</a:t>
            </a:r>
          </a:p>
          <a:p>
            <a:r>
              <a:rPr lang="en-GB" sz="1400" dirty="0"/>
              <a:t>Research various diseases and infection routes.</a:t>
            </a:r>
          </a:p>
          <a:p>
            <a:r>
              <a:rPr lang="en-GB" sz="1400" dirty="0"/>
              <a:t>Shadow the infection control team for half a day.</a:t>
            </a:r>
          </a:p>
          <a:p>
            <a:r>
              <a:rPr lang="en-GB" sz="14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
        <p:nvSpPr>
          <p:cNvPr id="4" name="Title 3">
            <a:extLst>
              <a:ext uri="{FF2B5EF4-FFF2-40B4-BE49-F238E27FC236}">
                <a16:creationId xmlns:a16="http://schemas.microsoft.com/office/drawing/2014/main" id="{29DA5788-FB2E-EFFF-95DA-95CDFCADC13E}"/>
              </a:ext>
            </a:extLst>
          </p:cNvPr>
          <p:cNvSpPr>
            <a:spLocks noGrp="1"/>
          </p:cNvSpPr>
          <p:nvPr>
            <p:ph type="title"/>
          </p:nvPr>
        </p:nvSpPr>
        <p:spPr/>
        <p:txBody>
          <a:bodyPr>
            <a:normAutofit/>
          </a:bodyPr>
          <a:lstStyle/>
          <a:p>
            <a:r>
              <a:rPr lang="en-GB" sz="3200" dirty="0"/>
              <a:t>Cardiac: Off-the-Job learning activities include:</a:t>
            </a:r>
          </a:p>
        </p:txBody>
      </p:sp>
      <p:sp>
        <p:nvSpPr>
          <p:cNvPr id="3" name="Content Placeholder 2">
            <a:extLst>
              <a:ext uri="{FF2B5EF4-FFF2-40B4-BE49-F238E27FC236}">
                <a16:creationId xmlns:a16="http://schemas.microsoft.com/office/drawing/2014/main" id="{44576ED4-308C-22B3-E513-021CA6D59EC3}"/>
              </a:ext>
            </a:extLst>
          </p:cNvPr>
          <p:cNvSpPr>
            <a:spLocks noGrp="1"/>
          </p:cNvSpPr>
          <p:nvPr>
            <p:ph sz="half" idx="4294967295"/>
          </p:nvPr>
        </p:nvSpPr>
        <p:spPr>
          <a:xfrm>
            <a:off x="6384758" y="1644650"/>
            <a:ext cx="5181600" cy="4832350"/>
          </a:xfrm>
        </p:spPr>
        <p:txBody>
          <a:bodyPr>
            <a:normAutofit lnSpcReduction="10000"/>
          </a:bodyPr>
          <a:lstStyle/>
          <a:p>
            <a:pPr marL="0" indent="0">
              <a:buNone/>
            </a:pPr>
            <a:r>
              <a:rPr lang="en-GB" sz="1400" b="1" dirty="0"/>
              <a:t>Pathway Specific </a:t>
            </a:r>
          </a:p>
          <a:p>
            <a:r>
              <a:rPr lang="en-GB" sz="1400" dirty="0"/>
              <a:t>Shadowing in pathology, respiratory, or cardiac departments</a:t>
            </a:r>
          </a:p>
          <a:p>
            <a:r>
              <a:rPr lang="en-GB" sz="1400" dirty="0"/>
              <a:t>Observing non-patient-contact diagnostic procedures (e.g., haematology analyser)</a:t>
            </a:r>
          </a:p>
          <a:p>
            <a:r>
              <a:rPr lang="en-GB" sz="1400" dirty="0"/>
              <a:t>Observing or assisting with ECG recording (under supervision)</a:t>
            </a:r>
          </a:p>
          <a:p>
            <a:r>
              <a:rPr lang="en-GB" sz="1400" dirty="0"/>
              <a:t>Viewing or performing spirometry or pulse oximetry measurements</a:t>
            </a:r>
          </a:p>
          <a:p>
            <a:r>
              <a:rPr lang="en-GB" sz="1400" dirty="0"/>
              <a:t>Review anonymised case studies as part of MDT discussions</a:t>
            </a:r>
          </a:p>
          <a:p>
            <a:r>
              <a:rPr lang="en-GB" sz="1400" dirty="0"/>
              <a:t>Practical BP training with simulated patients</a:t>
            </a:r>
          </a:p>
          <a:p>
            <a:r>
              <a:rPr lang="en-GB" sz="1400" dirty="0"/>
              <a:t>Shadowing hypertension clinics</a:t>
            </a:r>
          </a:p>
          <a:p>
            <a:r>
              <a:rPr lang="en-GB" sz="1400" dirty="0"/>
              <a:t>Practice on peers using different devices</a:t>
            </a:r>
          </a:p>
          <a:p>
            <a:r>
              <a:rPr lang="en-GB" sz="1400" dirty="0"/>
              <a:t>Observations and discussions with senior physiologists</a:t>
            </a:r>
          </a:p>
          <a:p>
            <a:r>
              <a:rPr lang="en-GB" sz="1400" dirty="0"/>
              <a:t>ABPM fitting practice</a:t>
            </a:r>
          </a:p>
          <a:p>
            <a:r>
              <a:rPr lang="en-GB" sz="1400" dirty="0"/>
              <a:t>Practice troubleshooting poor-quality traces using SCST guidance</a:t>
            </a:r>
          </a:p>
          <a:p>
            <a:r>
              <a:rPr lang="en-GB" sz="1400" dirty="0"/>
              <a:t>Simulated ECG recordings and peer assessments</a:t>
            </a:r>
          </a:p>
        </p:txBody>
      </p:sp>
    </p:spTree>
    <p:extLst>
      <p:ext uri="{BB962C8B-B14F-4D97-AF65-F5344CB8AC3E}">
        <p14:creationId xmlns:p14="http://schemas.microsoft.com/office/powerpoint/2010/main" val="276305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63EB-ED6F-E6D9-C340-1AF3A16200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E067B6-8F38-5FA3-1BB6-119C1754A506}"/>
              </a:ext>
            </a:extLst>
          </p:cNvPr>
          <p:cNvSpPr>
            <a:spLocks noGrp="1"/>
          </p:cNvSpPr>
          <p:nvPr>
            <p:ph type="title"/>
          </p:nvPr>
        </p:nvSpPr>
        <p:spPr/>
        <p:txBody>
          <a:bodyPr>
            <a:normAutofit/>
          </a:bodyPr>
          <a:lstStyle/>
          <a:p>
            <a:r>
              <a:rPr lang="en-GB" sz="2800" dirty="0"/>
              <a:t>Healthcare Science Assistant Level 2: Pathology Pathway</a:t>
            </a:r>
          </a:p>
        </p:txBody>
      </p:sp>
      <p:pic>
        <p:nvPicPr>
          <p:cNvPr id="4" name="Picture 3">
            <a:extLst>
              <a:ext uri="{FF2B5EF4-FFF2-40B4-BE49-F238E27FC236}">
                <a16:creationId xmlns:a16="http://schemas.microsoft.com/office/drawing/2014/main" id="{5F4FA9DB-F203-DF69-2F40-9188FC9841C3}"/>
              </a:ext>
            </a:extLst>
          </p:cNvPr>
          <p:cNvPicPr>
            <a:picLocks noChangeAspect="1"/>
          </p:cNvPicPr>
          <p:nvPr/>
        </p:nvPicPr>
        <p:blipFill>
          <a:blip r:embed="rId3"/>
          <a:stretch>
            <a:fillRect/>
          </a:stretch>
        </p:blipFill>
        <p:spPr>
          <a:xfrm>
            <a:off x="1577558" y="1382973"/>
            <a:ext cx="8840939" cy="5462516"/>
          </a:xfrm>
          <a:prstGeom prst="rect">
            <a:avLst/>
          </a:prstGeom>
        </p:spPr>
      </p:pic>
    </p:spTree>
    <p:extLst>
      <p:ext uri="{BB962C8B-B14F-4D97-AF65-F5344CB8AC3E}">
        <p14:creationId xmlns:p14="http://schemas.microsoft.com/office/powerpoint/2010/main" val="263083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B0E7-8FA8-54D2-57F9-F33C5B6BC7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25CF26-644F-5296-8CEB-4BA857BD2E6A}"/>
              </a:ext>
            </a:extLst>
          </p:cNvPr>
          <p:cNvSpPr>
            <a:spLocks noGrp="1"/>
          </p:cNvSpPr>
          <p:nvPr>
            <p:ph type="title"/>
          </p:nvPr>
        </p:nvSpPr>
        <p:spPr/>
        <p:txBody>
          <a:bodyPr>
            <a:normAutofit fontScale="90000"/>
          </a:bodyPr>
          <a:lstStyle/>
          <a:p>
            <a:r>
              <a:rPr lang="en-GB" sz="4000" dirty="0"/>
              <a:t>Pathology: Off-the-Job learning activities include:</a:t>
            </a:r>
          </a:p>
        </p:txBody>
      </p:sp>
      <p:sp>
        <p:nvSpPr>
          <p:cNvPr id="3" name="Content Placeholder 2">
            <a:extLst>
              <a:ext uri="{FF2B5EF4-FFF2-40B4-BE49-F238E27FC236}">
                <a16:creationId xmlns:a16="http://schemas.microsoft.com/office/drawing/2014/main" id="{D85FDBB3-7F80-B3B9-CC94-8C41A3F95C50}"/>
              </a:ext>
            </a:extLst>
          </p:cNvPr>
          <p:cNvSpPr>
            <a:spLocks noGrp="1"/>
          </p:cNvSpPr>
          <p:nvPr>
            <p:ph sz="half" idx="4294967295"/>
          </p:nvPr>
        </p:nvSpPr>
        <p:spPr>
          <a:xfrm>
            <a:off x="6384758" y="1644650"/>
            <a:ext cx="5181600" cy="4832350"/>
          </a:xfrm>
        </p:spPr>
        <p:txBody>
          <a:bodyPr>
            <a:normAutofit/>
          </a:bodyPr>
          <a:lstStyle/>
          <a:p>
            <a:r>
              <a:rPr lang="en-GB" sz="1400" dirty="0"/>
              <a:t>Shadow a staff member performing quality procedures / Sit in on a quality-based meeting.</a:t>
            </a:r>
          </a:p>
          <a:p>
            <a:r>
              <a:rPr lang="en-GB" sz="1400" dirty="0"/>
              <a:t>Research various diseases and infection routes.</a:t>
            </a:r>
          </a:p>
          <a:p>
            <a:r>
              <a:rPr lang="en-GB" sz="1400" dirty="0"/>
              <a:t>Shadow the infection control team for half a day.</a:t>
            </a:r>
          </a:p>
          <a:p>
            <a:r>
              <a:rPr lang="en-GB" sz="1400" dirty="0"/>
              <a:t>Research local hospital policies and procedures for high-risk and infectious diseases from patient admission to ward decontamination after discharge.</a:t>
            </a:r>
          </a:p>
          <a:p>
            <a:pPr marL="0" lvl="0" indent="0">
              <a:buNone/>
            </a:pPr>
            <a:endParaRPr lang="en-GB" sz="1400" dirty="0"/>
          </a:p>
          <a:p>
            <a:pPr marL="0" lvl="0" indent="0">
              <a:buNone/>
            </a:pPr>
            <a:endParaRPr lang="en-GB" sz="1400" dirty="0"/>
          </a:p>
          <a:p>
            <a:pPr marL="0" lvl="0" indent="0">
              <a:buNone/>
            </a:pPr>
            <a:r>
              <a:rPr lang="en-GB" sz="1400" b="1" dirty="0"/>
              <a:t>Pathway specific</a:t>
            </a:r>
          </a:p>
          <a:p>
            <a:pPr lvl="0"/>
            <a:r>
              <a:rPr lang="en-GB" sz="1400" dirty="0"/>
              <a:t>Competencies in specimen booking in, sending samples externally, stock recording and other relevant activities. </a:t>
            </a:r>
          </a:p>
          <a:p>
            <a:pPr lvl="0"/>
            <a:r>
              <a:rPr lang="en-GB" sz="1400" dirty="0"/>
              <a:t>Signed documents including maintenance/daily checklists </a:t>
            </a:r>
          </a:p>
          <a:p>
            <a:pPr lvl="0"/>
            <a:r>
              <a:rPr lang="en-GB" sz="1400" dirty="0"/>
              <a:t>Audit trails on specimens </a:t>
            </a:r>
          </a:p>
        </p:txBody>
      </p:sp>
      <p:sp>
        <p:nvSpPr>
          <p:cNvPr id="7" name="Content Placeholder 1">
            <a:extLst>
              <a:ext uri="{FF2B5EF4-FFF2-40B4-BE49-F238E27FC236}">
                <a16:creationId xmlns:a16="http://schemas.microsoft.com/office/drawing/2014/main" id="{9510E0F4-5215-879B-EA8F-184BA0161579}"/>
              </a:ext>
            </a:extLst>
          </p:cNvPr>
          <p:cNvSpPr>
            <a:spLocks noGrp="1"/>
          </p:cNvSpPr>
          <p:nvPr>
            <p:ph idx="1"/>
          </p:nvPr>
        </p:nvSpPr>
        <p:spPr>
          <a:xfrm>
            <a:off x="838200" y="1644649"/>
            <a:ext cx="4969043" cy="4256745"/>
          </a:xfrm>
        </p:spPr>
        <p:txBody>
          <a:bodyPr>
            <a:noAutofit/>
          </a:bodyPr>
          <a:lstStyle/>
          <a:p>
            <a:r>
              <a:rPr lang="en-GB" sz="1400" dirty="0"/>
              <a:t>Practice reflections through the reflective diary task and find reflective models that feel natural to write with.</a:t>
            </a:r>
          </a:p>
          <a:p>
            <a:r>
              <a:rPr lang="en-GB" sz="1400" dirty="0"/>
              <a:t>Speak with the local health and safety officer for information on relevant policies and guidelines.</a:t>
            </a:r>
          </a:p>
          <a:p>
            <a:r>
              <a:rPr lang="en-GB" sz="1400" dirty="0"/>
              <a:t>Complete extracurricular reading on subjects such as hazardous material handling and management.</a:t>
            </a:r>
          </a:p>
          <a:p>
            <a:r>
              <a:rPr lang="en-GB" sz="1400" dirty="0"/>
              <a:t>Research the healthcare science divisions and reflect on the roles and responsibilities of science in patient care.</a:t>
            </a:r>
          </a:p>
          <a:p>
            <a:r>
              <a:rPr lang="en-GB" sz="1400" dirty="0"/>
              <a:t>Study local document control procedures and discuss with senior staff how policies are developed and published.</a:t>
            </a:r>
          </a:p>
          <a:p>
            <a:r>
              <a:rPr lang="en-GB" sz="1400" dirty="0"/>
              <a:t>Participate in the audit procedure with guidance from trained staff to develop an understanding of audits.</a:t>
            </a:r>
          </a:p>
          <a:p>
            <a:r>
              <a:rPr lang="en-GB" sz="1400" dirty="0"/>
              <a:t>Shadow a staff member performing quality procedures / Sit in on a quality-based meeting.</a:t>
            </a:r>
          </a:p>
          <a:p>
            <a:r>
              <a:rPr lang="en-GB" sz="1400" dirty="0"/>
              <a:t>Research various diseases and infection routes.</a:t>
            </a:r>
          </a:p>
          <a:p>
            <a:r>
              <a:rPr lang="en-GB" sz="1400" dirty="0"/>
              <a:t>Shadow the infection control team for half a day.</a:t>
            </a:r>
          </a:p>
          <a:p>
            <a:r>
              <a:rPr lang="en-GB" sz="1400" dirty="0"/>
              <a:t>Research local hospital policies and procedures for high-risk and infectious diseases from patient admission to ward decontamination after discharge.</a:t>
            </a:r>
          </a:p>
          <a:p>
            <a:pPr marL="0" indent="0">
              <a:buNone/>
            </a:pPr>
            <a:br>
              <a:rPr lang="en-GB" sz="1400" dirty="0"/>
            </a:br>
            <a:endParaRPr lang="en-GB" sz="1400" dirty="0"/>
          </a:p>
        </p:txBody>
      </p:sp>
    </p:spTree>
    <p:extLst>
      <p:ext uri="{BB962C8B-B14F-4D97-AF65-F5344CB8AC3E}">
        <p14:creationId xmlns:p14="http://schemas.microsoft.com/office/powerpoint/2010/main" val="8569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AD438-A327-0AD4-074B-3700E78AE0DB}"/>
              </a:ext>
            </a:extLst>
          </p:cNvPr>
          <p:cNvSpPr>
            <a:spLocks noGrp="1"/>
          </p:cNvSpPr>
          <p:nvPr>
            <p:ph type="title"/>
          </p:nvPr>
        </p:nvSpPr>
        <p:spPr/>
        <p:txBody>
          <a:bodyPr>
            <a:noAutofit/>
          </a:bodyPr>
          <a:lstStyle/>
          <a:p>
            <a:r>
              <a:rPr lang="en-GB" sz="3200" dirty="0"/>
              <a:t>Healthcare Science Assistant Level 2: Decontamination</a:t>
            </a:r>
          </a:p>
        </p:txBody>
      </p:sp>
      <p:pic>
        <p:nvPicPr>
          <p:cNvPr id="5" name="Picture 4">
            <a:extLst>
              <a:ext uri="{FF2B5EF4-FFF2-40B4-BE49-F238E27FC236}">
                <a16:creationId xmlns:a16="http://schemas.microsoft.com/office/drawing/2014/main" id="{67F51E1F-55EE-4937-872E-5E01F6D97545}"/>
              </a:ext>
            </a:extLst>
          </p:cNvPr>
          <p:cNvPicPr>
            <a:picLocks noChangeAspect="1"/>
          </p:cNvPicPr>
          <p:nvPr/>
        </p:nvPicPr>
        <p:blipFill>
          <a:blip r:embed="rId3"/>
          <a:stretch>
            <a:fillRect/>
          </a:stretch>
        </p:blipFill>
        <p:spPr>
          <a:xfrm>
            <a:off x="1378473" y="1382973"/>
            <a:ext cx="9239109" cy="5475027"/>
          </a:xfrm>
          <a:prstGeom prst="rect">
            <a:avLst/>
          </a:prstGeom>
        </p:spPr>
      </p:pic>
    </p:spTree>
    <p:extLst>
      <p:ext uri="{BB962C8B-B14F-4D97-AF65-F5344CB8AC3E}">
        <p14:creationId xmlns:p14="http://schemas.microsoft.com/office/powerpoint/2010/main" val="9258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1C586-0DC8-C306-8217-5545C9EAE38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EB7FA-5334-6B08-53AD-734F620196CE}"/>
              </a:ext>
            </a:extLst>
          </p:cNvPr>
          <p:cNvSpPr>
            <a:spLocks noGrp="1"/>
          </p:cNvSpPr>
          <p:nvPr>
            <p:ph idx="1"/>
          </p:nvPr>
        </p:nvSpPr>
        <p:spPr>
          <a:xfrm>
            <a:off x="838200" y="1644650"/>
            <a:ext cx="4969043" cy="4351338"/>
          </a:xfrm>
        </p:spPr>
        <p:txBody>
          <a:bodyPr>
            <a:noAutofit/>
          </a:bodyPr>
          <a:lstStyle/>
          <a:p>
            <a:r>
              <a:rPr lang="en-GB" sz="1400" dirty="0"/>
              <a:t>Practice reflections through the reflective diary task and find reflective models that feel natural to write with.</a:t>
            </a:r>
          </a:p>
          <a:p>
            <a:r>
              <a:rPr lang="en-GB" sz="1400" dirty="0"/>
              <a:t>Speak with the local health and safety officer for information on relevant policies and guidelines.</a:t>
            </a:r>
          </a:p>
          <a:p>
            <a:r>
              <a:rPr lang="en-GB" sz="1400" dirty="0"/>
              <a:t>Complete extracurricular reading on subjects such as hazardous material handling and management.</a:t>
            </a:r>
          </a:p>
          <a:p>
            <a:r>
              <a:rPr lang="en-GB" sz="1400" dirty="0"/>
              <a:t>Research the healthcare science divisions and reflect on the roles and responsibilities of science in patient care.</a:t>
            </a:r>
          </a:p>
          <a:p>
            <a:r>
              <a:rPr lang="en-GB" sz="1400" dirty="0"/>
              <a:t>Study local document control procedures and discuss with senior staff how policies are developed and published.</a:t>
            </a:r>
          </a:p>
          <a:p>
            <a:r>
              <a:rPr lang="en-GB" sz="1400" dirty="0"/>
              <a:t>Participate in the audit procedure with guidance from trained staff to develop an understanding of audits.</a:t>
            </a:r>
          </a:p>
          <a:p>
            <a:r>
              <a:rPr lang="en-GB" sz="1400" dirty="0"/>
              <a:t>Shadow a staff member performing quality procedures / Sit in on a quality-based meeting.</a:t>
            </a:r>
          </a:p>
          <a:p>
            <a:r>
              <a:rPr lang="en-GB" sz="1400" dirty="0"/>
              <a:t>Research various diseases and infection routes.</a:t>
            </a:r>
          </a:p>
          <a:p>
            <a:r>
              <a:rPr lang="en-GB" sz="1400" dirty="0"/>
              <a:t>Shadow the infection control team for half a day.</a:t>
            </a:r>
          </a:p>
          <a:p>
            <a:r>
              <a:rPr lang="en-GB" sz="1400" dirty="0"/>
              <a:t>Research local hospital policies and procedures for high-risk and infectious diseases from patient admission to ward decontamination after discharge.</a:t>
            </a:r>
          </a:p>
          <a:p>
            <a:pPr marL="0" indent="0">
              <a:buNone/>
            </a:pPr>
            <a:endParaRPr lang="en-GB" sz="1400" dirty="0"/>
          </a:p>
        </p:txBody>
      </p:sp>
      <p:sp>
        <p:nvSpPr>
          <p:cNvPr id="4" name="Title 3">
            <a:extLst>
              <a:ext uri="{FF2B5EF4-FFF2-40B4-BE49-F238E27FC236}">
                <a16:creationId xmlns:a16="http://schemas.microsoft.com/office/drawing/2014/main" id="{275E06F0-BA23-6F44-33EB-0773B918AAC9}"/>
              </a:ext>
            </a:extLst>
          </p:cNvPr>
          <p:cNvSpPr>
            <a:spLocks noGrp="1"/>
          </p:cNvSpPr>
          <p:nvPr>
            <p:ph type="title"/>
          </p:nvPr>
        </p:nvSpPr>
        <p:spPr/>
        <p:txBody>
          <a:bodyPr>
            <a:noAutofit/>
          </a:bodyPr>
          <a:lstStyle/>
          <a:p>
            <a:r>
              <a:rPr lang="en-GB" sz="3200" dirty="0"/>
              <a:t>Decontamination: Off-the-Job learning activities include:</a:t>
            </a:r>
          </a:p>
        </p:txBody>
      </p:sp>
      <p:sp>
        <p:nvSpPr>
          <p:cNvPr id="3" name="Content Placeholder 2">
            <a:extLst>
              <a:ext uri="{FF2B5EF4-FFF2-40B4-BE49-F238E27FC236}">
                <a16:creationId xmlns:a16="http://schemas.microsoft.com/office/drawing/2014/main" id="{4AA50F6F-A386-0412-EB4B-D788AC40A5DA}"/>
              </a:ext>
            </a:extLst>
          </p:cNvPr>
          <p:cNvSpPr>
            <a:spLocks noGrp="1"/>
          </p:cNvSpPr>
          <p:nvPr>
            <p:ph sz="half" idx="4294967295"/>
          </p:nvPr>
        </p:nvSpPr>
        <p:spPr>
          <a:xfrm>
            <a:off x="6384758" y="1644650"/>
            <a:ext cx="5181600" cy="4832350"/>
          </a:xfrm>
        </p:spPr>
        <p:txBody>
          <a:bodyPr>
            <a:normAutofit/>
          </a:bodyPr>
          <a:lstStyle/>
          <a:p>
            <a:r>
              <a:rPr lang="en-GB" sz="1600" dirty="0"/>
              <a:t>Shadow a staff member performing quality procedures / Sit in on a quality-based meeting.</a:t>
            </a:r>
          </a:p>
          <a:p>
            <a:r>
              <a:rPr lang="en-GB" sz="1600" dirty="0"/>
              <a:t>Research various diseases and infection routes.</a:t>
            </a:r>
          </a:p>
          <a:p>
            <a:r>
              <a:rPr lang="en-GB" sz="1600" dirty="0"/>
              <a:t>Shadow the infection control team for half a day.</a:t>
            </a:r>
          </a:p>
          <a:p>
            <a:r>
              <a:rPr lang="en-GB" sz="1600" dirty="0"/>
              <a:t>Research local hospital policies and procedures for high-risk and infectious diseases from patient admission to ward decontamination after discharge.</a:t>
            </a:r>
            <a:endParaRPr lang="en-GB" sz="1050" dirty="0"/>
          </a:p>
          <a:p>
            <a:pPr marL="0" indent="0">
              <a:buNone/>
            </a:pPr>
            <a:endParaRPr lang="en-GB" sz="1600" dirty="0"/>
          </a:p>
          <a:p>
            <a:pPr marL="0" lvl="0" indent="0">
              <a:buNone/>
            </a:pPr>
            <a:r>
              <a:rPr lang="en-GB" sz="1600" b="1" dirty="0"/>
              <a:t>Pathway specific</a:t>
            </a:r>
          </a:p>
          <a:p>
            <a:pPr lvl="0"/>
            <a:r>
              <a:rPr lang="en-GB" sz="1600" dirty="0"/>
              <a:t>Competencies in specimen booking in, sending samples externally, stock recording and other relevant activities. </a:t>
            </a:r>
          </a:p>
          <a:p>
            <a:pPr lvl="0"/>
            <a:r>
              <a:rPr lang="en-GB" sz="1600" dirty="0"/>
              <a:t>Signed documents including maintenance/daily checklists </a:t>
            </a:r>
          </a:p>
          <a:p>
            <a:pPr lvl="0"/>
            <a:r>
              <a:rPr lang="en-GB" sz="1600" dirty="0"/>
              <a:t>Audit trails on specimens </a:t>
            </a:r>
          </a:p>
        </p:txBody>
      </p:sp>
    </p:spTree>
    <p:extLst>
      <p:ext uri="{BB962C8B-B14F-4D97-AF65-F5344CB8AC3E}">
        <p14:creationId xmlns:p14="http://schemas.microsoft.com/office/powerpoint/2010/main" val="1621914243"/>
      </p:ext>
    </p:extLst>
  </p:cSld>
  <p:clrMapOvr>
    <a:masterClrMapping/>
  </p:clrMapOvr>
</p:sld>
</file>

<file path=ppt/theme/theme1.xml><?xml version="1.0" encoding="utf-8"?>
<a:theme xmlns:a="http://schemas.openxmlformats.org/drawingml/2006/main" name="DT Rebrand">
  <a:themeElements>
    <a:clrScheme name="DTUK 2025">
      <a:dk1>
        <a:srgbClr val="000000"/>
      </a:dk1>
      <a:lt1>
        <a:srgbClr val="FFFFFF"/>
      </a:lt1>
      <a:dk2>
        <a:srgbClr val="303030"/>
      </a:dk2>
      <a:lt2>
        <a:srgbClr val="F2F2F2"/>
      </a:lt2>
      <a:accent1>
        <a:srgbClr val="1F3E81"/>
      </a:accent1>
      <a:accent2>
        <a:srgbClr val="CF1377"/>
      </a:accent2>
      <a:accent3>
        <a:srgbClr val="009C72"/>
      </a:accent3>
      <a:accent4>
        <a:srgbClr val="F79A00"/>
      </a:accent4>
      <a:accent5>
        <a:srgbClr val="603E99"/>
      </a:accent5>
      <a:accent6>
        <a:srgbClr val="A6A6A6"/>
      </a:accent6>
      <a:hlink>
        <a:srgbClr val="CF1377"/>
      </a:hlink>
      <a:folHlink>
        <a:srgbClr val="009C72"/>
      </a:folHlink>
    </a:clrScheme>
    <a:fontScheme name="DTUK 2025">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 Rebrand" id="{E5F9C699-8ACC-464A-922A-22C763011B58}" vid="{DB504899-AAE1-402C-BF59-BEFAEC22488D}"/>
    </a:ext>
  </a:extLst>
</a:theme>
</file>

<file path=ppt/theme/theme2.xml><?xml version="1.0" encoding="utf-8"?>
<a:theme xmlns:a="http://schemas.openxmlformats.org/drawingml/2006/main" name="1_DT Rebrand">
  <a:themeElements>
    <a:clrScheme name="DTUK 2025">
      <a:dk1>
        <a:srgbClr val="000000"/>
      </a:dk1>
      <a:lt1>
        <a:srgbClr val="FFFFFF"/>
      </a:lt1>
      <a:dk2>
        <a:srgbClr val="303030"/>
      </a:dk2>
      <a:lt2>
        <a:srgbClr val="F2F2F2"/>
      </a:lt2>
      <a:accent1>
        <a:srgbClr val="1F3E81"/>
      </a:accent1>
      <a:accent2>
        <a:srgbClr val="CF1377"/>
      </a:accent2>
      <a:accent3>
        <a:srgbClr val="009C72"/>
      </a:accent3>
      <a:accent4>
        <a:srgbClr val="F79A00"/>
      </a:accent4>
      <a:accent5>
        <a:srgbClr val="603E99"/>
      </a:accent5>
      <a:accent6>
        <a:srgbClr val="A6A6A6"/>
      </a:accent6>
      <a:hlink>
        <a:srgbClr val="CF1377"/>
      </a:hlink>
      <a:folHlink>
        <a:srgbClr val="009C72"/>
      </a:folHlink>
    </a:clrScheme>
    <a:fontScheme name="DTUK 2025">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 Rebrand" id="{E5F9C699-8ACC-464A-922A-22C763011B58}" vid="{DB504899-AAE1-402C-BF59-BEFAEC22488D}"/>
    </a:ext>
  </a:extLst>
</a:theme>
</file>

<file path=ppt/theme/theme3.xml><?xml version="1.0" encoding="utf-8"?>
<a:theme xmlns:a="http://schemas.openxmlformats.org/drawingml/2006/main" name="DTUK 2025 Solid Colours">
  <a:themeElements>
    <a:clrScheme name="DTUK 2025">
      <a:dk1>
        <a:srgbClr val="000000"/>
      </a:dk1>
      <a:lt1>
        <a:srgbClr val="FFFFFF"/>
      </a:lt1>
      <a:dk2>
        <a:srgbClr val="303030"/>
      </a:dk2>
      <a:lt2>
        <a:srgbClr val="F2F2F2"/>
      </a:lt2>
      <a:accent1>
        <a:srgbClr val="1F3E81"/>
      </a:accent1>
      <a:accent2>
        <a:srgbClr val="CF1377"/>
      </a:accent2>
      <a:accent3>
        <a:srgbClr val="009C72"/>
      </a:accent3>
      <a:accent4>
        <a:srgbClr val="F79A00"/>
      </a:accent4>
      <a:accent5>
        <a:srgbClr val="603E99"/>
      </a:accent5>
      <a:accent6>
        <a:srgbClr val="A6A6A6"/>
      </a:accent6>
      <a:hlink>
        <a:srgbClr val="CF1377"/>
      </a:hlink>
      <a:folHlink>
        <a:srgbClr val="009C72"/>
      </a:folHlink>
    </a:clrScheme>
    <a:fontScheme name="DTUK 2025">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E3DA5953B4F4CBFCE3B0F42CE5F9E" ma:contentTypeVersion="18" ma:contentTypeDescription="Create a new document." ma:contentTypeScope="" ma:versionID="4a7603930f00d90c8d851894d9c716c1">
  <xsd:schema xmlns:xsd="http://www.w3.org/2001/XMLSchema" xmlns:xs="http://www.w3.org/2001/XMLSchema" xmlns:p="http://schemas.microsoft.com/office/2006/metadata/properties" xmlns:ns2="c4bc9103-520b-4669-8664-44f66437978d" xmlns:ns3="53493e84-65a6-4e2c-80c7-b0e4641fedb9" targetNamespace="http://schemas.microsoft.com/office/2006/metadata/properties" ma:root="true" ma:fieldsID="3aee048b75fea48fef1223cc3fca9ecc" ns2:_="" ns3:_="">
    <xsd:import namespace="c4bc9103-520b-4669-8664-44f66437978d"/>
    <xsd:import namespace="53493e84-65a6-4e2c-80c7-b0e4641fed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c9103-520b-4669-8664-44f664379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ea817f-f2d0-43b6-9543-a23494ff6a22"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493e84-65a6-4e2c-80c7-b0e4641fedb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f0bbf4-aa00-4e48-91b5-dca7df0b69d6}" ma:internalName="TaxCatchAll" ma:showField="CatchAllData" ma:web="53493e84-65a6-4e2c-80c7-b0e4641fed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bc9103-520b-4669-8664-44f66437978d">
      <Terms xmlns="http://schemas.microsoft.com/office/infopath/2007/PartnerControls"/>
    </lcf76f155ced4ddcb4097134ff3c332f>
    <TaxCatchAll xmlns="53493e84-65a6-4e2c-80c7-b0e4641fedb9" xsi:nil="true"/>
  </documentManagement>
</p:properties>
</file>

<file path=customXml/itemProps1.xml><?xml version="1.0" encoding="utf-8"?>
<ds:datastoreItem xmlns:ds="http://schemas.openxmlformats.org/officeDocument/2006/customXml" ds:itemID="{1CC84F1C-D6FE-41D5-9C73-25F712071AAE}"/>
</file>

<file path=customXml/itemProps2.xml><?xml version="1.0" encoding="utf-8"?>
<ds:datastoreItem xmlns:ds="http://schemas.openxmlformats.org/officeDocument/2006/customXml" ds:itemID="{B5D0A3F5-3E61-4A7E-B5EE-9AF02586F782}"/>
</file>

<file path=customXml/itemProps3.xml><?xml version="1.0" encoding="utf-8"?>
<ds:datastoreItem xmlns:ds="http://schemas.openxmlformats.org/officeDocument/2006/customXml" ds:itemID="{1D128AAA-E350-48EC-A430-D336C3820FBE}"/>
</file>

<file path=docProps/app.xml><?xml version="1.0" encoding="utf-8"?>
<Properties xmlns="http://schemas.openxmlformats.org/officeDocument/2006/extended-properties" xmlns:vt="http://schemas.openxmlformats.org/officeDocument/2006/docPropsVTypes">
  <Template>Default Theme</Template>
  <TotalTime>1052</TotalTime>
  <Words>10035</Words>
  <Application>Microsoft Office PowerPoint</Application>
  <PresentationFormat>Widescreen</PresentationFormat>
  <Paragraphs>964</Paragraphs>
  <Slides>36</Slides>
  <Notes>14</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6" baseType="lpstr">
      <vt:lpstr>Aptos</vt:lpstr>
      <vt:lpstr>Arial</vt:lpstr>
      <vt:lpstr>Calibri</vt:lpstr>
      <vt:lpstr>Roboto</vt:lpstr>
      <vt:lpstr>Roboto Medium</vt:lpstr>
      <vt:lpstr>DT Rebrand</vt:lpstr>
      <vt:lpstr>1_DT Rebrand</vt:lpstr>
      <vt:lpstr>DTUK 2025 Solid Colours</vt:lpstr>
      <vt:lpstr>Custom Design</vt:lpstr>
      <vt:lpstr>Document</vt:lpstr>
      <vt:lpstr>Healthcare Science Assistant Level 2 Apprenticeships.</vt:lpstr>
      <vt:lpstr>Who are Dynamic Training</vt:lpstr>
      <vt:lpstr>Off the Job Learning</vt:lpstr>
      <vt:lpstr>Healthcare Science Assistant Level 2: Cardiac Pathway</vt:lpstr>
      <vt:lpstr>Cardiac: Off-the-Job learning activities include:</vt:lpstr>
      <vt:lpstr>Healthcare Science Assistant Level 2: Pathology Pathway</vt:lpstr>
      <vt:lpstr>Pathology: Off-the-Job learning activities include:</vt:lpstr>
      <vt:lpstr>Healthcare Science Assistant Level 2: Decontamination</vt:lpstr>
      <vt:lpstr>Decontamination: Off-the-Job learning activities include:</vt:lpstr>
      <vt:lpstr>Healthcare Science Assistant Level 2: Decontamination with Endoscopy</vt:lpstr>
      <vt:lpstr>Decontamination with Endoscopy - Off-the-Job learning activities include:</vt:lpstr>
      <vt:lpstr>Healthcare Science Assistant Level 2: Respiratory</vt:lpstr>
      <vt:lpstr>Respiratory: Off-the-Job learning activities include:</vt:lpstr>
      <vt:lpstr>Healthcare Science Assistant Level 2: Respiratory Cardiac</vt:lpstr>
      <vt:lpstr>Respiratory &amp; Cardiac: Off-the-Job learning activities include:</vt:lpstr>
      <vt:lpstr>Healthcare Science Assistant Level 2: Respiratory Sleep</vt:lpstr>
      <vt:lpstr>Respiratory &amp; Sleep: Off-the-Job learning activities include:</vt:lpstr>
      <vt:lpstr>Healthcare Science Assistant Level 2: Medical Engineering</vt:lpstr>
      <vt:lpstr>Medical Engineering: Off-the-Job learning activities include:</vt:lpstr>
      <vt:lpstr>Healthcare Science Assistant Level 2: Ophthalmology</vt:lpstr>
      <vt:lpstr>Ophthalmology: Off-the-Job learning activities include:</vt:lpstr>
      <vt:lpstr>Healthcare Science Assistant Level 2: Phlebotomy</vt:lpstr>
      <vt:lpstr>Phlebotomy: Off-the-Job learning activities include:</vt:lpstr>
      <vt:lpstr>Progression Opportunities</vt:lpstr>
      <vt:lpstr>Apprenticeships: What You Need to Know</vt:lpstr>
      <vt:lpstr>The Apprenticeship Journey</vt:lpstr>
      <vt:lpstr>Apprenticeship Support</vt:lpstr>
      <vt:lpstr>Reasonable adjustments to learning and assessment</vt:lpstr>
      <vt:lpstr>Understanding Functional Skills</vt:lpstr>
      <vt:lpstr>Dedicated Learning Time</vt:lpstr>
      <vt:lpstr>PowerPoint Presentation</vt:lpstr>
      <vt:lpstr>UCAS Points</vt:lpstr>
      <vt:lpstr>Employer Grants &amp; Incentives</vt:lpstr>
      <vt:lpstr>Additional Incentives</vt:lpstr>
      <vt:lpstr>Questions for Reflection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Oliver Hill</dc:creator>
  <cp:lastModifiedBy>Oliver Hill</cp:lastModifiedBy>
  <cp:revision>2</cp:revision>
  <dcterms:created xsi:type="dcterms:W3CDTF">2026-04-08T09:27:43Z</dcterms:created>
  <dcterms:modified xsi:type="dcterms:W3CDTF">2026-06-09T11:36:56Z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0x0101005FCE3DA5953B4F4CBFCE3B0F42CE5F9E</vt:lpwstr>
  </property>
</Properties>
</file>