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43" r:id="rId2"/>
    <p:sldMasterId id="2147483680" r:id="rId3"/>
    <p:sldMasterId id="2147483740" r:id="rId4"/>
  </p:sldMasterIdLst>
  <p:notesMasterIdLst>
    <p:notesMasterId r:id="rId37"/>
  </p:notesMasterIdLst>
  <p:sldIdLst>
    <p:sldId id="1978" r:id="rId5"/>
    <p:sldId id="1986" r:id="rId6"/>
    <p:sldId id="1983" r:id="rId7"/>
    <p:sldId id="1979" r:id="rId8"/>
    <p:sldId id="1982" r:id="rId9"/>
    <p:sldId id="1989" r:id="rId10"/>
    <p:sldId id="1990" r:id="rId11"/>
    <p:sldId id="1994" r:id="rId12"/>
    <p:sldId id="1995" r:id="rId13"/>
    <p:sldId id="1996" r:id="rId14"/>
    <p:sldId id="1997" r:id="rId15"/>
    <p:sldId id="1998" r:id="rId16"/>
    <p:sldId id="1999" r:id="rId17"/>
    <p:sldId id="2000" r:id="rId18"/>
    <p:sldId id="2001" r:id="rId19"/>
    <p:sldId id="2002" r:id="rId20"/>
    <p:sldId id="2003" r:id="rId21"/>
    <p:sldId id="2004" r:id="rId22"/>
    <p:sldId id="2005" r:id="rId23"/>
    <p:sldId id="1980" r:id="rId24"/>
    <p:sldId id="259" r:id="rId25"/>
    <p:sldId id="1977" r:id="rId26"/>
    <p:sldId id="260" r:id="rId27"/>
    <p:sldId id="302" r:id="rId28"/>
    <p:sldId id="1988" r:id="rId29"/>
    <p:sldId id="281" r:id="rId30"/>
    <p:sldId id="1976" r:id="rId31"/>
    <p:sldId id="261" r:id="rId32"/>
    <p:sldId id="1992" r:id="rId33"/>
    <p:sldId id="1993" r:id="rId34"/>
    <p:sldId id="1981" r:id="rId35"/>
    <p:sldId id="1987"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FFC6"/>
    <a:srgbClr val="FFEFD4"/>
    <a:srgbClr val="98B1E6"/>
    <a:srgbClr val="FFCF80"/>
    <a:srgbClr val="DDE5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5B2EB4-8A53-4758-9105-D791A34D55B7}" v="10" dt="2026-06-09T13:51:03.3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4988" autoAdjust="0"/>
  </p:normalViewPr>
  <p:slideViewPr>
    <p:cSldViewPr snapToGrid="0">
      <p:cViewPr varScale="1">
        <p:scale>
          <a:sx n="90" d="100"/>
          <a:sy n="90" d="100"/>
        </p:scale>
        <p:origin x="1308" y="90"/>
      </p:cViewPr>
      <p:guideLst/>
    </p:cSldViewPr>
  </p:slideViewPr>
  <p:notesTextViewPr>
    <p:cViewPr>
      <p:scale>
        <a:sx n="1" d="1"/>
        <a:sy n="1" d="1"/>
      </p:scale>
      <p:origin x="0" y="-567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45" Type="http://schemas.openxmlformats.org/officeDocument/2006/relationships/customXml" Target="../customXml/item2.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ustomXml" Target="../customXml/item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46" Type="http://schemas.openxmlformats.org/officeDocument/2006/relationships/customXml" Target="../customXml/item3.xml"/><Relationship Id="rId20" Type="http://schemas.openxmlformats.org/officeDocument/2006/relationships/slide" Target="slides/slide16.xml"/><Relationship Id="rId4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liver Hill" userId="429a735e-4672-4c9b-8bfa-e7f8e6ae6b63" providerId="ADAL" clId="{E8B078D6-3C68-4E84-8997-C90655B2566B}"/>
    <pc:docChg chg="undo custSel addSld delSld modSld sldOrd">
      <pc:chgData name="Oliver Hill" userId="429a735e-4672-4c9b-8bfa-e7f8e6ae6b63" providerId="ADAL" clId="{E8B078D6-3C68-4E84-8997-C90655B2566B}" dt="2026-06-09T13:47:04.661" v="1294" actId="20577"/>
      <pc:docMkLst>
        <pc:docMk/>
      </pc:docMkLst>
      <pc:sldChg chg="modSp mod">
        <pc:chgData name="Oliver Hill" userId="429a735e-4672-4c9b-8bfa-e7f8e6ae6b63" providerId="ADAL" clId="{E8B078D6-3C68-4E84-8997-C90655B2566B}" dt="2026-05-26T16:45:01.779" v="483" actId="1076"/>
        <pc:sldMkLst>
          <pc:docMk/>
          <pc:sldMk cId="2675354639" sldId="261"/>
        </pc:sldMkLst>
        <pc:spChg chg="mod">
          <ac:chgData name="Oliver Hill" userId="429a735e-4672-4c9b-8bfa-e7f8e6ae6b63" providerId="ADAL" clId="{E8B078D6-3C68-4E84-8997-C90655B2566B}" dt="2026-05-26T16:44:58.855" v="482" actId="14100"/>
          <ac:spMkLst>
            <pc:docMk/>
            <pc:sldMk cId="2675354639" sldId="261"/>
            <ac:spMk id="2" creationId="{30750DF1-1372-CF84-4B25-0F6AC9691636}"/>
          </ac:spMkLst>
        </pc:spChg>
        <pc:graphicFrameChg chg="mod">
          <ac:chgData name="Oliver Hill" userId="429a735e-4672-4c9b-8bfa-e7f8e6ae6b63" providerId="ADAL" clId="{E8B078D6-3C68-4E84-8997-C90655B2566B}" dt="2026-05-26T16:45:01.779" v="483" actId="1076"/>
          <ac:graphicFrameMkLst>
            <pc:docMk/>
            <pc:sldMk cId="2675354639" sldId="261"/>
            <ac:graphicFrameMk id="5" creationId="{3456FF14-82D0-01C3-AE60-431B0AC9F4DA}"/>
          </ac:graphicFrameMkLst>
        </pc:graphicFrameChg>
      </pc:sldChg>
      <pc:sldChg chg="delSp mod">
        <pc:chgData name="Oliver Hill" userId="429a735e-4672-4c9b-8bfa-e7f8e6ae6b63" providerId="ADAL" clId="{E8B078D6-3C68-4E84-8997-C90655B2566B}" dt="2026-05-26T16:44:50.575" v="481" actId="478"/>
        <pc:sldMkLst>
          <pc:docMk/>
          <pc:sldMk cId="4089758015" sldId="1976"/>
        </pc:sldMkLst>
      </pc:sldChg>
      <pc:sldChg chg="delSp mod">
        <pc:chgData name="Oliver Hill" userId="429a735e-4672-4c9b-8bfa-e7f8e6ae6b63" providerId="ADAL" clId="{E8B078D6-3C68-4E84-8997-C90655B2566B}" dt="2026-06-04T08:18:27.124" v="1214" actId="478"/>
        <pc:sldMkLst>
          <pc:docMk/>
          <pc:sldMk cId="3921649769" sldId="1977"/>
        </pc:sldMkLst>
      </pc:sldChg>
      <pc:sldChg chg="addSp delSp modSp mod modNotesTx">
        <pc:chgData name="Oliver Hill" userId="429a735e-4672-4c9b-8bfa-e7f8e6ae6b63" providerId="ADAL" clId="{E8B078D6-3C68-4E84-8997-C90655B2566B}" dt="2026-06-09T11:37:48.376" v="1220" actId="20577"/>
        <pc:sldMkLst>
          <pc:docMk/>
          <pc:sldMk cId="700454952" sldId="1979"/>
        </pc:sldMkLst>
        <pc:spChg chg="mod">
          <ac:chgData name="Oliver Hill" userId="429a735e-4672-4c9b-8bfa-e7f8e6ae6b63" providerId="ADAL" clId="{E8B078D6-3C68-4E84-8997-C90655B2566B}" dt="2026-06-04T08:18:52.351" v="1217" actId="404"/>
          <ac:spMkLst>
            <pc:docMk/>
            <pc:sldMk cId="700454952" sldId="1979"/>
            <ac:spMk id="3" creationId="{93440A1A-B544-BC4C-9E74-F57CA1361258}"/>
          </ac:spMkLst>
        </pc:spChg>
        <pc:picChg chg="add mod">
          <ac:chgData name="Oliver Hill" userId="429a735e-4672-4c9b-8bfa-e7f8e6ae6b63" providerId="ADAL" clId="{E8B078D6-3C68-4E84-8997-C90655B2566B}" dt="2026-06-02T09:34:44.268" v="1212" actId="1076"/>
          <ac:picMkLst>
            <pc:docMk/>
            <pc:sldMk cId="700454952" sldId="1979"/>
            <ac:picMk id="4" creationId="{F9A12633-F0DB-9988-B365-BA89FAB339CB}"/>
          </ac:picMkLst>
        </pc:picChg>
      </pc:sldChg>
      <pc:sldChg chg="delSp mod">
        <pc:chgData name="Oliver Hill" userId="429a735e-4672-4c9b-8bfa-e7f8e6ae6b63" providerId="ADAL" clId="{E8B078D6-3C68-4E84-8997-C90655B2566B}" dt="2026-05-26T16:45:10.452" v="484" actId="478"/>
        <pc:sldMkLst>
          <pc:docMk/>
          <pc:sldMk cId="575607630" sldId="1981"/>
        </pc:sldMkLst>
      </pc:sldChg>
      <pc:sldChg chg="modSp mod">
        <pc:chgData name="Oliver Hill" userId="429a735e-4672-4c9b-8bfa-e7f8e6ae6b63" providerId="ADAL" clId="{E8B078D6-3C68-4E84-8997-C90655B2566B}" dt="2026-05-26T16:48:07.519" v="507" actId="20577"/>
        <pc:sldMkLst>
          <pc:docMk/>
          <pc:sldMk cId="2763050881" sldId="1982"/>
        </pc:sldMkLst>
        <pc:spChg chg="mod">
          <ac:chgData name="Oliver Hill" userId="429a735e-4672-4c9b-8bfa-e7f8e6ae6b63" providerId="ADAL" clId="{E8B078D6-3C68-4E84-8997-C90655B2566B}" dt="2026-05-26T16:48:07.519" v="507" actId="20577"/>
          <ac:spMkLst>
            <pc:docMk/>
            <pc:sldMk cId="2763050881" sldId="1982"/>
            <ac:spMk id="3" creationId="{44576ED4-308C-22B3-E513-021CA6D59EC3}"/>
          </ac:spMkLst>
        </pc:spChg>
        <pc:spChg chg="mod">
          <ac:chgData name="Oliver Hill" userId="429a735e-4672-4c9b-8bfa-e7f8e6ae6b63" providerId="ADAL" clId="{E8B078D6-3C68-4E84-8997-C90655B2566B}" dt="2026-05-26T16:37:48.339" v="334" actId="404"/>
          <ac:spMkLst>
            <pc:docMk/>
            <pc:sldMk cId="2763050881" sldId="1982"/>
            <ac:spMk id="4" creationId="{29DA5788-FB2E-EFFF-95DA-95CDFCADC13E}"/>
          </ac:spMkLst>
        </pc:spChg>
      </pc:sldChg>
      <pc:sldChg chg="modSp mod modNotesTx">
        <pc:chgData name="Oliver Hill" userId="429a735e-4672-4c9b-8bfa-e7f8e6ae6b63" providerId="ADAL" clId="{E8B078D6-3C68-4E84-8997-C90655B2566B}" dt="2026-06-02T09:34:32.205" v="1208" actId="404"/>
        <pc:sldMkLst>
          <pc:docMk/>
          <pc:sldMk cId="3168925156" sldId="1983"/>
        </pc:sldMkLst>
        <pc:spChg chg="mod">
          <ac:chgData name="Oliver Hill" userId="429a735e-4672-4c9b-8bfa-e7f8e6ae6b63" providerId="ADAL" clId="{E8B078D6-3C68-4E84-8997-C90655B2566B}" dt="2026-06-02T09:34:32.205" v="1208" actId="404"/>
          <ac:spMkLst>
            <pc:docMk/>
            <pc:sldMk cId="3168925156" sldId="1983"/>
            <ac:spMk id="3" creationId="{0347A518-C5C8-69AE-0978-DD2DAC0DCA99}"/>
          </ac:spMkLst>
        </pc:spChg>
      </pc:sldChg>
      <pc:sldChg chg="modSp mod modNotesTx">
        <pc:chgData name="Oliver Hill" userId="429a735e-4672-4c9b-8bfa-e7f8e6ae6b63" providerId="ADAL" clId="{E8B078D6-3C68-4E84-8997-C90655B2566B}" dt="2026-06-02T09:34:27.277" v="1207" actId="404"/>
        <pc:sldMkLst>
          <pc:docMk/>
          <pc:sldMk cId="4220542455" sldId="1986"/>
        </pc:sldMkLst>
        <pc:spChg chg="mod">
          <ac:chgData name="Oliver Hill" userId="429a735e-4672-4c9b-8bfa-e7f8e6ae6b63" providerId="ADAL" clId="{E8B078D6-3C68-4E84-8997-C90655B2566B}" dt="2026-06-02T09:34:27.277" v="1207" actId="404"/>
          <ac:spMkLst>
            <pc:docMk/>
            <pc:sldMk cId="4220542455" sldId="1986"/>
            <ac:spMk id="19" creationId="{4593F798-8345-925A-A526-655B60EEF224}"/>
          </ac:spMkLst>
        </pc:spChg>
      </pc:sldChg>
      <pc:sldChg chg="addSp delSp mod">
        <pc:chgData name="Oliver Hill" userId="429a735e-4672-4c9b-8bfa-e7f8e6ae6b63" providerId="ADAL" clId="{E8B078D6-3C68-4E84-8997-C90655B2566B}" dt="2026-05-26T16:45:20.414" v="487" actId="478"/>
        <pc:sldMkLst>
          <pc:docMk/>
          <pc:sldMk cId="3747475117" sldId="1987"/>
        </pc:sldMkLst>
        <pc:spChg chg="add del">
          <ac:chgData name="Oliver Hill" userId="429a735e-4672-4c9b-8bfa-e7f8e6ae6b63" providerId="ADAL" clId="{E8B078D6-3C68-4E84-8997-C90655B2566B}" dt="2026-05-26T16:45:14.696" v="486" actId="478"/>
          <ac:spMkLst>
            <pc:docMk/>
            <pc:sldMk cId="3747475117" sldId="1987"/>
            <ac:spMk id="6" creationId="{99D291B8-EF64-466D-A5C5-E11E95C93A20}"/>
          </ac:spMkLst>
        </pc:spChg>
      </pc:sldChg>
      <pc:sldChg chg="delSp mod">
        <pc:chgData name="Oliver Hill" userId="429a735e-4672-4c9b-8bfa-e7f8e6ae6b63" providerId="ADAL" clId="{E8B078D6-3C68-4E84-8997-C90655B2566B}" dt="2026-05-26T16:44:44.568" v="479" actId="478"/>
        <pc:sldMkLst>
          <pc:docMk/>
          <pc:sldMk cId="868980129" sldId="1988"/>
        </pc:sldMkLst>
      </pc:sldChg>
      <pc:sldChg chg="addSp modSp mod modNotesTx">
        <pc:chgData name="Oliver Hill" userId="429a735e-4672-4c9b-8bfa-e7f8e6ae6b63" providerId="ADAL" clId="{E8B078D6-3C68-4E84-8997-C90655B2566B}" dt="2026-06-09T11:39:43.832" v="1225" actId="6549"/>
        <pc:sldMkLst>
          <pc:docMk/>
          <pc:sldMk cId="1664034363" sldId="1989"/>
        </pc:sldMkLst>
        <pc:spChg chg="mod">
          <ac:chgData name="Oliver Hill" userId="429a735e-4672-4c9b-8bfa-e7f8e6ae6b63" providerId="ADAL" clId="{E8B078D6-3C68-4E84-8997-C90655B2566B}" dt="2026-05-26T16:35:10.686" v="291" actId="20577"/>
          <ac:spMkLst>
            <pc:docMk/>
            <pc:sldMk cId="1664034363" sldId="1989"/>
            <ac:spMk id="3" creationId="{1B75269F-FA9A-F0A6-EB95-6456DFA74AB1}"/>
          </ac:spMkLst>
        </pc:spChg>
        <pc:picChg chg="add mod">
          <ac:chgData name="Oliver Hill" userId="429a735e-4672-4c9b-8bfa-e7f8e6ae6b63" providerId="ADAL" clId="{E8B078D6-3C68-4E84-8997-C90655B2566B}" dt="2026-05-26T16:35:47.776" v="295" actId="1076"/>
          <ac:picMkLst>
            <pc:docMk/>
            <pc:sldMk cId="1664034363" sldId="1989"/>
            <ac:picMk id="4" creationId="{0484966C-8605-E2E3-2383-03156A17450E}"/>
          </ac:picMkLst>
        </pc:picChg>
      </pc:sldChg>
      <pc:sldChg chg="modSp mod">
        <pc:chgData name="Oliver Hill" userId="429a735e-4672-4c9b-8bfa-e7f8e6ae6b63" providerId="ADAL" clId="{E8B078D6-3C68-4E84-8997-C90655B2566B}" dt="2026-06-02T08:52:02.950" v="899" actId="27636"/>
        <pc:sldMkLst>
          <pc:docMk/>
          <pc:sldMk cId="3586579492" sldId="1990"/>
        </pc:sldMkLst>
        <pc:spChg chg="mod">
          <ac:chgData name="Oliver Hill" userId="429a735e-4672-4c9b-8bfa-e7f8e6ae6b63" providerId="ADAL" clId="{E8B078D6-3C68-4E84-8997-C90655B2566B}" dt="2026-06-02T08:52:02.950" v="899" actId="27636"/>
          <ac:spMkLst>
            <pc:docMk/>
            <pc:sldMk cId="3586579492" sldId="1990"/>
            <ac:spMk id="3" creationId="{C7E26F7A-ACF6-DF7D-0E20-849456D6E937}"/>
          </ac:spMkLst>
        </pc:spChg>
        <pc:spChg chg="mod">
          <ac:chgData name="Oliver Hill" userId="429a735e-4672-4c9b-8bfa-e7f8e6ae6b63" providerId="ADAL" clId="{E8B078D6-3C68-4E84-8997-C90655B2566B}" dt="2026-05-26T16:37:56.108" v="335" actId="404"/>
          <ac:spMkLst>
            <pc:docMk/>
            <pc:sldMk cId="3586579492" sldId="1990"/>
            <ac:spMk id="4" creationId="{3000EE0A-DF95-C679-DBEA-7E21650D5E4E}"/>
          </ac:spMkLst>
        </pc:spChg>
      </pc:sldChg>
      <pc:sldChg chg="add">
        <pc:chgData name="Oliver Hill" userId="429a735e-4672-4c9b-8bfa-e7f8e6ae6b63" providerId="ADAL" clId="{E8B078D6-3C68-4E84-8997-C90655B2566B}" dt="2026-05-26T14:59:02.810" v="254"/>
        <pc:sldMkLst>
          <pc:docMk/>
          <pc:sldMk cId="621294611" sldId="1992"/>
        </pc:sldMkLst>
      </pc:sldChg>
      <pc:sldChg chg="modSp add mod">
        <pc:chgData name="Oliver Hill" userId="429a735e-4672-4c9b-8bfa-e7f8e6ae6b63" providerId="ADAL" clId="{E8B078D6-3C68-4E84-8997-C90655B2566B}" dt="2026-05-27T10:41:51.522" v="511" actId="14100"/>
        <pc:sldMkLst>
          <pc:docMk/>
          <pc:sldMk cId="3241632632" sldId="1993"/>
        </pc:sldMkLst>
        <pc:spChg chg="mod">
          <ac:chgData name="Oliver Hill" userId="429a735e-4672-4c9b-8bfa-e7f8e6ae6b63" providerId="ADAL" clId="{E8B078D6-3C68-4E84-8997-C90655B2566B}" dt="2026-05-27T10:41:51.522" v="511" actId="14100"/>
          <ac:spMkLst>
            <pc:docMk/>
            <pc:sldMk cId="3241632632" sldId="1993"/>
            <ac:spMk id="2" creationId="{71EA0435-8BCF-7CFB-E294-4123386051E8}"/>
          </ac:spMkLst>
        </pc:spChg>
      </pc:sldChg>
      <pc:sldChg chg="addSp delSp modSp add mod modNotesTx">
        <pc:chgData name="Oliver Hill" userId="429a735e-4672-4c9b-8bfa-e7f8e6ae6b63" providerId="ADAL" clId="{E8B078D6-3C68-4E84-8997-C90655B2566B}" dt="2026-06-09T11:41:48.525" v="1280" actId="113"/>
        <pc:sldMkLst>
          <pc:docMk/>
          <pc:sldMk cId="3435304775" sldId="1994"/>
        </pc:sldMkLst>
        <pc:spChg chg="mod">
          <ac:chgData name="Oliver Hill" userId="429a735e-4672-4c9b-8bfa-e7f8e6ae6b63" providerId="ADAL" clId="{E8B078D6-3C68-4E84-8997-C90655B2566B}" dt="2026-05-26T16:37:26.336" v="332" actId="20577"/>
          <ac:spMkLst>
            <pc:docMk/>
            <pc:sldMk cId="3435304775" sldId="1994"/>
            <ac:spMk id="3" creationId="{E145478E-CD94-8224-FA67-AC71B0B4285F}"/>
          </ac:spMkLst>
        </pc:spChg>
        <pc:picChg chg="add mod">
          <ac:chgData name="Oliver Hill" userId="429a735e-4672-4c9b-8bfa-e7f8e6ae6b63" providerId="ADAL" clId="{E8B078D6-3C68-4E84-8997-C90655B2566B}" dt="2026-05-26T16:37:30.419" v="333" actId="1076"/>
          <ac:picMkLst>
            <pc:docMk/>
            <pc:sldMk cId="3435304775" sldId="1994"/>
            <ac:picMk id="5" creationId="{4277E1EE-40F5-B8FD-3927-FB79AFEE9D0A}"/>
          </ac:picMkLst>
        </pc:picChg>
      </pc:sldChg>
      <pc:sldChg chg="modSp add mod">
        <pc:chgData name="Oliver Hill" userId="429a735e-4672-4c9b-8bfa-e7f8e6ae6b63" providerId="ADAL" clId="{E8B078D6-3C68-4E84-8997-C90655B2566B}" dt="2026-06-02T09:08:31.266" v="995" actId="6549"/>
        <pc:sldMkLst>
          <pc:docMk/>
          <pc:sldMk cId="345811969" sldId="1995"/>
        </pc:sldMkLst>
        <pc:spChg chg="mod">
          <ac:chgData name="Oliver Hill" userId="429a735e-4672-4c9b-8bfa-e7f8e6ae6b63" providerId="ADAL" clId="{E8B078D6-3C68-4E84-8997-C90655B2566B}" dt="2026-06-02T09:08:31.266" v="995" actId="6549"/>
          <ac:spMkLst>
            <pc:docMk/>
            <pc:sldMk cId="345811969" sldId="1995"/>
            <ac:spMk id="3" creationId="{24555895-820A-B4AE-9819-BEF5E703C374}"/>
          </ac:spMkLst>
        </pc:spChg>
        <pc:spChg chg="mod">
          <ac:chgData name="Oliver Hill" userId="429a735e-4672-4c9b-8bfa-e7f8e6ae6b63" providerId="ADAL" clId="{E8B078D6-3C68-4E84-8997-C90655B2566B}" dt="2026-05-26T16:38:11.223" v="343" actId="20577"/>
          <ac:spMkLst>
            <pc:docMk/>
            <pc:sldMk cId="345811969" sldId="1995"/>
            <ac:spMk id="4" creationId="{5FC2AB4B-FF10-F74C-7203-312C8C5D19B5}"/>
          </ac:spMkLst>
        </pc:spChg>
      </pc:sldChg>
      <pc:sldChg chg="addSp delSp modSp add mod modNotesTx">
        <pc:chgData name="Oliver Hill" userId="429a735e-4672-4c9b-8bfa-e7f8e6ae6b63" providerId="ADAL" clId="{E8B078D6-3C68-4E84-8997-C90655B2566B}" dt="2026-06-09T11:42:46.901" v="1282" actId="20577"/>
        <pc:sldMkLst>
          <pc:docMk/>
          <pc:sldMk cId="2711617914" sldId="1996"/>
        </pc:sldMkLst>
        <pc:spChg chg="mod">
          <ac:chgData name="Oliver Hill" userId="429a735e-4672-4c9b-8bfa-e7f8e6ae6b63" providerId="ADAL" clId="{E8B078D6-3C68-4E84-8997-C90655B2566B}" dt="2026-05-26T16:39:15.961" v="369" actId="20577"/>
          <ac:spMkLst>
            <pc:docMk/>
            <pc:sldMk cId="2711617914" sldId="1996"/>
            <ac:spMk id="3" creationId="{51981396-D108-D399-E27D-9B436C016B11}"/>
          </ac:spMkLst>
        </pc:spChg>
        <pc:picChg chg="add mod">
          <ac:chgData name="Oliver Hill" userId="429a735e-4672-4c9b-8bfa-e7f8e6ae6b63" providerId="ADAL" clId="{E8B078D6-3C68-4E84-8997-C90655B2566B}" dt="2026-05-26T16:39:02.674" v="349" actId="1076"/>
          <ac:picMkLst>
            <pc:docMk/>
            <pc:sldMk cId="2711617914" sldId="1996"/>
            <ac:picMk id="4" creationId="{22F27571-1AF7-C128-EAFC-0F803DDB4C10}"/>
          </ac:picMkLst>
        </pc:picChg>
      </pc:sldChg>
      <pc:sldChg chg="modSp add mod">
        <pc:chgData name="Oliver Hill" userId="429a735e-4672-4c9b-8bfa-e7f8e6ae6b63" providerId="ADAL" clId="{E8B078D6-3C68-4E84-8997-C90655B2566B}" dt="2026-06-02T09:16:55.708" v="1031" actId="113"/>
        <pc:sldMkLst>
          <pc:docMk/>
          <pc:sldMk cId="2703465820" sldId="1997"/>
        </pc:sldMkLst>
        <pc:spChg chg="mod">
          <ac:chgData name="Oliver Hill" userId="429a735e-4672-4c9b-8bfa-e7f8e6ae6b63" providerId="ADAL" clId="{E8B078D6-3C68-4E84-8997-C90655B2566B}" dt="2026-06-02T09:16:55.708" v="1031" actId="113"/>
          <ac:spMkLst>
            <pc:docMk/>
            <pc:sldMk cId="2703465820" sldId="1997"/>
            <ac:spMk id="3" creationId="{6B52071B-F117-B72B-3B15-C2B3DA4A9ED4}"/>
          </ac:spMkLst>
        </pc:spChg>
        <pc:spChg chg="mod">
          <ac:chgData name="Oliver Hill" userId="429a735e-4672-4c9b-8bfa-e7f8e6ae6b63" providerId="ADAL" clId="{E8B078D6-3C68-4E84-8997-C90655B2566B}" dt="2026-05-26T16:39:27.373" v="388" actId="20577"/>
          <ac:spMkLst>
            <pc:docMk/>
            <pc:sldMk cId="2703465820" sldId="1997"/>
            <ac:spMk id="4" creationId="{EDEEBBCC-4A8D-A373-ABFF-8FE75D6F93BC}"/>
          </ac:spMkLst>
        </pc:spChg>
      </pc:sldChg>
      <pc:sldChg chg="addSp delSp modSp add mod modNotesTx">
        <pc:chgData name="Oliver Hill" userId="429a735e-4672-4c9b-8bfa-e7f8e6ae6b63" providerId="ADAL" clId="{E8B078D6-3C68-4E84-8997-C90655B2566B}" dt="2026-06-09T11:44:42.428" v="1285" actId="20577"/>
        <pc:sldMkLst>
          <pc:docMk/>
          <pc:sldMk cId="2946666616" sldId="1998"/>
        </pc:sldMkLst>
        <pc:spChg chg="mod">
          <ac:chgData name="Oliver Hill" userId="429a735e-4672-4c9b-8bfa-e7f8e6ae6b63" providerId="ADAL" clId="{E8B078D6-3C68-4E84-8997-C90655B2566B}" dt="2026-05-26T16:40:29.502" v="396" actId="20577"/>
          <ac:spMkLst>
            <pc:docMk/>
            <pc:sldMk cId="2946666616" sldId="1998"/>
            <ac:spMk id="3" creationId="{E4BC697B-7D02-5D86-4FA5-C07659AFE56C}"/>
          </ac:spMkLst>
        </pc:spChg>
        <pc:picChg chg="add mod">
          <ac:chgData name="Oliver Hill" userId="429a735e-4672-4c9b-8bfa-e7f8e6ae6b63" providerId="ADAL" clId="{E8B078D6-3C68-4E84-8997-C90655B2566B}" dt="2026-05-26T16:40:10.555" v="393" actId="14100"/>
          <ac:picMkLst>
            <pc:docMk/>
            <pc:sldMk cId="2946666616" sldId="1998"/>
            <ac:picMk id="5" creationId="{D819D132-29D1-4514-2B84-0DE5C346169F}"/>
          </ac:picMkLst>
        </pc:picChg>
      </pc:sldChg>
      <pc:sldChg chg="addSp modSp add mod">
        <pc:chgData name="Oliver Hill" userId="429a735e-4672-4c9b-8bfa-e7f8e6ae6b63" providerId="ADAL" clId="{E8B078D6-3C68-4E84-8997-C90655B2566B}" dt="2026-06-02T09:20:43.615" v="1057" actId="6549"/>
        <pc:sldMkLst>
          <pc:docMk/>
          <pc:sldMk cId="2310453634" sldId="1999"/>
        </pc:sldMkLst>
        <pc:spChg chg="mod">
          <ac:chgData name="Oliver Hill" userId="429a735e-4672-4c9b-8bfa-e7f8e6ae6b63" providerId="ADAL" clId="{E8B078D6-3C68-4E84-8997-C90655B2566B}" dt="2026-06-02T09:20:43.615" v="1057" actId="6549"/>
          <ac:spMkLst>
            <pc:docMk/>
            <pc:sldMk cId="2310453634" sldId="1999"/>
            <ac:spMk id="3" creationId="{BD02257A-AF87-BAA1-D22B-903F88044455}"/>
          </ac:spMkLst>
        </pc:spChg>
        <pc:spChg chg="mod">
          <ac:chgData name="Oliver Hill" userId="429a735e-4672-4c9b-8bfa-e7f8e6ae6b63" providerId="ADAL" clId="{E8B078D6-3C68-4E84-8997-C90655B2566B}" dt="2026-05-26T16:40:34.039" v="397"/>
          <ac:spMkLst>
            <pc:docMk/>
            <pc:sldMk cId="2310453634" sldId="1999"/>
            <ac:spMk id="4" creationId="{432C107C-E8A4-A157-6ED3-20506C762C4F}"/>
          </ac:spMkLst>
        </pc:spChg>
      </pc:sldChg>
      <pc:sldChg chg="addSp delSp modSp add mod modNotesTx">
        <pc:chgData name="Oliver Hill" userId="429a735e-4672-4c9b-8bfa-e7f8e6ae6b63" providerId="ADAL" clId="{E8B078D6-3C68-4E84-8997-C90655B2566B}" dt="2026-06-09T11:45:16.869" v="1288" actId="20577"/>
        <pc:sldMkLst>
          <pc:docMk/>
          <pc:sldMk cId="462344639" sldId="2000"/>
        </pc:sldMkLst>
        <pc:spChg chg="mod">
          <ac:chgData name="Oliver Hill" userId="429a735e-4672-4c9b-8bfa-e7f8e6ae6b63" providerId="ADAL" clId="{E8B078D6-3C68-4E84-8997-C90655B2566B}" dt="2026-05-26T16:41:04.125" v="407" actId="6549"/>
          <ac:spMkLst>
            <pc:docMk/>
            <pc:sldMk cId="462344639" sldId="2000"/>
            <ac:spMk id="3" creationId="{0105200E-5C9B-42AB-4728-1187ED52B952}"/>
          </ac:spMkLst>
        </pc:spChg>
        <pc:picChg chg="add mod">
          <ac:chgData name="Oliver Hill" userId="429a735e-4672-4c9b-8bfa-e7f8e6ae6b63" providerId="ADAL" clId="{E8B078D6-3C68-4E84-8997-C90655B2566B}" dt="2026-05-26T16:41:40.885" v="412" actId="1076"/>
          <ac:picMkLst>
            <pc:docMk/>
            <pc:sldMk cId="462344639" sldId="2000"/>
            <ac:picMk id="4" creationId="{DCEF02D2-FB08-9CCF-AC3E-2949A4E11440}"/>
          </ac:picMkLst>
        </pc:picChg>
      </pc:sldChg>
      <pc:sldChg chg="modSp add mod">
        <pc:chgData name="Oliver Hill" userId="429a735e-4672-4c9b-8bfa-e7f8e6ae6b63" providerId="ADAL" clId="{E8B078D6-3C68-4E84-8997-C90655B2566B}" dt="2026-06-02T09:23:15.670" v="1090" actId="1076"/>
        <pc:sldMkLst>
          <pc:docMk/>
          <pc:sldMk cId="2693193287" sldId="2001"/>
        </pc:sldMkLst>
        <pc:spChg chg="mod">
          <ac:chgData name="Oliver Hill" userId="429a735e-4672-4c9b-8bfa-e7f8e6ae6b63" providerId="ADAL" clId="{E8B078D6-3C68-4E84-8997-C90655B2566B}" dt="2026-06-02T09:23:11.393" v="1089" actId="1076"/>
          <ac:spMkLst>
            <pc:docMk/>
            <pc:sldMk cId="2693193287" sldId="2001"/>
            <ac:spMk id="2" creationId="{D31D6812-798B-85A2-B2D4-E791F6E10F71}"/>
          </ac:spMkLst>
        </pc:spChg>
        <pc:spChg chg="mod">
          <ac:chgData name="Oliver Hill" userId="429a735e-4672-4c9b-8bfa-e7f8e6ae6b63" providerId="ADAL" clId="{E8B078D6-3C68-4E84-8997-C90655B2566B}" dt="2026-06-02T09:23:15.670" v="1090" actId="1076"/>
          <ac:spMkLst>
            <pc:docMk/>
            <pc:sldMk cId="2693193287" sldId="2001"/>
            <ac:spMk id="3" creationId="{397761EA-69B2-7872-A128-6C175527AF78}"/>
          </ac:spMkLst>
        </pc:spChg>
        <pc:spChg chg="mod">
          <ac:chgData name="Oliver Hill" userId="429a735e-4672-4c9b-8bfa-e7f8e6ae6b63" providerId="ADAL" clId="{E8B078D6-3C68-4E84-8997-C90655B2566B}" dt="2026-05-26T16:41:10.270" v="409" actId="20577"/>
          <ac:spMkLst>
            <pc:docMk/>
            <pc:sldMk cId="2693193287" sldId="2001"/>
            <ac:spMk id="4" creationId="{E7CB3E26-5F88-8B0D-B1D2-85366FEF4B54}"/>
          </ac:spMkLst>
        </pc:spChg>
      </pc:sldChg>
      <pc:sldChg chg="addSp delSp modSp add del mod modNotesTx">
        <pc:chgData name="Oliver Hill" userId="429a735e-4672-4c9b-8bfa-e7f8e6ae6b63" providerId="ADAL" clId="{E8B078D6-3C68-4E84-8997-C90655B2566B}" dt="2026-06-09T13:26:31.455" v="1290" actId="20577"/>
        <pc:sldMkLst>
          <pc:docMk/>
          <pc:sldMk cId="4038308455" sldId="2002"/>
        </pc:sldMkLst>
        <pc:spChg chg="mod">
          <ac:chgData name="Oliver Hill" userId="429a735e-4672-4c9b-8bfa-e7f8e6ae6b63" providerId="ADAL" clId="{E8B078D6-3C68-4E84-8997-C90655B2566B}" dt="2026-05-26T16:42:57.587" v="429" actId="20577"/>
          <ac:spMkLst>
            <pc:docMk/>
            <pc:sldMk cId="4038308455" sldId="2002"/>
            <ac:spMk id="3" creationId="{368C3281-11C3-CFD4-3DE9-ABA2DD80BEC2}"/>
          </ac:spMkLst>
        </pc:spChg>
        <pc:picChg chg="add mod">
          <ac:chgData name="Oliver Hill" userId="429a735e-4672-4c9b-8bfa-e7f8e6ae6b63" providerId="ADAL" clId="{E8B078D6-3C68-4E84-8997-C90655B2566B}" dt="2026-05-26T16:42:49.074" v="420" actId="1076"/>
          <ac:picMkLst>
            <pc:docMk/>
            <pc:sldMk cId="4038308455" sldId="2002"/>
            <ac:picMk id="5" creationId="{17F94F8B-047C-A9EC-E9A0-A2F9473619FB}"/>
          </ac:picMkLst>
        </pc:picChg>
      </pc:sldChg>
      <pc:sldChg chg="modSp add del mod">
        <pc:chgData name="Oliver Hill" userId="429a735e-4672-4c9b-8bfa-e7f8e6ae6b63" providerId="ADAL" clId="{E8B078D6-3C68-4E84-8997-C90655B2566B}" dt="2026-06-04T08:18:05.637" v="1213" actId="1076"/>
        <pc:sldMkLst>
          <pc:docMk/>
          <pc:sldMk cId="2010903631" sldId="2003"/>
        </pc:sldMkLst>
        <pc:spChg chg="mod">
          <ac:chgData name="Oliver Hill" userId="429a735e-4672-4c9b-8bfa-e7f8e6ae6b63" providerId="ADAL" clId="{E8B078D6-3C68-4E84-8997-C90655B2566B}" dt="2026-06-04T08:18:05.637" v="1213" actId="1076"/>
          <ac:spMkLst>
            <pc:docMk/>
            <pc:sldMk cId="2010903631" sldId="2003"/>
            <ac:spMk id="3" creationId="{E9C4EB0D-5F5C-09D7-1F07-E81B695D46CF}"/>
          </ac:spMkLst>
        </pc:spChg>
        <pc:spChg chg="mod">
          <ac:chgData name="Oliver Hill" userId="429a735e-4672-4c9b-8bfa-e7f8e6ae6b63" providerId="ADAL" clId="{E8B078D6-3C68-4E84-8997-C90655B2566B}" dt="2026-05-26T16:43:05.961" v="441" actId="20577"/>
          <ac:spMkLst>
            <pc:docMk/>
            <pc:sldMk cId="2010903631" sldId="2003"/>
            <ac:spMk id="4" creationId="{8DA36B8C-9103-23DD-DB7B-2DAD92686D90}"/>
          </ac:spMkLst>
        </pc:spChg>
      </pc:sldChg>
      <pc:sldChg chg="addSp delSp modSp add mod modNotesTx">
        <pc:chgData name="Oliver Hill" userId="429a735e-4672-4c9b-8bfa-e7f8e6ae6b63" providerId="ADAL" clId="{E8B078D6-3C68-4E84-8997-C90655B2566B}" dt="2026-06-09T13:47:04.661" v="1294" actId="20577"/>
        <pc:sldMkLst>
          <pc:docMk/>
          <pc:sldMk cId="3461686354" sldId="2004"/>
        </pc:sldMkLst>
        <pc:spChg chg="mod">
          <ac:chgData name="Oliver Hill" userId="429a735e-4672-4c9b-8bfa-e7f8e6ae6b63" providerId="ADAL" clId="{E8B078D6-3C68-4E84-8997-C90655B2566B}" dt="2026-05-26T16:43:59.123" v="459" actId="20577"/>
          <ac:spMkLst>
            <pc:docMk/>
            <pc:sldMk cId="3461686354" sldId="2004"/>
            <ac:spMk id="3" creationId="{2E04D4A1-D57C-FD75-4F46-799B577C95EB}"/>
          </ac:spMkLst>
        </pc:spChg>
        <pc:picChg chg="add mod">
          <ac:chgData name="Oliver Hill" userId="429a735e-4672-4c9b-8bfa-e7f8e6ae6b63" providerId="ADAL" clId="{E8B078D6-3C68-4E84-8997-C90655B2566B}" dt="2026-05-26T16:43:51.925" v="448" actId="14100"/>
          <ac:picMkLst>
            <pc:docMk/>
            <pc:sldMk cId="3461686354" sldId="2004"/>
            <ac:picMk id="4" creationId="{D344CD42-51A2-CA05-27AA-E5798E324E04}"/>
          </ac:picMkLst>
        </pc:picChg>
      </pc:sldChg>
      <pc:sldChg chg="modSp add mod modNotesTx">
        <pc:chgData name="Oliver Hill" userId="429a735e-4672-4c9b-8bfa-e7f8e6ae6b63" providerId="ADAL" clId="{E8B078D6-3C68-4E84-8997-C90655B2566B}" dt="2026-06-02T09:34:12.333" v="1206" actId="5793"/>
        <pc:sldMkLst>
          <pc:docMk/>
          <pc:sldMk cId="2745832782" sldId="2005"/>
        </pc:sldMkLst>
        <pc:spChg chg="mod">
          <ac:chgData name="Oliver Hill" userId="429a735e-4672-4c9b-8bfa-e7f8e6ae6b63" providerId="ADAL" clId="{E8B078D6-3C68-4E84-8997-C90655B2566B}" dt="2026-06-02T09:34:12.333" v="1206" actId="5793"/>
          <ac:spMkLst>
            <pc:docMk/>
            <pc:sldMk cId="2745832782" sldId="2005"/>
            <ac:spMk id="3" creationId="{AACAF81D-A909-06F0-C041-3BA8982F63C5}"/>
          </ac:spMkLst>
        </pc:spChg>
        <pc:spChg chg="mod">
          <ac:chgData name="Oliver Hill" userId="429a735e-4672-4c9b-8bfa-e7f8e6ae6b63" providerId="ADAL" clId="{E8B078D6-3C68-4E84-8997-C90655B2566B}" dt="2026-05-26T16:44:41.106" v="478" actId="20577"/>
          <ac:spMkLst>
            <pc:docMk/>
            <pc:sldMk cId="2745832782" sldId="2005"/>
            <ac:spMk id="4" creationId="{9902F751-6123-CCBD-8C46-A78AC6C2DD64}"/>
          </ac:spMkLst>
        </pc:spChg>
      </pc:sldChg>
      <pc:sldMasterChg chg="delSldLayout">
        <pc:chgData name="Oliver Hill" userId="429a735e-4672-4c9b-8bfa-e7f8e6ae6b63" providerId="ADAL" clId="{E8B078D6-3C68-4E84-8997-C90655B2566B}" dt="2026-06-02T08:24:15.208" v="512" actId="47"/>
        <pc:sldMasterMkLst>
          <pc:docMk/>
          <pc:sldMasterMk cId="770693237" sldId="2147483660"/>
        </pc:sldMasterMkLst>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3A8012-EF8A-4BB4-933A-CCA27E040CFB}" type="doc">
      <dgm:prSet loTypeId="urn:microsoft.com/office/officeart/2005/8/layout/vProcess5" loCatId="process" qsTypeId="urn:microsoft.com/office/officeart/2005/8/quickstyle/simple3" qsCatId="simple" csTypeId="urn:microsoft.com/office/officeart/2005/8/colors/accent2_2" csCatId="accent2" phldr="1"/>
      <dgm:spPr/>
      <dgm:t>
        <a:bodyPr/>
        <a:lstStyle/>
        <a:p>
          <a:endParaRPr lang="en-US"/>
        </a:p>
      </dgm:t>
    </dgm:pt>
    <dgm:pt modelId="{17AC3370-D57A-44E5-AF74-CC083C53AC08}">
      <dgm:prSet/>
      <dgm:spPr>
        <a:solidFill>
          <a:srgbClr val="FFCF80"/>
        </a:solidFill>
      </dgm:spPr>
      <dgm:t>
        <a:bodyPr/>
        <a:lstStyle/>
        <a:p>
          <a:r>
            <a:rPr lang="en-GB" dirty="0"/>
            <a:t>How would this benefit me?</a:t>
          </a:r>
          <a:endParaRPr lang="en-US" dirty="0"/>
        </a:p>
      </dgm:t>
    </dgm:pt>
    <dgm:pt modelId="{653D209C-CDB0-4190-A69A-8110A1974BC6}" type="parTrans" cxnId="{6F23A832-2F80-4CAC-8573-ACB417FC2955}">
      <dgm:prSet/>
      <dgm:spPr/>
      <dgm:t>
        <a:bodyPr/>
        <a:lstStyle/>
        <a:p>
          <a:endParaRPr lang="en-US"/>
        </a:p>
      </dgm:t>
    </dgm:pt>
    <dgm:pt modelId="{2A1D3F72-9110-417D-8C26-B2C9A053542B}" type="sibTrans" cxnId="{6F23A832-2F80-4CAC-8573-ACB417FC2955}">
      <dgm:prSet/>
      <dgm:spPr>
        <a:solidFill>
          <a:srgbClr val="FFEFD4">
            <a:alpha val="90000"/>
          </a:srgbClr>
        </a:solidFill>
      </dgm:spPr>
      <dgm:t>
        <a:bodyPr/>
        <a:lstStyle/>
        <a:p>
          <a:endParaRPr lang="en-US" dirty="0"/>
        </a:p>
      </dgm:t>
    </dgm:pt>
    <dgm:pt modelId="{1AF23F5A-B65C-4507-AA85-BACB2CAF0F24}">
      <dgm:prSet/>
      <dgm:spPr>
        <a:solidFill>
          <a:srgbClr val="98B1E6"/>
        </a:solidFill>
      </dgm:spPr>
      <dgm:t>
        <a:bodyPr/>
        <a:lstStyle/>
        <a:p>
          <a:r>
            <a:rPr lang="en-GB" dirty="0"/>
            <a:t>Would I be able to commit?</a:t>
          </a:r>
          <a:endParaRPr lang="en-US" dirty="0"/>
        </a:p>
      </dgm:t>
    </dgm:pt>
    <dgm:pt modelId="{CBA6F781-6F12-41FF-B833-8BBDE9888D34}" type="parTrans" cxnId="{5D0198F7-1C25-48C1-90AB-4892A8B83853}">
      <dgm:prSet/>
      <dgm:spPr/>
      <dgm:t>
        <a:bodyPr/>
        <a:lstStyle/>
        <a:p>
          <a:endParaRPr lang="en-US"/>
        </a:p>
      </dgm:t>
    </dgm:pt>
    <dgm:pt modelId="{915B4FDE-3F49-43E3-B003-6A836C44E5E9}" type="sibTrans" cxnId="{5D0198F7-1C25-48C1-90AB-4892A8B83853}">
      <dgm:prSet/>
      <dgm:spPr>
        <a:solidFill>
          <a:srgbClr val="FFEFD4">
            <a:alpha val="90000"/>
          </a:srgbClr>
        </a:solidFill>
      </dgm:spPr>
      <dgm:t>
        <a:bodyPr/>
        <a:lstStyle/>
        <a:p>
          <a:endParaRPr lang="en-US" dirty="0"/>
        </a:p>
      </dgm:t>
    </dgm:pt>
    <dgm:pt modelId="{5D5EFB70-9207-4BD8-82BD-B4EA1ED47F19}">
      <dgm:prSet/>
      <dgm:spPr>
        <a:solidFill>
          <a:srgbClr val="FFCF80"/>
        </a:solidFill>
      </dgm:spPr>
      <dgm:t>
        <a:bodyPr/>
        <a:lstStyle/>
        <a:p>
          <a:r>
            <a:rPr lang="en-GB" dirty="0"/>
            <a:t>What other commitments do I currently have?</a:t>
          </a:r>
          <a:endParaRPr lang="en-US" dirty="0"/>
        </a:p>
      </dgm:t>
    </dgm:pt>
    <dgm:pt modelId="{8168FA93-A8BC-43BF-A0DC-9B89D927A2CE}" type="parTrans" cxnId="{32F61E61-BAF3-43B1-A422-6D8A45307C3D}">
      <dgm:prSet/>
      <dgm:spPr/>
      <dgm:t>
        <a:bodyPr/>
        <a:lstStyle/>
        <a:p>
          <a:endParaRPr lang="en-US"/>
        </a:p>
      </dgm:t>
    </dgm:pt>
    <dgm:pt modelId="{3C5EDB70-4633-4616-BF0D-731874219C04}" type="sibTrans" cxnId="{32F61E61-BAF3-43B1-A422-6D8A45307C3D}">
      <dgm:prSet/>
      <dgm:spPr>
        <a:solidFill>
          <a:srgbClr val="FFEFD4">
            <a:alpha val="90000"/>
          </a:srgbClr>
        </a:solidFill>
      </dgm:spPr>
      <dgm:t>
        <a:bodyPr/>
        <a:lstStyle/>
        <a:p>
          <a:endParaRPr lang="en-US" dirty="0"/>
        </a:p>
      </dgm:t>
    </dgm:pt>
    <dgm:pt modelId="{65A5BB71-BC05-4F7D-B744-8A97F017A7FC}">
      <dgm:prSet/>
      <dgm:spPr>
        <a:solidFill>
          <a:srgbClr val="98B1E6"/>
        </a:solidFill>
      </dgm:spPr>
      <dgm:t>
        <a:bodyPr/>
        <a:lstStyle/>
        <a:p>
          <a:r>
            <a:rPr lang="en-GB" dirty="0"/>
            <a:t>Would my department support this?</a:t>
          </a:r>
          <a:endParaRPr lang="en-US" dirty="0"/>
        </a:p>
      </dgm:t>
    </dgm:pt>
    <dgm:pt modelId="{3F6332E6-9040-4B21-B62F-27DF0DB43011}" type="parTrans" cxnId="{11DCFE54-5B5C-4BEB-9409-3757D0AAF1C3}">
      <dgm:prSet/>
      <dgm:spPr/>
      <dgm:t>
        <a:bodyPr/>
        <a:lstStyle/>
        <a:p>
          <a:endParaRPr lang="en-US"/>
        </a:p>
      </dgm:t>
    </dgm:pt>
    <dgm:pt modelId="{6CDD4F18-F3B3-47AB-814D-702BDBB7C886}" type="sibTrans" cxnId="{11DCFE54-5B5C-4BEB-9409-3757D0AAF1C3}">
      <dgm:prSet/>
      <dgm:spPr>
        <a:solidFill>
          <a:srgbClr val="FFEFD4">
            <a:alpha val="90000"/>
          </a:srgbClr>
        </a:solidFill>
      </dgm:spPr>
      <dgm:t>
        <a:bodyPr/>
        <a:lstStyle/>
        <a:p>
          <a:endParaRPr lang="en-US" dirty="0"/>
        </a:p>
      </dgm:t>
    </dgm:pt>
    <dgm:pt modelId="{0379FB78-6F2E-4912-A0DE-E7859CC7C5C3}">
      <dgm:prSet/>
      <dgm:spPr>
        <a:solidFill>
          <a:srgbClr val="FFCF80"/>
        </a:solidFill>
      </dgm:spPr>
      <dgm:t>
        <a:bodyPr/>
        <a:lstStyle/>
        <a:p>
          <a:r>
            <a:rPr lang="en-GB" dirty="0"/>
            <a:t>What would I need from my employer to support me?</a:t>
          </a:r>
        </a:p>
      </dgm:t>
    </dgm:pt>
    <dgm:pt modelId="{753ED26F-8BA4-45EC-A55A-2BEEC87FCD65}" type="parTrans" cxnId="{A4D04FD2-E3AF-46B8-B4C0-963861902130}">
      <dgm:prSet/>
      <dgm:spPr/>
      <dgm:t>
        <a:bodyPr/>
        <a:lstStyle/>
        <a:p>
          <a:endParaRPr lang="en-US"/>
        </a:p>
      </dgm:t>
    </dgm:pt>
    <dgm:pt modelId="{7E674D83-AF8D-45C9-9BE6-36E122C5A51A}" type="sibTrans" cxnId="{A4D04FD2-E3AF-46B8-B4C0-963861902130}">
      <dgm:prSet/>
      <dgm:spPr/>
      <dgm:t>
        <a:bodyPr/>
        <a:lstStyle/>
        <a:p>
          <a:endParaRPr lang="en-US"/>
        </a:p>
      </dgm:t>
    </dgm:pt>
    <dgm:pt modelId="{414A7109-A3B9-4DB9-9142-DB4ED1DC6129}" type="pres">
      <dgm:prSet presAssocID="{DC3A8012-EF8A-4BB4-933A-CCA27E040CFB}" presName="outerComposite" presStyleCnt="0">
        <dgm:presLayoutVars>
          <dgm:chMax val="5"/>
          <dgm:dir/>
          <dgm:resizeHandles val="exact"/>
        </dgm:presLayoutVars>
      </dgm:prSet>
      <dgm:spPr/>
    </dgm:pt>
    <dgm:pt modelId="{66F9AE01-B559-459E-A0D0-C5E989F875A5}" type="pres">
      <dgm:prSet presAssocID="{DC3A8012-EF8A-4BB4-933A-CCA27E040CFB}" presName="dummyMaxCanvas" presStyleCnt="0">
        <dgm:presLayoutVars/>
      </dgm:prSet>
      <dgm:spPr/>
    </dgm:pt>
    <dgm:pt modelId="{7F39B568-25BF-4B39-BD5B-496FE7F9E582}" type="pres">
      <dgm:prSet presAssocID="{DC3A8012-EF8A-4BB4-933A-CCA27E040CFB}" presName="FiveNodes_1" presStyleLbl="node1" presStyleIdx="0" presStyleCnt="5">
        <dgm:presLayoutVars>
          <dgm:bulletEnabled val="1"/>
        </dgm:presLayoutVars>
      </dgm:prSet>
      <dgm:spPr/>
    </dgm:pt>
    <dgm:pt modelId="{245830B6-09BD-4592-AB06-878CD91B9608}" type="pres">
      <dgm:prSet presAssocID="{DC3A8012-EF8A-4BB4-933A-CCA27E040CFB}" presName="FiveNodes_2" presStyleLbl="node1" presStyleIdx="1" presStyleCnt="5">
        <dgm:presLayoutVars>
          <dgm:bulletEnabled val="1"/>
        </dgm:presLayoutVars>
      </dgm:prSet>
      <dgm:spPr/>
    </dgm:pt>
    <dgm:pt modelId="{CF79C1F8-6C69-45DB-8247-F9255B6DF311}" type="pres">
      <dgm:prSet presAssocID="{DC3A8012-EF8A-4BB4-933A-CCA27E040CFB}" presName="FiveNodes_3" presStyleLbl="node1" presStyleIdx="2" presStyleCnt="5">
        <dgm:presLayoutVars>
          <dgm:bulletEnabled val="1"/>
        </dgm:presLayoutVars>
      </dgm:prSet>
      <dgm:spPr/>
    </dgm:pt>
    <dgm:pt modelId="{B0B49715-A7F4-4C4A-8158-0B6F940792B5}" type="pres">
      <dgm:prSet presAssocID="{DC3A8012-EF8A-4BB4-933A-CCA27E040CFB}" presName="FiveNodes_4" presStyleLbl="node1" presStyleIdx="3" presStyleCnt="5">
        <dgm:presLayoutVars>
          <dgm:bulletEnabled val="1"/>
        </dgm:presLayoutVars>
      </dgm:prSet>
      <dgm:spPr/>
    </dgm:pt>
    <dgm:pt modelId="{2908C3D6-7BB0-48C9-8900-777E7482A87F}" type="pres">
      <dgm:prSet presAssocID="{DC3A8012-EF8A-4BB4-933A-CCA27E040CFB}" presName="FiveNodes_5" presStyleLbl="node1" presStyleIdx="4" presStyleCnt="5">
        <dgm:presLayoutVars>
          <dgm:bulletEnabled val="1"/>
        </dgm:presLayoutVars>
      </dgm:prSet>
      <dgm:spPr/>
    </dgm:pt>
    <dgm:pt modelId="{67FCC42E-4FBA-490D-AB21-D23096652198}" type="pres">
      <dgm:prSet presAssocID="{DC3A8012-EF8A-4BB4-933A-CCA27E040CFB}" presName="FiveConn_1-2" presStyleLbl="fgAccFollowNode1" presStyleIdx="0" presStyleCnt="4">
        <dgm:presLayoutVars>
          <dgm:bulletEnabled val="1"/>
        </dgm:presLayoutVars>
      </dgm:prSet>
      <dgm:spPr/>
    </dgm:pt>
    <dgm:pt modelId="{A810B6FB-1B2E-426A-ACF2-E8623EAE4C4D}" type="pres">
      <dgm:prSet presAssocID="{DC3A8012-EF8A-4BB4-933A-CCA27E040CFB}" presName="FiveConn_2-3" presStyleLbl="fgAccFollowNode1" presStyleIdx="1" presStyleCnt="4">
        <dgm:presLayoutVars>
          <dgm:bulletEnabled val="1"/>
        </dgm:presLayoutVars>
      </dgm:prSet>
      <dgm:spPr/>
    </dgm:pt>
    <dgm:pt modelId="{EF15EC76-E828-4B52-A576-1E2C4A1B334E}" type="pres">
      <dgm:prSet presAssocID="{DC3A8012-EF8A-4BB4-933A-CCA27E040CFB}" presName="FiveConn_3-4" presStyleLbl="fgAccFollowNode1" presStyleIdx="2" presStyleCnt="4">
        <dgm:presLayoutVars>
          <dgm:bulletEnabled val="1"/>
        </dgm:presLayoutVars>
      </dgm:prSet>
      <dgm:spPr/>
    </dgm:pt>
    <dgm:pt modelId="{9BC6AED1-756A-40CF-B2F7-2139230F2EC1}" type="pres">
      <dgm:prSet presAssocID="{DC3A8012-EF8A-4BB4-933A-CCA27E040CFB}" presName="FiveConn_4-5" presStyleLbl="fgAccFollowNode1" presStyleIdx="3" presStyleCnt="4">
        <dgm:presLayoutVars>
          <dgm:bulletEnabled val="1"/>
        </dgm:presLayoutVars>
      </dgm:prSet>
      <dgm:spPr/>
    </dgm:pt>
    <dgm:pt modelId="{6B390066-3253-4AEE-A1E5-B4B1BA2898CF}" type="pres">
      <dgm:prSet presAssocID="{DC3A8012-EF8A-4BB4-933A-CCA27E040CFB}" presName="FiveNodes_1_text" presStyleLbl="node1" presStyleIdx="4" presStyleCnt="5">
        <dgm:presLayoutVars>
          <dgm:bulletEnabled val="1"/>
        </dgm:presLayoutVars>
      </dgm:prSet>
      <dgm:spPr/>
    </dgm:pt>
    <dgm:pt modelId="{1DB9560E-35BF-488E-8811-CB5526A7D403}" type="pres">
      <dgm:prSet presAssocID="{DC3A8012-EF8A-4BB4-933A-CCA27E040CFB}" presName="FiveNodes_2_text" presStyleLbl="node1" presStyleIdx="4" presStyleCnt="5">
        <dgm:presLayoutVars>
          <dgm:bulletEnabled val="1"/>
        </dgm:presLayoutVars>
      </dgm:prSet>
      <dgm:spPr/>
    </dgm:pt>
    <dgm:pt modelId="{CB7B2308-AFF6-437D-82CC-81EA172F7548}" type="pres">
      <dgm:prSet presAssocID="{DC3A8012-EF8A-4BB4-933A-CCA27E040CFB}" presName="FiveNodes_3_text" presStyleLbl="node1" presStyleIdx="4" presStyleCnt="5">
        <dgm:presLayoutVars>
          <dgm:bulletEnabled val="1"/>
        </dgm:presLayoutVars>
      </dgm:prSet>
      <dgm:spPr/>
    </dgm:pt>
    <dgm:pt modelId="{C19347D2-6671-49C6-85C4-61DF09B7C803}" type="pres">
      <dgm:prSet presAssocID="{DC3A8012-EF8A-4BB4-933A-CCA27E040CFB}" presName="FiveNodes_4_text" presStyleLbl="node1" presStyleIdx="4" presStyleCnt="5">
        <dgm:presLayoutVars>
          <dgm:bulletEnabled val="1"/>
        </dgm:presLayoutVars>
      </dgm:prSet>
      <dgm:spPr/>
    </dgm:pt>
    <dgm:pt modelId="{C65228F1-D27C-4A9E-8ED1-959A671A972C}" type="pres">
      <dgm:prSet presAssocID="{DC3A8012-EF8A-4BB4-933A-CCA27E040CFB}" presName="FiveNodes_5_text" presStyleLbl="node1" presStyleIdx="4" presStyleCnt="5">
        <dgm:presLayoutVars>
          <dgm:bulletEnabled val="1"/>
        </dgm:presLayoutVars>
      </dgm:prSet>
      <dgm:spPr/>
    </dgm:pt>
  </dgm:ptLst>
  <dgm:cxnLst>
    <dgm:cxn modelId="{7C5B2D13-FF90-42F8-B5B5-37550687F807}" type="presOf" srcId="{3C5EDB70-4633-4616-BF0D-731874219C04}" destId="{EF15EC76-E828-4B52-A576-1E2C4A1B334E}" srcOrd="0" destOrd="0" presId="urn:microsoft.com/office/officeart/2005/8/layout/vProcess5"/>
    <dgm:cxn modelId="{1951631B-302F-4010-A9FC-01758A51DE3A}" type="presOf" srcId="{0379FB78-6F2E-4912-A0DE-E7859CC7C5C3}" destId="{2908C3D6-7BB0-48C9-8900-777E7482A87F}" srcOrd="0" destOrd="0" presId="urn:microsoft.com/office/officeart/2005/8/layout/vProcess5"/>
    <dgm:cxn modelId="{6F23A832-2F80-4CAC-8573-ACB417FC2955}" srcId="{DC3A8012-EF8A-4BB4-933A-CCA27E040CFB}" destId="{17AC3370-D57A-44E5-AF74-CC083C53AC08}" srcOrd="0" destOrd="0" parTransId="{653D209C-CDB0-4190-A69A-8110A1974BC6}" sibTransId="{2A1D3F72-9110-417D-8C26-B2C9A053542B}"/>
    <dgm:cxn modelId="{32F61E61-BAF3-43B1-A422-6D8A45307C3D}" srcId="{DC3A8012-EF8A-4BB4-933A-CCA27E040CFB}" destId="{5D5EFB70-9207-4BD8-82BD-B4EA1ED47F19}" srcOrd="2" destOrd="0" parTransId="{8168FA93-A8BC-43BF-A0DC-9B89D927A2CE}" sibTransId="{3C5EDB70-4633-4616-BF0D-731874219C04}"/>
    <dgm:cxn modelId="{D91DED41-FF04-4DD8-A6F6-3DF67836B4B3}" type="presOf" srcId="{DC3A8012-EF8A-4BB4-933A-CCA27E040CFB}" destId="{414A7109-A3B9-4DB9-9142-DB4ED1DC6129}" srcOrd="0" destOrd="0" presId="urn:microsoft.com/office/officeart/2005/8/layout/vProcess5"/>
    <dgm:cxn modelId="{27839242-8119-4C7F-A4D3-2898F4E37BB7}" type="presOf" srcId="{915B4FDE-3F49-43E3-B003-6A836C44E5E9}" destId="{A810B6FB-1B2E-426A-ACF2-E8623EAE4C4D}" srcOrd="0" destOrd="0" presId="urn:microsoft.com/office/officeart/2005/8/layout/vProcess5"/>
    <dgm:cxn modelId="{2D44D466-BBBE-46B3-BF8B-61A7AF5EE66D}" type="presOf" srcId="{65A5BB71-BC05-4F7D-B744-8A97F017A7FC}" destId="{C19347D2-6671-49C6-85C4-61DF09B7C803}" srcOrd="1" destOrd="0" presId="urn:microsoft.com/office/officeart/2005/8/layout/vProcess5"/>
    <dgm:cxn modelId="{AF45B847-4156-4545-9ECF-7842539264D9}" type="presOf" srcId="{1AF23F5A-B65C-4507-AA85-BACB2CAF0F24}" destId="{245830B6-09BD-4592-AB06-878CD91B9608}" srcOrd="0" destOrd="0" presId="urn:microsoft.com/office/officeart/2005/8/layout/vProcess5"/>
    <dgm:cxn modelId="{11DCFE54-5B5C-4BEB-9409-3757D0AAF1C3}" srcId="{DC3A8012-EF8A-4BB4-933A-CCA27E040CFB}" destId="{65A5BB71-BC05-4F7D-B744-8A97F017A7FC}" srcOrd="3" destOrd="0" parTransId="{3F6332E6-9040-4B21-B62F-27DF0DB43011}" sibTransId="{6CDD4F18-F3B3-47AB-814D-702BDBB7C886}"/>
    <dgm:cxn modelId="{AE914B56-048D-42DB-8FDD-8A18748FEDE1}" type="presOf" srcId="{1AF23F5A-B65C-4507-AA85-BACB2CAF0F24}" destId="{1DB9560E-35BF-488E-8811-CB5526A7D403}" srcOrd="1" destOrd="0" presId="urn:microsoft.com/office/officeart/2005/8/layout/vProcess5"/>
    <dgm:cxn modelId="{F8102B57-3A9A-468D-8F34-BAD3691D06CF}" type="presOf" srcId="{2A1D3F72-9110-417D-8C26-B2C9A053542B}" destId="{67FCC42E-4FBA-490D-AB21-D23096652198}" srcOrd="0" destOrd="0" presId="urn:microsoft.com/office/officeart/2005/8/layout/vProcess5"/>
    <dgm:cxn modelId="{C2AED658-6CB6-467E-BF2F-49F7B0E41866}" type="presOf" srcId="{0379FB78-6F2E-4912-A0DE-E7859CC7C5C3}" destId="{C65228F1-D27C-4A9E-8ED1-959A671A972C}" srcOrd="1" destOrd="0" presId="urn:microsoft.com/office/officeart/2005/8/layout/vProcess5"/>
    <dgm:cxn modelId="{AC1C5093-29E0-495E-A13E-3823D3839E3D}" type="presOf" srcId="{5D5EFB70-9207-4BD8-82BD-B4EA1ED47F19}" destId="{CB7B2308-AFF6-437D-82CC-81EA172F7548}" srcOrd="1" destOrd="0" presId="urn:microsoft.com/office/officeart/2005/8/layout/vProcess5"/>
    <dgm:cxn modelId="{F41914A1-6214-4EE7-A790-52A777C58A0A}" type="presOf" srcId="{17AC3370-D57A-44E5-AF74-CC083C53AC08}" destId="{7F39B568-25BF-4B39-BD5B-496FE7F9E582}" srcOrd="0" destOrd="0" presId="urn:microsoft.com/office/officeart/2005/8/layout/vProcess5"/>
    <dgm:cxn modelId="{20AC85D0-AE62-4D04-BDEC-DBEAC2E72243}" type="presOf" srcId="{6CDD4F18-F3B3-47AB-814D-702BDBB7C886}" destId="{9BC6AED1-756A-40CF-B2F7-2139230F2EC1}" srcOrd="0" destOrd="0" presId="urn:microsoft.com/office/officeart/2005/8/layout/vProcess5"/>
    <dgm:cxn modelId="{A4D04FD2-E3AF-46B8-B4C0-963861902130}" srcId="{DC3A8012-EF8A-4BB4-933A-CCA27E040CFB}" destId="{0379FB78-6F2E-4912-A0DE-E7859CC7C5C3}" srcOrd="4" destOrd="0" parTransId="{753ED26F-8BA4-45EC-A55A-2BEEC87FCD65}" sibTransId="{7E674D83-AF8D-45C9-9BE6-36E122C5A51A}"/>
    <dgm:cxn modelId="{FB9141D3-D3C0-417E-9C22-9A22A1E0AFD6}" type="presOf" srcId="{65A5BB71-BC05-4F7D-B744-8A97F017A7FC}" destId="{B0B49715-A7F4-4C4A-8158-0B6F940792B5}" srcOrd="0" destOrd="0" presId="urn:microsoft.com/office/officeart/2005/8/layout/vProcess5"/>
    <dgm:cxn modelId="{1EEFF7ED-2E9C-4D8C-B7C4-D9CF4B1DC165}" type="presOf" srcId="{5D5EFB70-9207-4BD8-82BD-B4EA1ED47F19}" destId="{CF79C1F8-6C69-45DB-8247-F9255B6DF311}" srcOrd="0" destOrd="0" presId="urn:microsoft.com/office/officeart/2005/8/layout/vProcess5"/>
    <dgm:cxn modelId="{5D0198F7-1C25-48C1-90AB-4892A8B83853}" srcId="{DC3A8012-EF8A-4BB4-933A-CCA27E040CFB}" destId="{1AF23F5A-B65C-4507-AA85-BACB2CAF0F24}" srcOrd="1" destOrd="0" parTransId="{CBA6F781-6F12-41FF-B833-8BBDE9888D34}" sibTransId="{915B4FDE-3F49-43E3-B003-6A836C44E5E9}"/>
    <dgm:cxn modelId="{1A0126FD-581F-4D8B-94E1-2ED12FD20BC6}" type="presOf" srcId="{17AC3370-D57A-44E5-AF74-CC083C53AC08}" destId="{6B390066-3253-4AEE-A1E5-B4B1BA2898CF}" srcOrd="1" destOrd="0" presId="urn:microsoft.com/office/officeart/2005/8/layout/vProcess5"/>
    <dgm:cxn modelId="{5F659CB5-93E5-47FC-BBDE-D54C0AE5396A}" type="presParOf" srcId="{414A7109-A3B9-4DB9-9142-DB4ED1DC6129}" destId="{66F9AE01-B559-459E-A0D0-C5E989F875A5}" srcOrd="0" destOrd="0" presId="urn:microsoft.com/office/officeart/2005/8/layout/vProcess5"/>
    <dgm:cxn modelId="{9F223CEA-EF7C-4FEF-BABC-48C85B9BD51C}" type="presParOf" srcId="{414A7109-A3B9-4DB9-9142-DB4ED1DC6129}" destId="{7F39B568-25BF-4B39-BD5B-496FE7F9E582}" srcOrd="1" destOrd="0" presId="urn:microsoft.com/office/officeart/2005/8/layout/vProcess5"/>
    <dgm:cxn modelId="{A352DD69-6C8A-4D34-B6E1-B253DA5249EF}" type="presParOf" srcId="{414A7109-A3B9-4DB9-9142-DB4ED1DC6129}" destId="{245830B6-09BD-4592-AB06-878CD91B9608}" srcOrd="2" destOrd="0" presId="urn:microsoft.com/office/officeart/2005/8/layout/vProcess5"/>
    <dgm:cxn modelId="{749631A3-7C84-4514-AE64-01717A5F6791}" type="presParOf" srcId="{414A7109-A3B9-4DB9-9142-DB4ED1DC6129}" destId="{CF79C1F8-6C69-45DB-8247-F9255B6DF311}" srcOrd="3" destOrd="0" presId="urn:microsoft.com/office/officeart/2005/8/layout/vProcess5"/>
    <dgm:cxn modelId="{EA92580F-F58F-4C56-BC43-5504BA167E25}" type="presParOf" srcId="{414A7109-A3B9-4DB9-9142-DB4ED1DC6129}" destId="{B0B49715-A7F4-4C4A-8158-0B6F940792B5}" srcOrd="4" destOrd="0" presId="urn:microsoft.com/office/officeart/2005/8/layout/vProcess5"/>
    <dgm:cxn modelId="{A6A71D9F-CD9E-411F-93BD-13C6DBF6DF9B}" type="presParOf" srcId="{414A7109-A3B9-4DB9-9142-DB4ED1DC6129}" destId="{2908C3D6-7BB0-48C9-8900-777E7482A87F}" srcOrd="5" destOrd="0" presId="urn:microsoft.com/office/officeart/2005/8/layout/vProcess5"/>
    <dgm:cxn modelId="{0E5FF1E2-8083-41AA-A244-9E068C0A0E97}" type="presParOf" srcId="{414A7109-A3B9-4DB9-9142-DB4ED1DC6129}" destId="{67FCC42E-4FBA-490D-AB21-D23096652198}" srcOrd="6" destOrd="0" presId="urn:microsoft.com/office/officeart/2005/8/layout/vProcess5"/>
    <dgm:cxn modelId="{0AED7AD3-4516-4F40-847C-A1CF3881A8E7}" type="presParOf" srcId="{414A7109-A3B9-4DB9-9142-DB4ED1DC6129}" destId="{A810B6FB-1B2E-426A-ACF2-E8623EAE4C4D}" srcOrd="7" destOrd="0" presId="urn:microsoft.com/office/officeart/2005/8/layout/vProcess5"/>
    <dgm:cxn modelId="{394981DA-9764-470E-9DCF-D0CA2E865390}" type="presParOf" srcId="{414A7109-A3B9-4DB9-9142-DB4ED1DC6129}" destId="{EF15EC76-E828-4B52-A576-1E2C4A1B334E}" srcOrd="8" destOrd="0" presId="urn:microsoft.com/office/officeart/2005/8/layout/vProcess5"/>
    <dgm:cxn modelId="{252442C4-B23F-4ABA-89F1-7F6E1CFEDFBD}" type="presParOf" srcId="{414A7109-A3B9-4DB9-9142-DB4ED1DC6129}" destId="{9BC6AED1-756A-40CF-B2F7-2139230F2EC1}" srcOrd="9" destOrd="0" presId="urn:microsoft.com/office/officeart/2005/8/layout/vProcess5"/>
    <dgm:cxn modelId="{C307B975-14A0-4257-8C3F-FFD5705F8BDF}" type="presParOf" srcId="{414A7109-A3B9-4DB9-9142-DB4ED1DC6129}" destId="{6B390066-3253-4AEE-A1E5-B4B1BA2898CF}" srcOrd="10" destOrd="0" presId="urn:microsoft.com/office/officeart/2005/8/layout/vProcess5"/>
    <dgm:cxn modelId="{6D4D3345-45B2-4B88-9B26-96C9377DDA34}" type="presParOf" srcId="{414A7109-A3B9-4DB9-9142-DB4ED1DC6129}" destId="{1DB9560E-35BF-488E-8811-CB5526A7D403}" srcOrd="11" destOrd="0" presId="urn:microsoft.com/office/officeart/2005/8/layout/vProcess5"/>
    <dgm:cxn modelId="{764BDF60-C08A-47EA-9C12-CA34CAD4AC2F}" type="presParOf" srcId="{414A7109-A3B9-4DB9-9142-DB4ED1DC6129}" destId="{CB7B2308-AFF6-437D-82CC-81EA172F7548}" srcOrd="12" destOrd="0" presId="urn:microsoft.com/office/officeart/2005/8/layout/vProcess5"/>
    <dgm:cxn modelId="{86300DB0-F6D5-439C-A820-85EAAB7BF4DF}" type="presParOf" srcId="{414A7109-A3B9-4DB9-9142-DB4ED1DC6129}" destId="{C19347D2-6671-49C6-85C4-61DF09B7C803}" srcOrd="13" destOrd="0" presId="urn:microsoft.com/office/officeart/2005/8/layout/vProcess5"/>
    <dgm:cxn modelId="{DD0AD5E3-FF0C-465A-B952-88418361D246}" type="presParOf" srcId="{414A7109-A3B9-4DB9-9142-DB4ED1DC6129}" destId="{C65228F1-D27C-4A9E-8ED1-959A671A972C}" srcOrd="14" destOrd="0" presId="urn:microsoft.com/office/officeart/2005/8/layout/vProcess5"/>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39B568-25BF-4B39-BD5B-496FE7F9E582}">
      <dsp:nvSpPr>
        <dsp:cNvPr id="0" name=""/>
        <dsp:cNvSpPr/>
      </dsp:nvSpPr>
      <dsp:spPr>
        <a:xfrm>
          <a:off x="0" y="0"/>
          <a:ext cx="8597207" cy="895380"/>
        </a:xfrm>
        <a:prstGeom prst="roundRect">
          <a:avLst>
            <a:gd name="adj" fmla="val 10000"/>
          </a:avLst>
        </a:prstGeom>
        <a:solidFill>
          <a:srgbClr val="FFCF8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t>How would this benefit me?</a:t>
          </a:r>
          <a:endParaRPr lang="en-US" sz="2400" kern="1200" dirty="0"/>
        </a:p>
      </dsp:txBody>
      <dsp:txXfrm>
        <a:off x="26225" y="26225"/>
        <a:ext cx="7526262" cy="842930"/>
      </dsp:txXfrm>
    </dsp:sp>
    <dsp:sp modelId="{245830B6-09BD-4592-AB06-878CD91B9608}">
      <dsp:nvSpPr>
        <dsp:cNvPr id="0" name=""/>
        <dsp:cNvSpPr/>
      </dsp:nvSpPr>
      <dsp:spPr>
        <a:xfrm>
          <a:off x="641999" y="1019738"/>
          <a:ext cx="8597207" cy="895380"/>
        </a:xfrm>
        <a:prstGeom prst="roundRect">
          <a:avLst>
            <a:gd name="adj" fmla="val 10000"/>
          </a:avLst>
        </a:prstGeom>
        <a:solidFill>
          <a:srgbClr val="98B1E6"/>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t>Would I be able to commit?</a:t>
          </a:r>
          <a:endParaRPr lang="en-US" sz="2400" kern="1200" dirty="0"/>
        </a:p>
      </dsp:txBody>
      <dsp:txXfrm>
        <a:off x="668224" y="1045963"/>
        <a:ext cx="7320761" cy="842930"/>
      </dsp:txXfrm>
    </dsp:sp>
    <dsp:sp modelId="{CF79C1F8-6C69-45DB-8247-F9255B6DF311}">
      <dsp:nvSpPr>
        <dsp:cNvPr id="0" name=""/>
        <dsp:cNvSpPr/>
      </dsp:nvSpPr>
      <dsp:spPr>
        <a:xfrm>
          <a:off x="1283998" y="2039477"/>
          <a:ext cx="8597207" cy="895380"/>
        </a:xfrm>
        <a:prstGeom prst="roundRect">
          <a:avLst>
            <a:gd name="adj" fmla="val 10000"/>
          </a:avLst>
        </a:prstGeom>
        <a:solidFill>
          <a:srgbClr val="FFCF8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t>What other commitments do I currently have?</a:t>
          </a:r>
          <a:endParaRPr lang="en-US" sz="2400" kern="1200" dirty="0"/>
        </a:p>
      </dsp:txBody>
      <dsp:txXfrm>
        <a:off x="1310223" y="2065702"/>
        <a:ext cx="7320761" cy="842930"/>
      </dsp:txXfrm>
    </dsp:sp>
    <dsp:sp modelId="{B0B49715-A7F4-4C4A-8158-0B6F940792B5}">
      <dsp:nvSpPr>
        <dsp:cNvPr id="0" name=""/>
        <dsp:cNvSpPr/>
      </dsp:nvSpPr>
      <dsp:spPr>
        <a:xfrm>
          <a:off x="1925997" y="3059216"/>
          <a:ext cx="8597207" cy="895380"/>
        </a:xfrm>
        <a:prstGeom prst="roundRect">
          <a:avLst>
            <a:gd name="adj" fmla="val 10000"/>
          </a:avLst>
        </a:prstGeom>
        <a:solidFill>
          <a:srgbClr val="98B1E6"/>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t>Would my department support this?</a:t>
          </a:r>
          <a:endParaRPr lang="en-US" sz="2400" kern="1200" dirty="0"/>
        </a:p>
      </dsp:txBody>
      <dsp:txXfrm>
        <a:off x="1952222" y="3085441"/>
        <a:ext cx="7320761" cy="842930"/>
      </dsp:txXfrm>
    </dsp:sp>
    <dsp:sp modelId="{2908C3D6-7BB0-48C9-8900-777E7482A87F}">
      <dsp:nvSpPr>
        <dsp:cNvPr id="0" name=""/>
        <dsp:cNvSpPr/>
      </dsp:nvSpPr>
      <dsp:spPr>
        <a:xfrm>
          <a:off x="2567997" y="4078955"/>
          <a:ext cx="8597207" cy="895380"/>
        </a:xfrm>
        <a:prstGeom prst="roundRect">
          <a:avLst>
            <a:gd name="adj" fmla="val 10000"/>
          </a:avLst>
        </a:prstGeom>
        <a:solidFill>
          <a:srgbClr val="FFCF8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t>What would I need from my employer to support me?</a:t>
          </a:r>
        </a:p>
      </dsp:txBody>
      <dsp:txXfrm>
        <a:off x="2594222" y="4105180"/>
        <a:ext cx="7320761" cy="842930"/>
      </dsp:txXfrm>
    </dsp:sp>
    <dsp:sp modelId="{67FCC42E-4FBA-490D-AB21-D23096652198}">
      <dsp:nvSpPr>
        <dsp:cNvPr id="0" name=""/>
        <dsp:cNvSpPr/>
      </dsp:nvSpPr>
      <dsp:spPr>
        <a:xfrm>
          <a:off x="8015210" y="654125"/>
          <a:ext cx="581997" cy="581997"/>
        </a:xfrm>
        <a:prstGeom prst="downArrow">
          <a:avLst>
            <a:gd name="adj1" fmla="val 55000"/>
            <a:gd name="adj2" fmla="val 45000"/>
          </a:avLst>
        </a:prstGeom>
        <a:solidFill>
          <a:srgbClr val="FFEFD4">
            <a:alpha val="90000"/>
          </a:srgb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dirty="0"/>
        </a:p>
      </dsp:txBody>
      <dsp:txXfrm>
        <a:off x="8146159" y="654125"/>
        <a:ext cx="320099" cy="437953"/>
      </dsp:txXfrm>
    </dsp:sp>
    <dsp:sp modelId="{A810B6FB-1B2E-426A-ACF2-E8623EAE4C4D}">
      <dsp:nvSpPr>
        <dsp:cNvPr id="0" name=""/>
        <dsp:cNvSpPr/>
      </dsp:nvSpPr>
      <dsp:spPr>
        <a:xfrm>
          <a:off x="8657209" y="1673864"/>
          <a:ext cx="581997" cy="581997"/>
        </a:xfrm>
        <a:prstGeom prst="downArrow">
          <a:avLst>
            <a:gd name="adj1" fmla="val 55000"/>
            <a:gd name="adj2" fmla="val 45000"/>
          </a:avLst>
        </a:prstGeom>
        <a:solidFill>
          <a:srgbClr val="FFEFD4">
            <a:alpha val="90000"/>
          </a:srgb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dirty="0"/>
        </a:p>
      </dsp:txBody>
      <dsp:txXfrm>
        <a:off x="8788158" y="1673864"/>
        <a:ext cx="320099" cy="437953"/>
      </dsp:txXfrm>
    </dsp:sp>
    <dsp:sp modelId="{EF15EC76-E828-4B52-A576-1E2C4A1B334E}">
      <dsp:nvSpPr>
        <dsp:cNvPr id="0" name=""/>
        <dsp:cNvSpPr/>
      </dsp:nvSpPr>
      <dsp:spPr>
        <a:xfrm>
          <a:off x="9299209" y="2678679"/>
          <a:ext cx="581997" cy="581997"/>
        </a:xfrm>
        <a:prstGeom prst="downArrow">
          <a:avLst>
            <a:gd name="adj1" fmla="val 55000"/>
            <a:gd name="adj2" fmla="val 45000"/>
          </a:avLst>
        </a:prstGeom>
        <a:solidFill>
          <a:srgbClr val="FFEFD4">
            <a:alpha val="90000"/>
          </a:srgb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dirty="0"/>
        </a:p>
      </dsp:txBody>
      <dsp:txXfrm>
        <a:off x="9430158" y="2678679"/>
        <a:ext cx="320099" cy="437953"/>
      </dsp:txXfrm>
    </dsp:sp>
    <dsp:sp modelId="{9BC6AED1-756A-40CF-B2F7-2139230F2EC1}">
      <dsp:nvSpPr>
        <dsp:cNvPr id="0" name=""/>
        <dsp:cNvSpPr/>
      </dsp:nvSpPr>
      <dsp:spPr>
        <a:xfrm>
          <a:off x="9941208" y="3708367"/>
          <a:ext cx="581997" cy="581997"/>
        </a:xfrm>
        <a:prstGeom prst="downArrow">
          <a:avLst>
            <a:gd name="adj1" fmla="val 55000"/>
            <a:gd name="adj2" fmla="val 45000"/>
          </a:avLst>
        </a:prstGeom>
        <a:solidFill>
          <a:srgbClr val="FFEFD4">
            <a:alpha val="90000"/>
          </a:srgb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dirty="0"/>
        </a:p>
      </dsp:txBody>
      <dsp:txXfrm>
        <a:off x="10072157" y="3708367"/>
        <a:ext cx="320099" cy="43795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0B5B75-605C-4E18-A357-993211855FDB}" type="datetimeFigureOut">
              <a:rPr lang="en-GB" smtClean="0"/>
              <a:t>09/06/2026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C6D7E2-3851-47FB-8AA3-1B602E40327F}" type="slidenum">
              <a:rPr lang="en-GB" smtClean="0"/>
              <a:t>‹#›</a:t>
            </a:fld>
            <a:endParaRPr lang="en-GB" dirty="0"/>
          </a:p>
        </p:txBody>
      </p:sp>
    </p:spTree>
    <p:extLst>
      <p:ext uri="{BB962C8B-B14F-4D97-AF65-F5344CB8AC3E}">
        <p14:creationId xmlns:p14="http://schemas.microsoft.com/office/powerpoint/2010/main" val="3907040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AC6D7E2-3851-47FB-8AA3-1B602E40327F}" type="slidenum">
              <a:rPr lang="en-GB" smtClean="0"/>
              <a:t>2</a:t>
            </a:fld>
            <a:endParaRPr lang="en-GB" dirty="0"/>
          </a:p>
        </p:txBody>
      </p:sp>
    </p:spTree>
    <p:extLst>
      <p:ext uri="{BB962C8B-B14F-4D97-AF65-F5344CB8AC3E}">
        <p14:creationId xmlns:p14="http://schemas.microsoft.com/office/powerpoint/2010/main" val="2567665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E2998-9D5E-E7F9-94DF-42D13DCA55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BB620A-F768-494B-3C4A-A7D2C70CA7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000EF6-6BE1-0995-2BE3-6780852D2F4C}"/>
              </a:ext>
            </a:extLst>
          </p:cNvPr>
          <p:cNvSpPr>
            <a:spLocks noGrp="1"/>
          </p:cNvSpPr>
          <p:nvPr>
            <p:ph type="body" idx="1"/>
          </p:nvPr>
        </p:nvSpPr>
        <p:spPr/>
        <p:txBody>
          <a:bodyPr/>
          <a:lstStyle/>
          <a:p>
            <a:pPr fontAlgn="t"/>
            <a:r>
              <a:rPr lang="en-GB" sz="1200" b="1" i="0" kern="1200" dirty="0">
                <a:solidFill>
                  <a:schemeClr val="tx1"/>
                </a:solidFill>
                <a:effectLst/>
                <a:latin typeface="+mn-lt"/>
                <a:ea typeface="+mn-ea"/>
                <a:cs typeface="+mn-cs"/>
              </a:rPr>
              <a:t>Orientation Workshop</a:t>
            </a:r>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Introduction to programme structure, expectations and support.</a:t>
            </a:r>
          </a:p>
          <a:p>
            <a:pPr fontAlgn="t"/>
            <a:r>
              <a:rPr lang="en-GB" sz="1200" b="0" i="0" kern="1200" dirty="0">
                <a:solidFill>
                  <a:schemeClr val="tx1"/>
                </a:solidFill>
                <a:effectLst/>
                <a:latin typeface="+mn-lt"/>
                <a:ea typeface="+mn-ea"/>
                <a:cs typeface="+mn-cs"/>
              </a:rPr>
              <a:t>Using online platforms and digital systems effectively.</a:t>
            </a:r>
          </a:p>
          <a:p>
            <a:pPr fontAlgn="t"/>
            <a:r>
              <a:rPr lang="en-GB" sz="1200" b="0" i="0" kern="1200" dirty="0">
                <a:solidFill>
                  <a:schemeClr val="tx1"/>
                </a:solidFill>
                <a:effectLst/>
                <a:latin typeface="+mn-lt"/>
                <a:ea typeface="+mn-ea"/>
                <a:cs typeface="+mn-cs"/>
              </a:rPr>
              <a:t>Developing good study habits, time management and independent learning skills.</a:t>
            </a:r>
          </a:p>
          <a:p>
            <a:pPr fontAlgn="t"/>
            <a:r>
              <a:rPr lang="en-GB" sz="1200" b="1" i="0" kern="1200" dirty="0">
                <a:solidFill>
                  <a:schemeClr val="tx1"/>
                </a:solidFill>
                <a:effectLst/>
                <a:latin typeface="+mn-lt"/>
                <a:ea typeface="+mn-ea"/>
                <a:cs typeface="+mn-cs"/>
              </a:rPr>
              <a:t>Workshop 2: Being a Successful Student &amp; Scientist (Part 1)</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builds on the initial OneFile induction, providing learners with the skills to effectively manage their learning journey. It covers logging journal entries, recording off-the-job training, using the Skills Builder, and navigating Microsoft Teams to support communication and collaboration.</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3: Effective Communication (Part 2)</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workshop develops core communication skills, including verbal, non-verbal, and written methods, alongside active listening and feedback. Learners will explore how to overcome communication barriers, deliver effective presentations, and manage challenging situations such as conflict, applying these skills in practical scenarios.</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4: The Legal &amp; Ethical Context of Healthcare Science (Part 3)</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gain an understanding of the legal, ethical, and professional frameworks underpinning healthcare science. Topics include NHS values, organisational structure, informed consent, professional standards, and the impact of mental health, helping learners apply ethical decision-making in practice.</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5: Health, Safety &amp; Security (Part 4)</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introduces key health and safety principles within the NHS, including legislation, duty of care, safeguarding, and risk management. Learners will explore incident reporting, promoting a no-blame culture, and their role in maintaining a safe working environment.</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6: Quality, Audit, Research &amp; Innovation (Part 5)</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explore the importance of quality standards, audit processes, research principles, and innovation in healthcare science. The session supports understanding how these elements improve practice and encourages learners to engage with quality improvement and innovation in their workplace.</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7: Working in a Technical Environment (Part 6)</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workshop focuses on the role of technical scientific services in patient care. Learners will develop problem-solving skills, understand equipment lifecycle management, and demonstrate safe and effective practice while maintaining professional standards.</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8: Teaching, Training &amp; Assessing (Part 7)</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are introduced to key teaching and learning theories and how they apply in the workplace. The session covers assessment methods, feedback models, and practical teaching frameworks, enabling learners to support others’ development effectively.</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9: Leadership, Supervision, Mentoring &amp; Teamwork (Part 8)</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develops understanding of leadership and teamwork within healthcare settings. Learners explore leadership models, effective teamworking, mentoring, and supervision, alongside promoting a supportive, no-blame culture in multidisciplinary environments.</a:t>
            </a:r>
          </a:p>
          <a:p>
            <a:pPr fontAlgn="t"/>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Units 11 &amp; 17: Scientific Basis of Healthcare Science and Building Blocks of Life</a:t>
            </a:r>
          </a:p>
          <a:p>
            <a:r>
              <a:rPr lang="en-GB" sz="1200" b="0" i="0" kern="1200" dirty="0">
                <a:solidFill>
                  <a:schemeClr val="tx1"/>
                </a:solidFill>
                <a:effectLst/>
                <a:latin typeface="+mn-lt"/>
                <a:ea typeface="+mn-ea"/>
                <a:cs typeface="+mn-cs"/>
              </a:rPr>
              <a:t>Delivered as a </a:t>
            </a:r>
            <a:r>
              <a:rPr lang="en-GB" sz="1200" b="1" i="0" kern="1200" dirty="0">
                <a:solidFill>
                  <a:schemeClr val="tx1"/>
                </a:solidFill>
                <a:effectLst/>
                <a:latin typeface="+mn-lt"/>
                <a:ea typeface="+mn-ea"/>
                <a:cs typeface="+mn-cs"/>
              </a:rPr>
              <a:t>combined unit</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Duration: </a:t>
            </a:r>
            <a:r>
              <a:rPr lang="en-GB" sz="1200" b="1" i="0" kern="1200" dirty="0">
                <a:solidFill>
                  <a:schemeClr val="tx1"/>
                </a:solidFill>
                <a:effectLst/>
                <a:latin typeface="+mn-lt"/>
                <a:ea typeface="+mn-ea"/>
                <a:cs typeface="+mn-cs"/>
              </a:rPr>
              <a:t>4 months</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Delivered through a </a:t>
            </a:r>
            <a:r>
              <a:rPr lang="en-GB" sz="1200" b="1" i="0" kern="1200" dirty="0">
                <a:solidFill>
                  <a:schemeClr val="tx1"/>
                </a:solidFill>
                <a:effectLst/>
                <a:latin typeface="+mn-lt"/>
                <a:ea typeface="+mn-ea"/>
                <a:cs typeface="+mn-cs"/>
              </a:rPr>
              <a:t>blended learning approach</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Uses online classroom activities, self-study and the </a:t>
            </a:r>
            <a:r>
              <a:rPr lang="en-GB" sz="1200" b="1" i="0" kern="1200" dirty="0">
                <a:solidFill>
                  <a:schemeClr val="tx1"/>
                </a:solidFill>
                <a:effectLst/>
                <a:latin typeface="+mn-lt"/>
                <a:ea typeface="+mn-ea"/>
                <a:cs typeface="+mn-cs"/>
              </a:rPr>
              <a:t>ATOM virtual learning platform</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Explores anatomy, physiology and pathology of the major body systems</a:t>
            </a:r>
          </a:p>
          <a:p>
            <a:r>
              <a:rPr lang="en-GB" sz="1200" b="0" i="0" kern="1200" dirty="0">
                <a:solidFill>
                  <a:schemeClr val="tx1"/>
                </a:solidFill>
                <a:effectLst/>
                <a:latin typeface="+mn-lt"/>
                <a:ea typeface="+mn-ea"/>
                <a:cs typeface="+mn-cs"/>
              </a:rPr>
              <a:t>Covers classification, structure and function of cells and tissues</a:t>
            </a:r>
          </a:p>
          <a:p>
            <a:r>
              <a:rPr lang="en-GB" sz="1200" b="0" i="0" kern="1200" dirty="0">
                <a:solidFill>
                  <a:schemeClr val="tx1"/>
                </a:solidFill>
                <a:effectLst/>
                <a:latin typeface="+mn-lt"/>
                <a:ea typeface="+mn-ea"/>
                <a:cs typeface="+mn-cs"/>
              </a:rPr>
              <a:t>Introduces genetics, including genes, chromosomes, DNA and the human genome</a:t>
            </a:r>
          </a:p>
          <a:p>
            <a:r>
              <a:rPr lang="en-GB" sz="1200" b="0" i="0" kern="1200" dirty="0">
                <a:solidFill>
                  <a:schemeClr val="tx1"/>
                </a:solidFill>
                <a:effectLst/>
                <a:latin typeface="+mn-lt"/>
                <a:ea typeface="+mn-ea"/>
                <a:cs typeface="+mn-cs"/>
              </a:rPr>
              <a:t>Covers carbohydrates, lipids and amino acids</a:t>
            </a:r>
          </a:p>
          <a:p>
            <a:r>
              <a:rPr lang="en-GB" sz="1200" b="0" i="0" kern="1200" dirty="0">
                <a:solidFill>
                  <a:schemeClr val="tx1"/>
                </a:solidFill>
                <a:effectLst/>
                <a:latin typeface="+mn-lt"/>
                <a:ea typeface="+mn-ea"/>
                <a:cs typeface="+mn-cs"/>
              </a:rPr>
              <a:t>Explains the role of proteins in biological systems</a:t>
            </a:r>
          </a:p>
          <a:p>
            <a:r>
              <a:rPr lang="en-GB" sz="1200" b="0" i="0" kern="1200" dirty="0">
                <a:solidFill>
                  <a:schemeClr val="tx1"/>
                </a:solidFill>
                <a:effectLst/>
                <a:latin typeface="+mn-lt"/>
                <a:ea typeface="+mn-ea"/>
                <a:cs typeface="+mn-cs"/>
              </a:rPr>
              <a:t>Explores chemical, cellular and tissue organisation of the body</a:t>
            </a:r>
          </a:p>
          <a:p>
            <a:r>
              <a:rPr lang="en-GB" sz="1200" b="0" i="0" kern="1200" dirty="0">
                <a:solidFill>
                  <a:schemeClr val="tx1"/>
                </a:solidFill>
                <a:effectLst/>
                <a:latin typeface="+mn-lt"/>
                <a:ea typeface="+mn-ea"/>
                <a:cs typeface="+mn-cs"/>
              </a:rPr>
              <a:t>Links body systems to disease and their effects</a:t>
            </a:r>
          </a:p>
          <a:p>
            <a:r>
              <a:rPr lang="en-GB" sz="1200" b="0" i="0" kern="1200" dirty="0">
                <a:solidFill>
                  <a:schemeClr val="tx1"/>
                </a:solidFill>
                <a:effectLst/>
                <a:latin typeface="+mn-lt"/>
                <a:ea typeface="+mn-ea"/>
                <a:cs typeface="+mn-cs"/>
              </a:rPr>
              <a:t>Introduces sociology of health and disease</a:t>
            </a:r>
          </a:p>
          <a:p>
            <a:pPr fontAlgn="t"/>
            <a:endParaRPr lang="en-GB" sz="1200" b="0" i="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A844AB1A-AF04-56AD-953D-DA9BA3C6DCE6}"/>
              </a:ext>
            </a:extLst>
          </p:cNvPr>
          <p:cNvSpPr>
            <a:spLocks noGrp="1"/>
          </p:cNvSpPr>
          <p:nvPr>
            <p:ph type="sldNum" sz="quarter" idx="5"/>
          </p:nvPr>
        </p:nvSpPr>
        <p:spPr/>
        <p:txBody>
          <a:bodyPr/>
          <a:lstStyle/>
          <a:p>
            <a:fld id="{2AC6D7E2-3851-47FB-8AA3-1B602E40327F}" type="slidenum">
              <a:rPr lang="en-GB" smtClean="0"/>
              <a:t>16</a:t>
            </a:fld>
            <a:endParaRPr lang="en-GB" dirty="0"/>
          </a:p>
        </p:txBody>
      </p:sp>
    </p:spTree>
    <p:extLst>
      <p:ext uri="{BB962C8B-B14F-4D97-AF65-F5344CB8AC3E}">
        <p14:creationId xmlns:p14="http://schemas.microsoft.com/office/powerpoint/2010/main" val="3097032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4B1EF-E688-DCCA-4CCC-6A8A24A593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FA9101-C0B1-09A0-4277-8497BE5DE6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58F688-9CFD-7901-3331-4ADA99D1A40B}"/>
              </a:ext>
            </a:extLst>
          </p:cNvPr>
          <p:cNvSpPr>
            <a:spLocks noGrp="1"/>
          </p:cNvSpPr>
          <p:nvPr>
            <p:ph type="body" idx="1"/>
          </p:nvPr>
        </p:nvSpPr>
        <p:spPr/>
        <p:txBody>
          <a:bodyPr/>
          <a:lstStyle/>
          <a:p>
            <a:pPr fontAlgn="t"/>
            <a:r>
              <a:rPr lang="en-GB" sz="1200" b="1" i="0" kern="1200" dirty="0">
                <a:solidFill>
                  <a:schemeClr val="tx1"/>
                </a:solidFill>
                <a:effectLst/>
                <a:latin typeface="+mn-lt"/>
                <a:ea typeface="+mn-ea"/>
                <a:cs typeface="+mn-cs"/>
              </a:rPr>
              <a:t>Orientation Workshop</a:t>
            </a:r>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Introduction to programme structure, expectations and support.</a:t>
            </a:r>
          </a:p>
          <a:p>
            <a:pPr fontAlgn="t"/>
            <a:r>
              <a:rPr lang="en-GB" sz="1200" b="0" i="0" kern="1200" dirty="0">
                <a:solidFill>
                  <a:schemeClr val="tx1"/>
                </a:solidFill>
                <a:effectLst/>
                <a:latin typeface="+mn-lt"/>
                <a:ea typeface="+mn-ea"/>
                <a:cs typeface="+mn-cs"/>
              </a:rPr>
              <a:t>Using online platforms and digital systems effectively.</a:t>
            </a:r>
          </a:p>
          <a:p>
            <a:pPr fontAlgn="t"/>
            <a:r>
              <a:rPr lang="en-GB" sz="1200" b="0" i="0" kern="1200" dirty="0">
                <a:solidFill>
                  <a:schemeClr val="tx1"/>
                </a:solidFill>
                <a:effectLst/>
                <a:latin typeface="+mn-lt"/>
                <a:ea typeface="+mn-ea"/>
                <a:cs typeface="+mn-cs"/>
              </a:rPr>
              <a:t>Developing good study habits, time management and independent learning skills.</a:t>
            </a:r>
          </a:p>
          <a:p>
            <a:pPr fontAlgn="t"/>
            <a:r>
              <a:rPr lang="en-GB" sz="1200" b="1" i="0" kern="1200" dirty="0">
                <a:solidFill>
                  <a:schemeClr val="tx1"/>
                </a:solidFill>
                <a:effectLst/>
                <a:latin typeface="+mn-lt"/>
                <a:ea typeface="+mn-ea"/>
                <a:cs typeface="+mn-cs"/>
              </a:rPr>
              <a:t>Workshop 2: Being a Successful Student &amp; Scientist (Part 1)</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builds on the initial OneFile induction, providing learners with the skills to effectively manage their learning journey. It covers logging journal entries, recording off-the-job training, using the Skills Builder, and navigating Microsoft Teams to support communication and collaboration.</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3: Effective Communication (Part 2)</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workshop develops core communication skills, including verbal, non-verbal, and written methods, alongside active listening and feedback. Learners will explore how to overcome communication barriers, deliver effective presentations, and manage challenging situations such as conflict, applying these skills in practical scenarios.</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4: The Legal &amp; Ethical Context of Healthcare Science (Part 3)</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gain an understanding of the legal, ethical, and professional frameworks underpinning healthcare science. Topics include NHS values, organisational structure, informed consent, professional standards, and the impact of mental health, helping learners apply ethical decision-making in practice.</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5: Health, Safety &amp; Security (Part 4)</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introduces key health and safety principles within the NHS, including legislation, duty of care, safeguarding, and risk management. Learners will explore incident reporting, promoting a no-blame culture, and their role in maintaining a safe working environment.</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6: Quality, Audit, Research &amp; Innovation (Part 5)</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explore the importance of quality standards, audit processes, research principles, and innovation in healthcare science. The session supports understanding how these elements improve practice and encourages learners to engage with quality improvement and innovation in their workplace.</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7: Working in a Technical Environment (Part 6)</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workshop focuses on the role of technical scientific services in patient care. Learners will develop problem-solving skills, understand equipment lifecycle management, and demonstrate safe and effective practice while maintaining professional standards.</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8: Teaching, Training &amp; Assessing (Part 7)</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are introduced to key teaching and learning theories and how they apply in the workplace. The session covers assessment methods, feedback models, and practical teaching frameworks, enabling learners to support others’ development effectively.</a:t>
            </a:r>
          </a:p>
          <a:p>
            <a:pPr fontAlgn="t"/>
            <a:br>
              <a:rPr lang="en-GB" sz="1200" b="0" i="0" kern="1200" dirty="0">
                <a:solidFill>
                  <a:schemeClr val="tx1"/>
                </a:solidFill>
                <a:effectLst/>
                <a:latin typeface="+mn-lt"/>
                <a:ea typeface="+mn-ea"/>
                <a:cs typeface="+mn-cs"/>
              </a:rPr>
            </a:br>
            <a:r>
              <a:rPr lang="en-GB" sz="1200" b="1" i="0" kern="1200" dirty="0">
                <a:solidFill>
                  <a:schemeClr val="tx1"/>
                </a:solidFill>
                <a:effectLst/>
                <a:latin typeface="+mn-lt"/>
                <a:ea typeface="+mn-ea"/>
                <a:cs typeface="+mn-cs"/>
              </a:rPr>
              <a:t>Workshop 9: Leadership, Supervision, Mentoring &amp; Teamwork (Part 8)</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develops understanding of leadership and teamwork within healthcare settings. Learners explore leadership models, effective teamworking, mentoring, and supervision, alongside promoting a supportive, no-blame culture in multidisciplinary environments.</a:t>
            </a:r>
          </a:p>
          <a:p>
            <a:br>
              <a:rPr lang="en-GB" dirty="0"/>
            </a:br>
            <a:r>
              <a:rPr lang="en-GB" sz="1200" b="1" i="0" kern="1200" dirty="0">
                <a:solidFill>
                  <a:schemeClr val="tx1"/>
                </a:solidFill>
                <a:effectLst/>
                <a:latin typeface="+mn-lt"/>
                <a:ea typeface="+mn-ea"/>
                <a:cs typeface="+mn-cs"/>
              </a:rPr>
              <a:t>Unit 50: Scientific Basis of Cardiovascular, Respiratory and Sleep Science</a:t>
            </a:r>
          </a:p>
          <a:p>
            <a:r>
              <a:rPr lang="en-GB" sz="1200" b="1" i="0" kern="1200" dirty="0">
                <a:solidFill>
                  <a:schemeClr val="tx1"/>
                </a:solidFill>
                <a:effectLst/>
                <a:latin typeface="+mn-lt"/>
                <a:ea typeface="+mn-ea"/>
                <a:cs typeface="+mn-cs"/>
              </a:rPr>
              <a:t>Anatomy, Histology and Physiology of the Respiratory System</a:t>
            </a:r>
          </a:p>
          <a:p>
            <a:r>
              <a:rPr lang="en-GB" sz="1200" b="0" i="0" kern="1200" dirty="0">
                <a:solidFill>
                  <a:schemeClr val="tx1"/>
                </a:solidFill>
                <a:effectLst/>
                <a:latin typeface="+mn-lt"/>
                <a:ea typeface="+mn-ea"/>
                <a:cs typeface="+mn-cs"/>
              </a:rPr>
              <a:t>Develops theoretical knowledge of the </a:t>
            </a:r>
            <a:r>
              <a:rPr lang="en-GB" sz="1200" b="1" i="0" kern="1200" dirty="0">
                <a:solidFill>
                  <a:schemeClr val="tx1"/>
                </a:solidFill>
                <a:effectLst/>
                <a:latin typeface="+mn-lt"/>
                <a:ea typeface="+mn-ea"/>
                <a:cs typeface="+mn-cs"/>
              </a:rPr>
              <a:t>respiratory system</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Covers respiratory </a:t>
            </a:r>
            <a:r>
              <a:rPr lang="en-GB" sz="1200" b="1" i="0" kern="1200" dirty="0">
                <a:solidFill>
                  <a:schemeClr val="tx1"/>
                </a:solidFill>
                <a:effectLst/>
                <a:latin typeface="+mn-lt"/>
                <a:ea typeface="+mn-ea"/>
                <a:cs typeface="+mn-cs"/>
              </a:rPr>
              <a:t>anatomy, histology and physiology</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Provides a foundation for further study in respiratory and sleep science</a:t>
            </a:r>
          </a:p>
          <a:p>
            <a:r>
              <a:rPr lang="en-GB" sz="1200" b="0" i="0" kern="1200" dirty="0">
                <a:solidFill>
                  <a:schemeClr val="tx1"/>
                </a:solidFill>
                <a:effectLst/>
                <a:latin typeface="+mn-lt"/>
                <a:ea typeface="+mn-ea"/>
                <a:cs typeface="+mn-cs"/>
              </a:rPr>
              <a:t>Explores the mechanisms of respiration and gas exchange</a:t>
            </a:r>
          </a:p>
          <a:p>
            <a:r>
              <a:rPr lang="en-GB" sz="1200" b="0" i="0" kern="1200" dirty="0">
                <a:solidFill>
                  <a:schemeClr val="tx1"/>
                </a:solidFill>
                <a:effectLst/>
                <a:latin typeface="+mn-lt"/>
                <a:ea typeface="+mn-ea"/>
                <a:cs typeface="+mn-cs"/>
              </a:rPr>
              <a:t>Links theoretical knowledge to routine technical skills in respiratory science</a:t>
            </a:r>
          </a:p>
          <a:p>
            <a:r>
              <a:rPr lang="en-GB" sz="1200" b="0" i="0" kern="1200" dirty="0">
                <a:solidFill>
                  <a:schemeClr val="tx1"/>
                </a:solidFill>
                <a:effectLst/>
                <a:latin typeface="+mn-lt"/>
                <a:ea typeface="+mn-ea"/>
                <a:cs typeface="+mn-cs"/>
              </a:rPr>
              <a:t>Supports development of professional behaviours aligned with </a:t>
            </a:r>
            <a:r>
              <a:rPr lang="en-GB" sz="1200" b="1" i="0" kern="1200" dirty="0">
                <a:solidFill>
                  <a:schemeClr val="tx1"/>
                </a:solidFill>
                <a:effectLst/>
                <a:latin typeface="+mn-lt"/>
                <a:ea typeface="+mn-ea"/>
                <a:cs typeface="+mn-cs"/>
              </a:rPr>
              <a:t>Good Scientific Practice</a:t>
            </a:r>
            <a:endParaRPr lang="en-GB" sz="1200" b="0" i="0" kern="1200" dirty="0">
              <a:solidFill>
                <a:schemeClr val="tx1"/>
              </a:solidFill>
              <a:effectLst/>
              <a:latin typeface="+mn-lt"/>
              <a:ea typeface="+mn-ea"/>
              <a:cs typeface="+mn-cs"/>
            </a:endParaRPr>
          </a:p>
          <a:p>
            <a:br>
              <a:rPr lang="en-GB" dirty="0"/>
            </a:br>
            <a:endParaRPr lang="en-GB" dirty="0"/>
          </a:p>
          <a:p>
            <a:r>
              <a:rPr lang="en-GB" sz="1200" b="1" i="0" kern="1200" dirty="0">
                <a:solidFill>
                  <a:schemeClr val="tx1"/>
                </a:solidFill>
                <a:effectLst/>
                <a:latin typeface="+mn-lt"/>
                <a:ea typeface="+mn-ea"/>
                <a:cs typeface="+mn-cs"/>
              </a:rPr>
              <a:t>Unit 59: Spirometry and Bronchodilator Response in Adults</a:t>
            </a:r>
          </a:p>
          <a:p>
            <a:r>
              <a:rPr lang="en-GB" sz="1200" b="0" i="0" kern="1200" dirty="0">
                <a:solidFill>
                  <a:schemeClr val="tx1"/>
                </a:solidFill>
                <a:effectLst/>
                <a:latin typeface="+mn-lt"/>
                <a:ea typeface="+mn-ea"/>
                <a:cs typeface="+mn-cs"/>
              </a:rPr>
              <a:t>Develops knowledge and skills to perform spirometry in adults</a:t>
            </a:r>
          </a:p>
          <a:p>
            <a:r>
              <a:rPr lang="en-GB" sz="1200" b="0" i="0" kern="1200" dirty="0">
                <a:solidFill>
                  <a:schemeClr val="tx1"/>
                </a:solidFill>
                <a:effectLst/>
                <a:latin typeface="+mn-lt"/>
                <a:ea typeface="+mn-ea"/>
                <a:cs typeface="+mn-cs"/>
              </a:rPr>
              <a:t>Covers </a:t>
            </a:r>
            <a:r>
              <a:rPr lang="en-GB" sz="1200" b="1" i="0" kern="1200" dirty="0">
                <a:solidFill>
                  <a:schemeClr val="tx1"/>
                </a:solidFill>
                <a:effectLst/>
                <a:latin typeface="+mn-lt"/>
                <a:ea typeface="+mn-ea"/>
                <a:cs typeface="+mn-cs"/>
              </a:rPr>
              <a:t>bronchodilator response testing</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Focuses on safe, accurate and quality-assured testing</a:t>
            </a:r>
          </a:p>
          <a:p>
            <a:r>
              <a:rPr lang="en-GB" sz="1200" b="0" i="0" kern="1200" dirty="0">
                <a:solidFill>
                  <a:schemeClr val="tx1"/>
                </a:solidFill>
                <a:effectLst/>
                <a:latin typeface="+mn-lt"/>
                <a:ea typeface="+mn-ea"/>
                <a:cs typeface="+mn-cs"/>
              </a:rPr>
              <a:t>Supports interpretation of spirometry results</a:t>
            </a:r>
          </a:p>
          <a:p>
            <a:r>
              <a:rPr lang="en-GB" sz="1200" b="0" i="0" kern="1200" dirty="0">
                <a:solidFill>
                  <a:schemeClr val="tx1"/>
                </a:solidFill>
                <a:effectLst/>
                <a:latin typeface="+mn-lt"/>
                <a:ea typeface="+mn-ea"/>
                <a:cs typeface="+mn-cs"/>
              </a:rPr>
              <a:t>Includes contribution to technical report generation</a:t>
            </a:r>
          </a:p>
          <a:p>
            <a:r>
              <a:rPr lang="en-GB" sz="1200" b="0" i="0" kern="1200" dirty="0">
                <a:solidFill>
                  <a:schemeClr val="tx1"/>
                </a:solidFill>
                <a:effectLst/>
                <a:latin typeface="+mn-lt"/>
                <a:ea typeface="+mn-ea"/>
                <a:cs typeface="+mn-cs"/>
              </a:rPr>
              <a:t>Covers equipment maintenance, calibration and quality assurance procedures</a:t>
            </a:r>
          </a:p>
          <a:p>
            <a:r>
              <a:rPr lang="en-GB" sz="1200" b="0" i="0" kern="1200" dirty="0">
                <a:solidFill>
                  <a:schemeClr val="tx1"/>
                </a:solidFill>
                <a:effectLst/>
                <a:latin typeface="+mn-lt"/>
                <a:ea typeface="+mn-ea"/>
                <a:cs typeface="+mn-cs"/>
              </a:rPr>
              <a:t>Promotes safe, person-centred professional care in practice</a:t>
            </a:r>
          </a:p>
          <a:p>
            <a:br>
              <a:rPr lang="en-GB" dirty="0"/>
            </a:br>
            <a:endParaRPr lang="en-GB" dirty="0"/>
          </a:p>
          <a:p>
            <a:r>
              <a:rPr lang="en-GB" sz="1200" b="1" i="0" kern="1200" dirty="0">
                <a:solidFill>
                  <a:schemeClr val="tx1"/>
                </a:solidFill>
                <a:effectLst/>
                <a:latin typeface="+mn-lt"/>
                <a:ea typeface="+mn-ea"/>
                <a:cs typeface="+mn-cs"/>
              </a:rPr>
              <a:t>Unit 60: Measurement of Single Breath Gas Transfer</a:t>
            </a:r>
          </a:p>
          <a:p>
            <a:r>
              <a:rPr lang="en-GB" sz="1200" b="0" i="0" kern="1200" dirty="0">
                <a:solidFill>
                  <a:schemeClr val="tx1"/>
                </a:solidFill>
                <a:effectLst/>
                <a:latin typeface="+mn-lt"/>
                <a:ea typeface="+mn-ea"/>
                <a:cs typeface="+mn-cs"/>
              </a:rPr>
              <a:t>Develops competence in performing single breath gas transfer testing</a:t>
            </a:r>
          </a:p>
          <a:p>
            <a:r>
              <a:rPr lang="en-GB" sz="1200" b="0" i="0" kern="1200" dirty="0">
                <a:solidFill>
                  <a:schemeClr val="tx1"/>
                </a:solidFill>
                <a:effectLst/>
                <a:latin typeface="+mn-lt"/>
                <a:ea typeface="+mn-ea"/>
                <a:cs typeface="+mn-cs"/>
              </a:rPr>
              <a:t>Focuses on safe, accurate and quality-assured measurement</a:t>
            </a:r>
          </a:p>
          <a:p>
            <a:r>
              <a:rPr lang="en-GB" sz="1200" b="0" i="0" kern="1200" dirty="0">
                <a:solidFill>
                  <a:schemeClr val="tx1"/>
                </a:solidFill>
                <a:effectLst/>
                <a:latin typeface="+mn-lt"/>
                <a:ea typeface="+mn-ea"/>
                <a:cs typeface="+mn-cs"/>
              </a:rPr>
              <a:t>Supports interpretation of technical data</a:t>
            </a:r>
          </a:p>
          <a:p>
            <a:r>
              <a:rPr lang="en-GB" sz="1200" b="0" i="0" kern="1200" dirty="0">
                <a:solidFill>
                  <a:schemeClr val="tx1"/>
                </a:solidFill>
                <a:effectLst/>
                <a:latin typeface="+mn-lt"/>
                <a:ea typeface="+mn-ea"/>
                <a:cs typeface="+mn-cs"/>
              </a:rPr>
              <a:t>Includes contribution to technical reporting</a:t>
            </a:r>
          </a:p>
          <a:p>
            <a:r>
              <a:rPr lang="en-GB" sz="1200" b="0" i="0" kern="1200" dirty="0">
                <a:solidFill>
                  <a:schemeClr val="tx1"/>
                </a:solidFill>
                <a:effectLst/>
                <a:latin typeface="+mn-lt"/>
                <a:ea typeface="+mn-ea"/>
                <a:cs typeface="+mn-cs"/>
              </a:rPr>
              <a:t>Covers equipment maintenance, calibration and quality assurance procedures</a:t>
            </a:r>
          </a:p>
          <a:p>
            <a:r>
              <a:rPr lang="en-GB" sz="1200" b="0" i="0" kern="1200" dirty="0">
                <a:solidFill>
                  <a:schemeClr val="tx1"/>
                </a:solidFill>
                <a:effectLst/>
                <a:latin typeface="+mn-lt"/>
                <a:ea typeface="+mn-ea"/>
                <a:cs typeface="+mn-cs"/>
              </a:rPr>
              <a:t>Promotes safe and person-centred care during testing</a:t>
            </a:r>
          </a:p>
          <a:p>
            <a:br>
              <a:rPr lang="en-GB" dirty="0"/>
            </a:br>
            <a:br>
              <a:rPr lang="en-GB" dirty="0"/>
            </a:br>
            <a:br>
              <a:rPr lang="en-GB" dirty="0"/>
            </a:br>
            <a:endParaRPr lang="en-GB" dirty="0"/>
          </a:p>
        </p:txBody>
      </p:sp>
      <p:sp>
        <p:nvSpPr>
          <p:cNvPr id="4" name="Slide Number Placeholder 3">
            <a:extLst>
              <a:ext uri="{FF2B5EF4-FFF2-40B4-BE49-F238E27FC236}">
                <a16:creationId xmlns:a16="http://schemas.microsoft.com/office/drawing/2014/main" id="{551999DF-B2DB-F123-A9C3-2C1C8AE660E0}"/>
              </a:ext>
            </a:extLst>
          </p:cNvPr>
          <p:cNvSpPr>
            <a:spLocks noGrp="1"/>
          </p:cNvSpPr>
          <p:nvPr>
            <p:ph type="sldNum" sz="quarter" idx="5"/>
          </p:nvPr>
        </p:nvSpPr>
        <p:spPr/>
        <p:txBody>
          <a:bodyPr/>
          <a:lstStyle/>
          <a:p>
            <a:fld id="{2AC6D7E2-3851-47FB-8AA3-1B602E40327F}" type="slidenum">
              <a:rPr lang="en-GB" smtClean="0"/>
              <a:t>18</a:t>
            </a:fld>
            <a:endParaRPr lang="en-GB" dirty="0"/>
          </a:p>
        </p:txBody>
      </p:sp>
    </p:spTree>
    <p:extLst>
      <p:ext uri="{BB962C8B-B14F-4D97-AF65-F5344CB8AC3E}">
        <p14:creationId xmlns:p14="http://schemas.microsoft.com/office/powerpoint/2010/main" val="2300910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Pathway Specific</a:t>
            </a:r>
          </a:p>
          <a:p>
            <a:r>
              <a:rPr lang="en-GB" sz="1200" dirty="0"/>
              <a:t>Practice managing sleep apnoea using CPAP therapy. Complete ARTP competency assessments with supervisor guidance.</a:t>
            </a:r>
          </a:p>
          <a:p>
            <a:r>
              <a:rPr lang="en-GB" sz="1200" dirty="0"/>
              <a:t>Deliver presentations on spirometry, respiratory disease patterns, and sleep disorders. Include data interpretation.</a:t>
            </a:r>
          </a:p>
          <a:p>
            <a:r>
              <a:rPr lang="en-GB" sz="1200" dirty="0"/>
              <a:t>Review a lab incident involving calculation errors. Write a reflective report on prevention strategies.</a:t>
            </a:r>
          </a:p>
          <a:p>
            <a:r>
              <a:rPr lang="en-GB" sz="1200" dirty="0"/>
              <a:t>Create a photo diary demonstrating sleep diagnostics with two different devices.</a:t>
            </a:r>
          </a:p>
          <a:p>
            <a:endParaRPr lang="en-GB" dirty="0"/>
          </a:p>
        </p:txBody>
      </p:sp>
      <p:sp>
        <p:nvSpPr>
          <p:cNvPr id="4" name="Slide Number Placeholder 3"/>
          <p:cNvSpPr>
            <a:spLocks noGrp="1"/>
          </p:cNvSpPr>
          <p:nvPr>
            <p:ph type="sldNum" sz="quarter" idx="5"/>
          </p:nvPr>
        </p:nvSpPr>
        <p:spPr/>
        <p:txBody>
          <a:bodyPr/>
          <a:lstStyle/>
          <a:p>
            <a:fld id="{2AC6D7E2-3851-47FB-8AA3-1B602E40327F}" type="slidenum">
              <a:rPr lang="en-GB" smtClean="0"/>
              <a:t>19</a:t>
            </a:fld>
            <a:endParaRPr lang="en-GB" dirty="0"/>
          </a:p>
        </p:txBody>
      </p:sp>
    </p:spTree>
    <p:extLst>
      <p:ext uri="{BB962C8B-B14F-4D97-AF65-F5344CB8AC3E}">
        <p14:creationId xmlns:p14="http://schemas.microsoft.com/office/powerpoint/2010/main" val="1348148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Blip>
                <a:blip r:embed="rId3"/>
              </a:buBlip>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BF5393-C875-4A12-B012-2C2CB9B221C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5752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Apprentices with an undiagnosed learning difficulty or disability may be able to access this flexibility by completing  a detailed assessment with our specialist coach.</a:t>
            </a:r>
          </a:p>
          <a:p>
            <a:endParaRPr lang="en-GB" dirty="0"/>
          </a:p>
        </p:txBody>
      </p:sp>
      <p:sp>
        <p:nvSpPr>
          <p:cNvPr id="4" name="Slide Number Placeholder 3"/>
          <p:cNvSpPr>
            <a:spLocks noGrp="1"/>
          </p:cNvSpPr>
          <p:nvPr>
            <p:ph type="sldNum" sz="quarter" idx="5"/>
          </p:nvPr>
        </p:nvSpPr>
        <p:spPr/>
        <p:txBody>
          <a:bodyPr/>
          <a:lstStyle/>
          <a:p>
            <a:fld id="{2AC6D7E2-3851-47FB-8AA3-1B602E40327F}" type="slidenum">
              <a:rPr lang="en-GB" smtClean="0"/>
              <a:t>25</a:t>
            </a:fld>
            <a:endParaRPr lang="en-GB" dirty="0"/>
          </a:p>
        </p:txBody>
      </p:sp>
    </p:spTree>
    <p:extLst>
      <p:ext uri="{BB962C8B-B14F-4D97-AF65-F5344CB8AC3E}">
        <p14:creationId xmlns:p14="http://schemas.microsoft.com/office/powerpoint/2010/main" val="1493909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sz="1200" kern="100" dirty="0">
                <a:effectLst/>
              </a:rPr>
            </a:br>
            <a:r>
              <a:rPr lang="en-GB" sz="1200" b="1" kern="100" dirty="0">
                <a:effectLst/>
              </a:rPr>
              <a:t>Responsibilities</a:t>
            </a:r>
            <a:br>
              <a:rPr lang="en-GB" sz="1200" kern="100" dirty="0">
                <a:effectLst/>
              </a:rPr>
            </a:br>
            <a:r>
              <a:rPr lang="en-GB" b="1" noProof="0" dirty="0"/>
              <a:t>The Apprentice</a:t>
            </a:r>
          </a:p>
          <a:p>
            <a:r>
              <a:rPr lang="en-GB" noProof="0" dirty="0"/>
              <a:t>Complete work meeting  targets set</a:t>
            </a:r>
          </a:p>
          <a:p>
            <a:r>
              <a:rPr lang="en-GB" noProof="0" dirty="0"/>
              <a:t>Attend any training sessions made available </a:t>
            </a:r>
          </a:p>
          <a:p>
            <a:r>
              <a:rPr lang="en-GB" noProof="0" dirty="0"/>
              <a:t>Communicate clearly and regularly with  Tutor</a:t>
            </a:r>
          </a:p>
          <a:p>
            <a:r>
              <a:rPr lang="en-GB" noProof="0" dirty="0"/>
              <a:t>Commence Functional Skills from the beginning of their programme if required to complete </a:t>
            </a:r>
          </a:p>
          <a:p>
            <a:r>
              <a:rPr lang="en-GB" noProof="0" dirty="0"/>
              <a:t>Complete and record  off-the-Job activity every month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00" dirty="0">
                <a:effectLst/>
              </a:rPr>
              <a:t>Independent learning / time for study – reading, watching developmental videos, research tasks and projects</a:t>
            </a:r>
          </a:p>
          <a:p>
            <a:endParaRPr lang="en-GB"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b="1" noProof="0" dirty="0"/>
              <a:t>Line Manager/Mentor</a:t>
            </a:r>
          </a:p>
          <a:p>
            <a:r>
              <a:rPr lang="en-GB" noProof="0" dirty="0"/>
              <a:t>Support development of the learner, giving opportunity to practice new skills attained in the workplace</a:t>
            </a:r>
          </a:p>
          <a:p>
            <a:r>
              <a:rPr lang="en-GB" noProof="0" dirty="0"/>
              <a:t>Allow the learner to attend all agreed Tutor sessions and allow protected time for reflection and written work</a:t>
            </a:r>
          </a:p>
          <a:p>
            <a:r>
              <a:rPr lang="en-GB" noProof="0" dirty="0"/>
              <a:t>Support with off-the-job learning identification and recording</a:t>
            </a:r>
          </a:p>
          <a:p>
            <a:r>
              <a:rPr lang="en-GB" noProof="0" dirty="0"/>
              <a:t>Attend progress reviews</a:t>
            </a:r>
          </a:p>
          <a:p>
            <a:r>
              <a:rPr lang="en-GB" sz="1200" kern="100" dirty="0">
                <a:effectLst/>
              </a:rPr>
              <a:t>In work learning opportunities – Shadowing, stepping up, coaching, mentoring</a:t>
            </a:r>
            <a:endParaRPr lang="en-GB" noProof="0" dirty="0"/>
          </a:p>
          <a:p>
            <a:pPr marL="0" indent="0">
              <a:buNone/>
            </a:pPr>
            <a:br>
              <a:rPr lang="en-GB" dirty="0"/>
            </a:br>
            <a:r>
              <a:rPr lang="en-GB" b="1" noProof="0" dirty="0"/>
              <a:t>Dynamic Training</a:t>
            </a:r>
          </a:p>
          <a:p>
            <a:r>
              <a:rPr lang="en-GB" noProof="0" dirty="0"/>
              <a:t>Create an individual learning plan</a:t>
            </a:r>
          </a:p>
          <a:p>
            <a:r>
              <a:rPr lang="en-GB" noProof="0" dirty="0"/>
              <a:t>Identify any recognition of prior learning</a:t>
            </a:r>
          </a:p>
          <a:p>
            <a:r>
              <a:rPr lang="en-GB" noProof="0" dirty="0"/>
              <a:t>Provide quality training, support and assessment</a:t>
            </a:r>
          </a:p>
          <a:p>
            <a:r>
              <a:rPr lang="en-GB" noProof="0" dirty="0"/>
              <a:t>Provide regular feedback and development opportunities</a:t>
            </a:r>
          </a:p>
          <a:p>
            <a:r>
              <a:rPr lang="en-GB" noProof="0" dirty="0"/>
              <a:t>Adapt delivery and assessment to meet individual needs where applicable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BF5393-C875-4A12-B012-2C2CB9B221C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93013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Length is duration planned not how long the programme takes to achieve. i.e. if a learner achieves earlier they get the planned duration UCAs tariff points. </a:t>
            </a:r>
          </a:p>
        </p:txBody>
      </p:sp>
      <p:sp>
        <p:nvSpPr>
          <p:cNvPr id="4" name="Slide Number Placeholder 3"/>
          <p:cNvSpPr>
            <a:spLocks noGrp="1"/>
          </p:cNvSpPr>
          <p:nvPr>
            <p:ph type="sldNum" sz="quarter" idx="5"/>
          </p:nvPr>
        </p:nvSpPr>
        <p:spPr/>
        <p:txBody>
          <a:bodyPr/>
          <a:lstStyle/>
          <a:p>
            <a:fld id="{2AC6D7E2-3851-47FB-8AA3-1B602E40327F}" type="slidenum">
              <a:rPr lang="en-GB" smtClean="0"/>
              <a:t>28</a:t>
            </a:fld>
            <a:endParaRPr lang="en-GB" dirty="0"/>
          </a:p>
        </p:txBody>
      </p:sp>
    </p:spTree>
    <p:extLst>
      <p:ext uri="{BB962C8B-B14F-4D97-AF65-F5344CB8AC3E}">
        <p14:creationId xmlns:p14="http://schemas.microsoft.com/office/powerpoint/2010/main" val="454151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there are multiple pathways associated to the healthcare science associate apprenticeship programme  ask to add interest in comments so as to then focus on interest based on audience</a:t>
            </a:r>
          </a:p>
        </p:txBody>
      </p:sp>
      <p:sp>
        <p:nvSpPr>
          <p:cNvPr id="4" name="Slide Number Placeholder 3"/>
          <p:cNvSpPr>
            <a:spLocks noGrp="1"/>
          </p:cNvSpPr>
          <p:nvPr>
            <p:ph type="sldNum" sz="quarter" idx="5"/>
          </p:nvPr>
        </p:nvSpPr>
        <p:spPr/>
        <p:txBody>
          <a:bodyPr/>
          <a:lstStyle/>
          <a:p>
            <a:fld id="{2AC6D7E2-3851-47FB-8AA3-1B602E40327F}" type="slidenum">
              <a:rPr lang="en-GB" smtClean="0"/>
              <a:t>3</a:t>
            </a:fld>
            <a:endParaRPr lang="en-GB" dirty="0"/>
          </a:p>
        </p:txBody>
      </p:sp>
    </p:spTree>
    <p:extLst>
      <p:ext uri="{BB962C8B-B14F-4D97-AF65-F5344CB8AC3E}">
        <p14:creationId xmlns:p14="http://schemas.microsoft.com/office/powerpoint/2010/main" val="3392897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sz="1200" b="1" i="0" kern="1200" dirty="0">
                <a:solidFill>
                  <a:schemeClr val="tx1"/>
                </a:solidFill>
                <a:effectLst/>
                <a:latin typeface="+mn-lt"/>
                <a:ea typeface="+mn-ea"/>
                <a:cs typeface="+mn-cs"/>
              </a:rPr>
              <a:t>Orientation Workshop</a:t>
            </a:r>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Introduction to programme structure, expectations and support.</a:t>
            </a:r>
          </a:p>
          <a:p>
            <a:pPr fontAlgn="t"/>
            <a:r>
              <a:rPr lang="en-GB" sz="1200" b="0" i="0" kern="1200" dirty="0">
                <a:solidFill>
                  <a:schemeClr val="tx1"/>
                </a:solidFill>
                <a:effectLst/>
                <a:latin typeface="+mn-lt"/>
                <a:ea typeface="+mn-ea"/>
                <a:cs typeface="+mn-cs"/>
              </a:rPr>
              <a:t>Using online platforms and digital systems effectively.</a:t>
            </a:r>
          </a:p>
          <a:p>
            <a:pPr fontAlgn="t"/>
            <a:r>
              <a:rPr lang="en-GB" sz="1200" b="0" i="0" kern="1200" dirty="0">
                <a:solidFill>
                  <a:schemeClr val="tx1"/>
                </a:solidFill>
                <a:effectLst/>
                <a:latin typeface="+mn-lt"/>
                <a:ea typeface="+mn-ea"/>
                <a:cs typeface="+mn-cs"/>
              </a:rPr>
              <a:t>Developing good study habits, time management and independent learning skills.</a:t>
            </a:r>
          </a:p>
          <a:p>
            <a:pPr fontAlgn="t"/>
            <a:r>
              <a:rPr lang="en-GB" sz="1200" b="1" i="0" kern="1200" dirty="0">
                <a:solidFill>
                  <a:schemeClr val="tx1"/>
                </a:solidFill>
                <a:effectLst/>
                <a:latin typeface="+mn-lt"/>
                <a:ea typeface="+mn-ea"/>
                <a:cs typeface="+mn-cs"/>
              </a:rPr>
              <a:t>Workshop 2: Being a Successful Student &amp; Scientist (Part 1)</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builds on the initial OneFile induction, providing learners with the skills to effectively manage their learning journey. It covers logging journal entries, recording off-the-job training, using the Skills Builder, and navigating Microsoft Teams to support communication and collaboration.</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3: Effective Communication (Part 2)</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workshop develops core communication skills, including verbal, non-verbal, and written methods, alongside active listening and feedback. Learners will explore how to overcome communication barriers, deliver effective presentations, and manage challenging situations such as conflict, applying these skills in practical scenarios.</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4: The Legal &amp; Ethical Context of Healthcare Science (Part 3)</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gain an understanding of the legal, ethical, and professional frameworks underpinning healthcare science. Topics include NHS values, organisational structure, informed consent, professional standards, and the impact of mental health, helping learners apply ethical decision-making in practice.</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5: Health, Safety &amp; Security (Part 4)</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introduces key health and safety principles within the NHS, including legislation, duty of care, safeguarding, and risk management. Learners will explore incident reporting, promoting a no-blame culture, and their role in maintaining a safe working environment.</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6: Quality, Audit, Research &amp; Innovation (Part 5)</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explore the importance of quality standards, audit processes, research principles, and innovation in healthcare science. The session supports understanding how these elements improve practice and encourages learners to engage with quality improvement and innovation in their workplace.</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7: Working in a Technical Environment (Part 6)</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workshop focuses on the role of technical scientific services in patient care. Learners will develop problem-solving skills, understand equipment lifecycle management, and demonstrate safe and effective practice while maintaining professional standards.</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8: Teaching, Training &amp; Assessing (Part 7)</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are introduced to key teaching and learning theories and how they apply in the workplace. The session covers assessment methods, feedback models, and practical teaching frameworks, enabling learners to support others’ development effectively.</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9: Leadership, Supervision, Mentoring &amp; Teamwork (Part 8)</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develops understanding of leadership and teamwork within healthcare settings. Learners explore leadership models, effective teamworking, mentoring, and supervision, alongside promoting a supportive, no-blame culture in multidisciplinary environments.</a:t>
            </a:r>
          </a:p>
          <a:p>
            <a:pPr fontAlgn="t"/>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Units 11 &amp; 17: Scientific Basis of Healthcare Science and Building Blocks of Life</a:t>
            </a:r>
          </a:p>
          <a:p>
            <a:r>
              <a:rPr lang="en-GB" sz="1200" b="0" i="0" kern="1200" dirty="0">
                <a:solidFill>
                  <a:schemeClr val="tx1"/>
                </a:solidFill>
                <a:effectLst/>
                <a:latin typeface="+mn-lt"/>
                <a:ea typeface="+mn-ea"/>
                <a:cs typeface="+mn-cs"/>
              </a:rPr>
              <a:t>Delivered as a </a:t>
            </a:r>
            <a:r>
              <a:rPr lang="en-GB" sz="1200" b="1" i="0" kern="1200" dirty="0">
                <a:solidFill>
                  <a:schemeClr val="tx1"/>
                </a:solidFill>
                <a:effectLst/>
                <a:latin typeface="+mn-lt"/>
                <a:ea typeface="+mn-ea"/>
                <a:cs typeface="+mn-cs"/>
              </a:rPr>
              <a:t>combined unit</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Duration: </a:t>
            </a:r>
            <a:r>
              <a:rPr lang="en-GB" sz="1200" b="1" i="0" kern="1200" dirty="0">
                <a:solidFill>
                  <a:schemeClr val="tx1"/>
                </a:solidFill>
                <a:effectLst/>
                <a:latin typeface="+mn-lt"/>
                <a:ea typeface="+mn-ea"/>
                <a:cs typeface="+mn-cs"/>
              </a:rPr>
              <a:t>4 months</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Introduces the scientific basis of healthcare science</a:t>
            </a:r>
          </a:p>
          <a:p>
            <a:r>
              <a:rPr lang="en-GB" sz="1200" b="0" i="0" kern="1200" dirty="0">
                <a:solidFill>
                  <a:schemeClr val="tx1"/>
                </a:solidFill>
                <a:effectLst/>
                <a:latin typeface="+mn-lt"/>
                <a:ea typeface="+mn-ea"/>
                <a:cs typeface="+mn-cs"/>
              </a:rPr>
              <a:t>Covers key clinical science principles</a:t>
            </a:r>
          </a:p>
          <a:p>
            <a:r>
              <a:rPr lang="en-GB" sz="1200" b="0" i="0" kern="1200" dirty="0">
                <a:solidFill>
                  <a:schemeClr val="tx1"/>
                </a:solidFill>
                <a:effectLst/>
                <a:latin typeface="+mn-lt"/>
                <a:ea typeface="+mn-ea"/>
                <a:cs typeface="+mn-cs"/>
              </a:rPr>
              <a:t>Explores the building blocks of life</a:t>
            </a:r>
          </a:p>
          <a:p>
            <a:r>
              <a:rPr lang="en-GB" sz="1200" b="0" i="0" kern="1200" dirty="0">
                <a:solidFill>
                  <a:schemeClr val="tx1"/>
                </a:solidFill>
                <a:effectLst/>
                <a:latin typeface="+mn-lt"/>
                <a:ea typeface="+mn-ea"/>
                <a:cs typeface="+mn-cs"/>
              </a:rPr>
              <a:t>Supports understanding of biological structures and processes</a:t>
            </a:r>
          </a:p>
          <a:p>
            <a:r>
              <a:rPr lang="en-GB" sz="1200" b="0" i="0" kern="1200" dirty="0">
                <a:solidFill>
                  <a:schemeClr val="tx1"/>
                </a:solidFill>
                <a:effectLst/>
                <a:latin typeface="+mn-lt"/>
                <a:ea typeface="+mn-ea"/>
                <a:cs typeface="+mn-cs"/>
              </a:rPr>
              <a:t>Provides foundation knowledge for decontamination science and clinical practice</a:t>
            </a:r>
          </a:p>
          <a:p>
            <a:br>
              <a:rPr lang="en-GB" dirty="0"/>
            </a:br>
            <a:endParaRPr lang="en-GB" dirty="0"/>
          </a:p>
          <a:p>
            <a:r>
              <a:rPr lang="en-GB" sz="1200" b="1" i="0" kern="1200" dirty="0">
                <a:solidFill>
                  <a:schemeClr val="tx1"/>
                </a:solidFill>
                <a:effectLst/>
                <a:latin typeface="+mn-lt"/>
                <a:ea typeface="+mn-ea"/>
                <a:cs typeface="+mn-cs"/>
              </a:rPr>
              <a:t>Decontamination Science Units Covered</a:t>
            </a:r>
          </a:p>
          <a:p>
            <a:r>
              <a:rPr lang="en-GB" sz="1200" b="1" i="0" kern="1200" dirty="0">
                <a:solidFill>
                  <a:schemeClr val="tx1"/>
                </a:solidFill>
                <a:effectLst/>
                <a:latin typeface="+mn-lt"/>
                <a:ea typeface="+mn-ea"/>
                <a:cs typeface="+mn-cs"/>
              </a:rPr>
              <a:t>Units 39–46</a:t>
            </a:r>
          </a:p>
          <a:p>
            <a:r>
              <a:rPr lang="en-GB" sz="1200" b="0" i="0" kern="1200" dirty="0">
                <a:solidFill>
                  <a:schemeClr val="tx1"/>
                </a:solidFill>
                <a:effectLst/>
                <a:latin typeface="+mn-lt"/>
                <a:ea typeface="+mn-ea"/>
                <a:cs typeface="+mn-cs"/>
              </a:rPr>
              <a:t>Covers the principles and practice of decontamination science</a:t>
            </a:r>
          </a:p>
          <a:p>
            <a:r>
              <a:rPr lang="en-GB" sz="1200" b="0" i="0" kern="1200" dirty="0">
                <a:solidFill>
                  <a:schemeClr val="tx1"/>
                </a:solidFill>
                <a:effectLst/>
                <a:latin typeface="+mn-lt"/>
                <a:ea typeface="+mn-ea"/>
                <a:cs typeface="+mn-cs"/>
              </a:rPr>
              <a:t>Introduces preparation of medical devices for cleaning and disinfection</a:t>
            </a:r>
          </a:p>
          <a:p>
            <a:r>
              <a:rPr lang="en-GB" sz="1200" b="0" i="0" kern="1200" dirty="0">
                <a:solidFill>
                  <a:schemeClr val="tx1"/>
                </a:solidFill>
                <a:effectLst/>
                <a:latin typeface="+mn-lt"/>
                <a:ea typeface="+mn-ea"/>
                <a:cs typeface="+mn-cs"/>
              </a:rPr>
              <a:t>Explains manual cleaning and disinfection processes</a:t>
            </a:r>
          </a:p>
          <a:p>
            <a:r>
              <a:rPr lang="en-GB" sz="1200" b="0" i="0" kern="1200" dirty="0">
                <a:solidFill>
                  <a:schemeClr val="tx1"/>
                </a:solidFill>
                <a:effectLst/>
                <a:latin typeface="+mn-lt"/>
                <a:ea typeface="+mn-ea"/>
                <a:cs typeface="+mn-cs"/>
              </a:rPr>
              <a:t>Covers automated cleaning and disinfection processes</a:t>
            </a:r>
          </a:p>
          <a:p>
            <a:r>
              <a:rPr lang="en-GB" sz="1200" b="0" i="0" kern="1200" dirty="0">
                <a:solidFill>
                  <a:schemeClr val="tx1"/>
                </a:solidFill>
                <a:effectLst/>
                <a:latin typeface="+mn-lt"/>
                <a:ea typeface="+mn-ea"/>
                <a:cs typeface="+mn-cs"/>
              </a:rPr>
              <a:t>Develops understanding of inspection, assembly and packaging of medical devices</a:t>
            </a:r>
          </a:p>
          <a:p>
            <a:r>
              <a:rPr lang="en-GB" sz="1200" b="0" i="0" kern="1200" dirty="0">
                <a:solidFill>
                  <a:schemeClr val="tx1"/>
                </a:solidFill>
                <a:effectLst/>
                <a:latin typeface="+mn-lt"/>
                <a:ea typeface="+mn-ea"/>
                <a:cs typeface="+mn-cs"/>
              </a:rPr>
              <a:t>Explains working in a controlled environment</a:t>
            </a:r>
          </a:p>
          <a:p>
            <a:r>
              <a:rPr lang="en-GB" sz="1200" b="0" i="0" kern="1200" dirty="0">
                <a:solidFill>
                  <a:schemeClr val="tx1"/>
                </a:solidFill>
                <a:effectLst/>
                <a:latin typeface="+mn-lt"/>
                <a:ea typeface="+mn-ea"/>
                <a:cs typeface="+mn-cs"/>
              </a:rPr>
              <a:t>Covers terminal processing, including:</a:t>
            </a:r>
          </a:p>
          <a:p>
            <a:pPr lvl="1"/>
            <a:r>
              <a:rPr lang="en-GB" sz="1200" b="0" i="0" kern="1200" dirty="0">
                <a:solidFill>
                  <a:schemeClr val="tx1"/>
                </a:solidFill>
                <a:effectLst/>
                <a:latin typeface="+mn-lt"/>
                <a:ea typeface="+mn-ea"/>
                <a:cs typeface="+mn-cs"/>
              </a:rPr>
              <a:t>sterilisation</a:t>
            </a:r>
          </a:p>
          <a:p>
            <a:pPr lvl="1"/>
            <a:r>
              <a:rPr lang="en-GB" sz="1200" b="0" i="0" kern="1200" dirty="0">
                <a:solidFill>
                  <a:schemeClr val="tx1"/>
                </a:solidFill>
                <a:effectLst/>
                <a:latin typeface="+mn-lt"/>
                <a:ea typeface="+mn-ea"/>
                <a:cs typeface="+mn-cs"/>
              </a:rPr>
              <a:t>high-level disinfection</a:t>
            </a:r>
          </a:p>
          <a:p>
            <a:r>
              <a:rPr lang="en-GB" sz="1200" b="0" i="0" kern="1200" dirty="0">
                <a:solidFill>
                  <a:schemeClr val="tx1"/>
                </a:solidFill>
                <a:effectLst/>
                <a:latin typeface="+mn-lt"/>
                <a:ea typeface="+mn-ea"/>
                <a:cs typeface="+mn-cs"/>
              </a:rPr>
              <a:t>Introduces testing, maintenance and breakdown management of decontamination equipment</a:t>
            </a:r>
          </a:p>
          <a:p>
            <a:r>
              <a:rPr lang="en-GB" sz="1200" b="0" i="0" kern="1200" dirty="0">
                <a:solidFill>
                  <a:schemeClr val="tx1"/>
                </a:solidFill>
                <a:effectLst/>
                <a:latin typeface="+mn-lt"/>
                <a:ea typeface="+mn-ea"/>
                <a:cs typeface="+mn-cs"/>
              </a:rPr>
              <a:t>Covers flexible endoscope decontamination</a:t>
            </a:r>
          </a:p>
          <a:p>
            <a:r>
              <a:rPr lang="en-GB" sz="1200" b="0" i="0" kern="1200" dirty="0">
                <a:solidFill>
                  <a:schemeClr val="tx1"/>
                </a:solidFill>
                <a:effectLst/>
                <a:latin typeface="+mn-lt"/>
                <a:ea typeface="+mn-ea"/>
                <a:cs typeface="+mn-cs"/>
              </a:rPr>
              <a:t>Supports safe, effective and compliant reprocessing of medical devices</a:t>
            </a:r>
          </a:p>
          <a:p>
            <a:pPr fontAlgn="t"/>
            <a:endParaRPr lang="en-GB"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2AC6D7E2-3851-47FB-8AA3-1B602E40327F}" type="slidenum">
              <a:rPr lang="en-GB" smtClean="0"/>
              <a:t>4</a:t>
            </a:fld>
            <a:endParaRPr lang="en-GB" dirty="0"/>
          </a:p>
        </p:txBody>
      </p:sp>
    </p:spTree>
    <p:extLst>
      <p:ext uri="{BB962C8B-B14F-4D97-AF65-F5344CB8AC3E}">
        <p14:creationId xmlns:p14="http://schemas.microsoft.com/office/powerpoint/2010/main" val="1768642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B1E32-EC1F-3FC8-EC18-1A02323F4C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BF42CF-FC2B-5D3B-4C90-5A22098B7F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14D763-3661-71B8-7DC6-31C7B1EBB111}"/>
              </a:ext>
            </a:extLst>
          </p:cNvPr>
          <p:cNvSpPr>
            <a:spLocks noGrp="1"/>
          </p:cNvSpPr>
          <p:nvPr>
            <p:ph type="body" idx="1"/>
          </p:nvPr>
        </p:nvSpPr>
        <p:spPr/>
        <p:txBody>
          <a:bodyPr/>
          <a:lstStyle/>
          <a:p>
            <a:pPr fontAlgn="t"/>
            <a:r>
              <a:rPr lang="en-GB" sz="1200" b="1" i="0" kern="1200" dirty="0">
                <a:solidFill>
                  <a:schemeClr val="tx1"/>
                </a:solidFill>
                <a:effectLst/>
                <a:latin typeface="+mn-lt"/>
                <a:ea typeface="+mn-ea"/>
                <a:cs typeface="+mn-cs"/>
              </a:rPr>
              <a:t>Orientation Workshop</a:t>
            </a:r>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Introduction to programme structure, expectations and support.</a:t>
            </a:r>
          </a:p>
          <a:p>
            <a:pPr fontAlgn="t"/>
            <a:r>
              <a:rPr lang="en-GB" sz="1200" b="0" i="0" kern="1200" dirty="0">
                <a:solidFill>
                  <a:schemeClr val="tx1"/>
                </a:solidFill>
                <a:effectLst/>
                <a:latin typeface="+mn-lt"/>
                <a:ea typeface="+mn-ea"/>
                <a:cs typeface="+mn-cs"/>
              </a:rPr>
              <a:t>Using online platforms and digital systems effectively.</a:t>
            </a:r>
          </a:p>
          <a:p>
            <a:pPr fontAlgn="t"/>
            <a:r>
              <a:rPr lang="en-GB" sz="1200" b="0" i="0" kern="1200" dirty="0">
                <a:solidFill>
                  <a:schemeClr val="tx1"/>
                </a:solidFill>
                <a:effectLst/>
                <a:latin typeface="+mn-lt"/>
                <a:ea typeface="+mn-ea"/>
                <a:cs typeface="+mn-cs"/>
              </a:rPr>
              <a:t>Developing good study habits, time management and independent learning skills.</a:t>
            </a:r>
          </a:p>
          <a:p>
            <a:pPr fontAlgn="t"/>
            <a:r>
              <a:rPr lang="en-GB" sz="1200" b="1" i="0" kern="1200" dirty="0">
                <a:solidFill>
                  <a:schemeClr val="tx1"/>
                </a:solidFill>
                <a:effectLst/>
                <a:latin typeface="+mn-lt"/>
                <a:ea typeface="+mn-ea"/>
                <a:cs typeface="+mn-cs"/>
              </a:rPr>
              <a:t>Workshop 2: Being a Successful Student &amp; Scientist (Part 1)</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builds on the initial OneFile induction, providing learners with the skills to effectively manage their learning journey. It covers logging journal entries, recording off-the-job training, using the Skills Builder, and navigating Microsoft Teams to support communication and collaboration.</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3: Effective Communication (Part 2)</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workshop develops core communication skills, including verbal, non-verbal, and written methods, alongside active listening and feedback. Learners will explore how to overcome communication barriers, deliver effective presentations, and manage challenging situations such as conflict, applying these skills in practical scenarios.</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4: The Legal &amp; Ethical Context of Healthcare Science (Part 3)</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gain an understanding of the legal, ethical, and professional frameworks underpinning healthcare science. Topics include NHS values, organisational structure, informed consent, professional standards, and the impact of mental health, helping learners apply ethical decision-making in practice.</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5: Health, Safety &amp; Security (Part 4)</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introduces key health and safety principles within the NHS, including legislation, duty of care, safeguarding, and risk management. Learners will explore incident reporting, promoting a no-blame culture, and their role in maintaining a safe working environment.</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6: Quality, Audit, Research &amp; Innovation (Part 5)</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explore the importance of quality standards, audit processes, research principles, and innovation in healthcare science. The session supports understanding how these elements improve practice and encourages learners to engage with quality improvement and innovation in their workplace.</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7: Working in a Technical Environment (Part 6)</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workshop focuses on the role of technical scientific services in patient care. Learners will develop problem-solving skills, understand equipment lifecycle management, and demonstrate safe and effective practice while maintaining professional standards.</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8: Teaching, Training &amp; Assessing (Part 7)</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are introduced to key teaching and learning theories and how they apply in the workplace. The session covers assessment methods, feedback models, and practical teaching frameworks, enabling learners to support others’ development effectively.</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9: Leadership, Supervision, Mentoring &amp; Teamwork (Part 8)</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develops understanding of leadership and teamwork within healthcare settings. Learners explore leadership models, effective teamworking, mentoring, and supervision, alongside promoting a supportive, no-blame culture in multidisciplinary environments.</a:t>
            </a:r>
          </a:p>
          <a:p>
            <a:pPr fontAlgn="t"/>
            <a:endParaRPr lang="en-GB" sz="1200" b="0" i="0" kern="1200" dirty="0">
              <a:solidFill>
                <a:schemeClr val="tx1"/>
              </a:solidFill>
              <a:effectLst/>
              <a:latin typeface="+mn-lt"/>
              <a:ea typeface="+mn-ea"/>
              <a:cs typeface="+mn-cs"/>
            </a:endParaRPr>
          </a:p>
          <a:p>
            <a:pPr fontAlgn="t"/>
            <a:endParaRPr lang="en-GB" sz="1200" b="0" i="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Units 11 &amp; 17: Scientific Basis of Healthcare Science and Building Blocks of Life</a:t>
            </a:r>
          </a:p>
          <a:p>
            <a:r>
              <a:rPr lang="en-GB" sz="1200" kern="1200" dirty="0">
                <a:solidFill>
                  <a:schemeClr val="tx1"/>
                </a:solidFill>
                <a:effectLst/>
                <a:latin typeface="+mn-lt"/>
                <a:ea typeface="+mn-ea"/>
                <a:cs typeface="+mn-cs"/>
              </a:rPr>
              <a:t>Delivered as a </a:t>
            </a:r>
            <a:r>
              <a:rPr lang="en-GB" sz="1200" b="1" kern="1200" dirty="0">
                <a:solidFill>
                  <a:schemeClr val="tx1"/>
                </a:solidFill>
                <a:effectLst/>
                <a:latin typeface="+mn-lt"/>
                <a:ea typeface="+mn-ea"/>
                <a:cs typeface="+mn-cs"/>
              </a:rPr>
              <a:t>combined unit</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Duration: </a:t>
            </a:r>
            <a:r>
              <a:rPr lang="en-GB" sz="1200" b="1" kern="1200" dirty="0">
                <a:solidFill>
                  <a:schemeClr val="tx1"/>
                </a:solidFill>
                <a:effectLst/>
                <a:latin typeface="+mn-lt"/>
                <a:ea typeface="+mn-ea"/>
                <a:cs typeface="+mn-cs"/>
              </a:rPr>
              <a:t>4 months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Uses online classroom activities, self-study and the </a:t>
            </a:r>
            <a:r>
              <a:rPr lang="en-GB" sz="1200" b="1" kern="1200" dirty="0">
                <a:solidFill>
                  <a:schemeClr val="tx1"/>
                </a:solidFill>
                <a:effectLst/>
                <a:latin typeface="+mn-lt"/>
                <a:ea typeface="+mn-ea"/>
                <a:cs typeface="+mn-cs"/>
              </a:rPr>
              <a:t>ATOM virtual learning platform</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Explores anatomy, physiology and pathology of the major body systems</a:t>
            </a:r>
          </a:p>
          <a:p>
            <a:r>
              <a:rPr lang="en-GB" sz="1200" kern="1200" dirty="0">
                <a:solidFill>
                  <a:schemeClr val="tx1"/>
                </a:solidFill>
                <a:effectLst/>
                <a:latin typeface="+mn-lt"/>
                <a:ea typeface="+mn-ea"/>
                <a:cs typeface="+mn-cs"/>
              </a:rPr>
              <a:t>Covers the classification, structure and function of cells and tissues</a:t>
            </a:r>
          </a:p>
          <a:p>
            <a:r>
              <a:rPr lang="en-GB" sz="1200" kern="1200" dirty="0">
                <a:solidFill>
                  <a:schemeClr val="tx1"/>
                </a:solidFill>
                <a:effectLst/>
                <a:latin typeface="+mn-lt"/>
                <a:ea typeface="+mn-ea"/>
                <a:cs typeface="+mn-cs"/>
              </a:rPr>
              <a:t>Introduces genetics, including genes, chromosomes, DNA and the human genome</a:t>
            </a:r>
          </a:p>
          <a:p>
            <a:r>
              <a:rPr lang="en-GB" sz="1200" kern="1200" dirty="0">
                <a:solidFill>
                  <a:schemeClr val="tx1"/>
                </a:solidFill>
                <a:effectLst/>
                <a:latin typeface="+mn-lt"/>
                <a:ea typeface="+mn-ea"/>
                <a:cs typeface="+mn-cs"/>
              </a:rPr>
              <a:t>Covers carbohydrates, lipids and amino acids</a:t>
            </a:r>
          </a:p>
          <a:p>
            <a:r>
              <a:rPr lang="en-GB" sz="1200" kern="1200" dirty="0">
                <a:solidFill>
                  <a:schemeClr val="tx1"/>
                </a:solidFill>
                <a:effectLst/>
                <a:latin typeface="+mn-lt"/>
                <a:ea typeface="+mn-ea"/>
                <a:cs typeface="+mn-cs"/>
              </a:rPr>
              <a:t>Explains the role of proteins in biological systems</a:t>
            </a:r>
          </a:p>
          <a:p>
            <a:r>
              <a:rPr lang="en-GB" sz="1200" kern="1200" dirty="0">
                <a:solidFill>
                  <a:schemeClr val="tx1"/>
                </a:solidFill>
                <a:effectLst/>
                <a:latin typeface="+mn-lt"/>
                <a:ea typeface="+mn-ea"/>
                <a:cs typeface="+mn-cs"/>
              </a:rPr>
              <a:t>Explores chemical, cellular and tissue organisation of the body</a:t>
            </a:r>
          </a:p>
          <a:p>
            <a:r>
              <a:rPr lang="en-GB" sz="1200" kern="1200" dirty="0">
                <a:solidFill>
                  <a:schemeClr val="tx1"/>
                </a:solidFill>
                <a:effectLst/>
                <a:latin typeface="+mn-lt"/>
                <a:ea typeface="+mn-ea"/>
                <a:cs typeface="+mn-cs"/>
              </a:rPr>
              <a:t>Links body systems to disease and their effects</a:t>
            </a:r>
          </a:p>
          <a:p>
            <a:r>
              <a:rPr lang="en-GB" sz="1200" kern="1200" dirty="0">
                <a:solidFill>
                  <a:schemeClr val="tx1"/>
                </a:solidFill>
                <a:effectLst/>
                <a:latin typeface="+mn-lt"/>
                <a:ea typeface="+mn-ea"/>
                <a:cs typeface="+mn-cs"/>
              </a:rPr>
              <a:t>Introduces the sociology of health and disease</a:t>
            </a:r>
          </a:p>
          <a:p>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Unit 106: Scientific Basis of Medical Physics</a:t>
            </a:r>
          </a:p>
          <a:p>
            <a:r>
              <a:rPr lang="en-GB" sz="1200" kern="1200" dirty="0">
                <a:solidFill>
                  <a:schemeClr val="tx1"/>
                </a:solidFill>
                <a:effectLst/>
                <a:latin typeface="+mn-lt"/>
                <a:ea typeface="+mn-ea"/>
                <a:cs typeface="+mn-cs"/>
              </a:rPr>
              <a:t>Duration: </a:t>
            </a:r>
            <a:r>
              <a:rPr lang="en-GB" sz="1200" b="1" kern="1200" dirty="0">
                <a:solidFill>
                  <a:schemeClr val="tx1"/>
                </a:solidFill>
                <a:effectLst/>
                <a:latin typeface="+mn-lt"/>
                <a:ea typeface="+mn-ea"/>
                <a:cs typeface="+mn-cs"/>
              </a:rPr>
              <a:t>3 months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Develops knowledge, skills and professional attitudes for working in a clinical or engineering setting</a:t>
            </a:r>
          </a:p>
          <a:p>
            <a:r>
              <a:rPr lang="en-GB" sz="1200" kern="1200" dirty="0">
                <a:solidFill>
                  <a:schemeClr val="tx1"/>
                </a:solidFill>
                <a:effectLst/>
                <a:latin typeface="+mn-lt"/>
                <a:ea typeface="+mn-ea"/>
                <a:cs typeface="+mn-cs"/>
              </a:rPr>
              <a:t>Focuses on safe and effective practice within a clinical environment</a:t>
            </a:r>
          </a:p>
          <a:p>
            <a:r>
              <a:rPr lang="en-GB" sz="1200" kern="1200" dirty="0">
                <a:solidFill>
                  <a:schemeClr val="tx1"/>
                </a:solidFill>
                <a:effectLst/>
                <a:latin typeface="+mn-lt"/>
                <a:ea typeface="+mn-ea"/>
                <a:cs typeface="+mn-cs"/>
              </a:rPr>
              <a:t>Primarily delivered through work-based activities</a:t>
            </a:r>
          </a:p>
          <a:p>
            <a:r>
              <a:rPr lang="en-GB" sz="1200" kern="1200" dirty="0">
                <a:solidFill>
                  <a:schemeClr val="tx1"/>
                </a:solidFill>
                <a:effectLst/>
                <a:latin typeface="+mn-lt"/>
                <a:ea typeface="+mn-ea"/>
                <a:cs typeface="+mn-cs"/>
              </a:rPr>
              <a:t>Learners gather evidence of competence, such as:</a:t>
            </a:r>
          </a:p>
          <a:p>
            <a:pPr lvl="1"/>
            <a:r>
              <a:rPr lang="en-GB" sz="1200" kern="1200" dirty="0">
                <a:solidFill>
                  <a:schemeClr val="tx1"/>
                </a:solidFill>
                <a:effectLst/>
                <a:latin typeface="+mn-lt"/>
                <a:ea typeface="+mn-ea"/>
                <a:cs typeface="+mn-cs"/>
              </a:rPr>
              <a:t>competency records</a:t>
            </a:r>
          </a:p>
          <a:p>
            <a:pPr lvl="1"/>
            <a:r>
              <a:rPr lang="en-GB" sz="1200" kern="1200" dirty="0">
                <a:solidFill>
                  <a:schemeClr val="tx1"/>
                </a:solidFill>
                <a:effectLst/>
                <a:latin typeface="+mn-lt"/>
                <a:ea typeface="+mn-ea"/>
                <a:cs typeface="+mn-cs"/>
              </a:rPr>
              <a:t>maintenance logs</a:t>
            </a:r>
          </a:p>
          <a:p>
            <a:pPr lvl="1"/>
            <a:r>
              <a:rPr lang="en-GB" sz="1200" kern="1200" dirty="0">
                <a:solidFill>
                  <a:schemeClr val="tx1"/>
                </a:solidFill>
                <a:effectLst/>
                <a:latin typeface="+mn-lt"/>
                <a:ea typeface="+mn-ea"/>
                <a:cs typeface="+mn-cs"/>
              </a:rPr>
              <a:t>daily checklists</a:t>
            </a:r>
          </a:p>
          <a:p>
            <a:pPr lvl="1"/>
            <a:r>
              <a:rPr lang="en-GB" sz="1200" kern="1200" dirty="0">
                <a:solidFill>
                  <a:schemeClr val="tx1"/>
                </a:solidFill>
                <a:effectLst/>
                <a:latin typeface="+mn-lt"/>
                <a:ea typeface="+mn-ea"/>
                <a:cs typeface="+mn-cs"/>
              </a:rPr>
              <a:t>witness testimonies</a:t>
            </a:r>
          </a:p>
          <a:p>
            <a:pPr lvl="1"/>
            <a:r>
              <a:rPr lang="en-GB" sz="1200" kern="1200" dirty="0">
                <a:solidFill>
                  <a:schemeClr val="tx1"/>
                </a:solidFill>
                <a:effectLst/>
                <a:latin typeface="+mn-lt"/>
                <a:ea typeface="+mn-ea"/>
                <a:cs typeface="+mn-cs"/>
              </a:rPr>
              <a:t>further departmental training records</a:t>
            </a:r>
          </a:p>
          <a:p>
            <a:r>
              <a:rPr lang="en-GB" sz="1200" kern="1200" dirty="0">
                <a:solidFill>
                  <a:schemeClr val="tx1"/>
                </a:solidFill>
                <a:effectLst/>
                <a:latin typeface="+mn-lt"/>
                <a:ea typeface="+mn-ea"/>
                <a:cs typeface="+mn-cs"/>
              </a:rPr>
              <a:t>Supports development of workplace confidence, technical competence and professional practice</a:t>
            </a:r>
          </a:p>
          <a:p>
            <a:br>
              <a:rPr lang="en-GB" dirty="0">
                <a:effectLst/>
              </a:rPr>
            </a:br>
            <a:endParaRPr lang="en-GB" sz="1200" b="0" i="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9849534E-1A12-32E1-4C31-8C88F888B136}"/>
              </a:ext>
            </a:extLst>
          </p:cNvPr>
          <p:cNvSpPr>
            <a:spLocks noGrp="1"/>
          </p:cNvSpPr>
          <p:nvPr>
            <p:ph type="sldNum" sz="quarter" idx="5"/>
          </p:nvPr>
        </p:nvSpPr>
        <p:spPr/>
        <p:txBody>
          <a:bodyPr/>
          <a:lstStyle/>
          <a:p>
            <a:fld id="{2AC6D7E2-3851-47FB-8AA3-1B602E40327F}" type="slidenum">
              <a:rPr lang="en-GB" smtClean="0"/>
              <a:t>6</a:t>
            </a:fld>
            <a:endParaRPr lang="en-GB" dirty="0"/>
          </a:p>
        </p:txBody>
      </p:sp>
    </p:spTree>
    <p:extLst>
      <p:ext uri="{BB962C8B-B14F-4D97-AF65-F5344CB8AC3E}">
        <p14:creationId xmlns:p14="http://schemas.microsoft.com/office/powerpoint/2010/main" val="176377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AC6D7E2-3851-47FB-8AA3-1B602E40327F}" type="slidenum">
              <a:rPr lang="en-GB" smtClean="0"/>
              <a:t>7</a:t>
            </a:fld>
            <a:endParaRPr lang="en-GB" dirty="0"/>
          </a:p>
        </p:txBody>
      </p:sp>
    </p:spTree>
    <p:extLst>
      <p:ext uri="{BB962C8B-B14F-4D97-AF65-F5344CB8AC3E}">
        <p14:creationId xmlns:p14="http://schemas.microsoft.com/office/powerpoint/2010/main" val="1263362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B7BBE-E2A8-FA00-368A-5A3660DAF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C8F935-52A4-F3E3-94F3-C075F01D4B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4D49DF-73E4-5D96-6565-6D84D8F4B973}"/>
              </a:ext>
            </a:extLst>
          </p:cNvPr>
          <p:cNvSpPr>
            <a:spLocks noGrp="1"/>
          </p:cNvSpPr>
          <p:nvPr>
            <p:ph type="body" idx="1"/>
          </p:nvPr>
        </p:nvSpPr>
        <p:spPr/>
        <p:txBody>
          <a:bodyPr/>
          <a:lstStyle/>
          <a:p>
            <a:pPr fontAlgn="t"/>
            <a:r>
              <a:rPr lang="en-GB" sz="1200" b="1" i="0" kern="1200" dirty="0">
                <a:solidFill>
                  <a:schemeClr val="tx1"/>
                </a:solidFill>
                <a:effectLst/>
                <a:latin typeface="+mn-lt"/>
                <a:ea typeface="+mn-ea"/>
                <a:cs typeface="+mn-cs"/>
              </a:rPr>
              <a:t>Orientation Workshop</a:t>
            </a:r>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Introduction to programme structure, expectations and support.</a:t>
            </a:r>
          </a:p>
          <a:p>
            <a:pPr fontAlgn="t"/>
            <a:r>
              <a:rPr lang="en-GB" sz="1200" b="0" i="0" kern="1200" dirty="0">
                <a:solidFill>
                  <a:schemeClr val="tx1"/>
                </a:solidFill>
                <a:effectLst/>
                <a:latin typeface="+mn-lt"/>
                <a:ea typeface="+mn-ea"/>
                <a:cs typeface="+mn-cs"/>
              </a:rPr>
              <a:t>Using online platforms and digital systems effectively.</a:t>
            </a:r>
          </a:p>
          <a:p>
            <a:pPr fontAlgn="t"/>
            <a:r>
              <a:rPr lang="en-GB" sz="1200" b="0" i="0" kern="1200" dirty="0">
                <a:solidFill>
                  <a:schemeClr val="tx1"/>
                </a:solidFill>
                <a:effectLst/>
                <a:latin typeface="+mn-lt"/>
                <a:ea typeface="+mn-ea"/>
                <a:cs typeface="+mn-cs"/>
              </a:rPr>
              <a:t>Developing good study habits, time management and independent learning skills.</a:t>
            </a:r>
          </a:p>
          <a:p>
            <a:pPr fontAlgn="t"/>
            <a:r>
              <a:rPr lang="en-GB" sz="1200" b="1" i="0" kern="1200" dirty="0">
                <a:solidFill>
                  <a:schemeClr val="tx1"/>
                </a:solidFill>
                <a:effectLst/>
                <a:latin typeface="+mn-lt"/>
                <a:ea typeface="+mn-ea"/>
                <a:cs typeface="+mn-cs"/>
              </a:rPr>
              <a:t>Workshop 2: Being a Successful Student &amp; Scientist (Part 1)</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builds on the initial OneFile induction, providing learners with the skills to effectively manage their learning journey. It covers logging journal entries, recording off-the-job training, using the Skills Builder, and navigating Microsoft Teams to support communication and collaboration.</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3: Effective Communication (Part 2)</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workshop develops core communication skills, including verbal, non-verbal, and written methods, alongside active listening and feedback. Learners will explore how to overcome communication barriers, deliver effective presentations, and manage challenging situations such as conflict, applying these skills in practical scenarios.</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4: The Legal &amp; Ethical Context of Healthcare Science (Part 3)</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gain an understanding of the legal, ethical, and professional frameworks underpinning healthcare science. Topics include NHS values, organisational structure, informed consent, professional standards, and the impact of mental health, helping learners apply ethical decision-making in practice.</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5: Health, Safety &amp; Security (Part 4)</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introduces key health and safety principles within the NHS, including legislation, duty of care, safeguarding, and risk management. Learners will explore incident reporting, promoting a no-blame culture, and their role in maintaining a safe working environment.</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6: Quality, Audit, Research &amp; Innovation (Part 5)</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explore the importance of quality standards, audit processes, research principles, and innovation in healthcare science. The session supports understanding how these elements improve practice and encourages learners to engage with quality improvement and innovation in their workplace.</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7: Working in a Technical Environment (Part 6)</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workshop focuses on the role of technical scientific services in patient care. Learners will develop problem-solving skills, understand equipment lifecycle management, and demonstrate safe and effective practice while maintaining professional standards.</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8: Teaching, Training &amp; Assessing (Part 7)</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are introduced to key teaching and learning theories and how they apply in the workplace. The session covers assessment methods, feedback models, and practical teaching frameworks, enabling learners to support others’ development effectively.</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9: Leadership, Supervision, Mentoring &amp; Teamwork (Part 8)</a:t>
            </a:r>
          </a:p>
          <a:p>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develops understanding of leadership and teamwork within healthcare settings. Learners explore leadership models, effective teamworking, mentoring, and supervision, alongside promoting a supportive, no-blame culture in multidisciplinary environments.</a:t>
            </a:r>
            <a:br>
              <a:rPr lang="en-GB" sz="1200" b="0" i="0" kern="1200" dirty="0">
                <a:solidFill>
                  <a:schemeClr val="tx1"/>
                </a:solidFill>
                <a:effectLst/>
                <a:latin typeface="+mn-lt"/>
                <a:ea typeface="+mn-ea"/>
                <a:cs typeface="+mn-cs"/>
              </a:rPr>
            </a:br>
            <a:br>
              <a:rPr lang="en-GB" sz="1200" b="0" i="0" kern="1200" dirty="0">
                <a:solidFill>
                  <a:schemeClr val="tx1"/>
                </a:solidFill>
                <a:effectLst/>
                <a:latin typeface="+mn-lt"/>
                <a:ea typeface="+mn-ea"/>
                <a:cs typeface="+mn-cs"/>
              </a:rPr>
            </a:b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Adult – </a:t>
            </a:r>
            <a:br>
              <a:rPr lang="en-GB" sz="1200" b="0" i="0" kern="1200" dirty="0">
                <a:solidFill>
                  <a:schemeClr val="tx1"/>
                </a:solidFill>
                <a:effectLst/>
                <a:latin typeface="+mn-lt"/>
                <a:ea typeface="+mn-ea"/>
                <a:cs typeface="+mn-cs"/>
              </a:rPr>
            </a:br>
            <a:r>
              <a:rPr lang="en-GB" sz="1200" b="1" i="0" kern="1200" dirty="0">
                <a:solidFill>
                  <a:schemeClr val="tx1"/>
                </a:solidFill>
                <a:effectLst/>
                <a:latin typeface="+mn-lt"/>
                <a:ea typeface="+mn-ea"/>
                <a:cs typeface="+mn-cs"/>
              </a:rPr>
              <a:t>Unit 134: Performing Routine Electrocardiography in Adults</a:t>
            </a:r>
          </a:p>
          <a:p>
            <a:r>
              <a:rPr lang="en-GB" sz="1200" b="0" i="0" kern="1200" dirty="0">
                <a:solidFill>
                  <a:schemeClr val="tx1"/>
                </a:solidFill>
                <a:effectLst/>
                <a:latin typeface="+mn-lt"/>
                <a:ea typeface="+mn-ea"/>
                <a:cs typeface="+mn-cs"/>
              </a:rPr>
              <a:t>Develops the knowledge and skills needed to perform routine ECGs</a:t>
            </a:r>
          </a:p>
          <a:p>
            <a:r>
              <a:rPr lang="en-GB" sz="1200" b="0" i="0" kern="1200" dirty="0">
                <a:solidFill>
                  <a:schemeClr val="tx1"/>
                </a:solidFill>
                <a:effectLst/>
                <a:latin typeface="+mn-lt"/>
                <a:ea typeface="+mn-ea"/>
                <a:cs typeface="+mn-cs"/>
              </a:rPr>
              <a:t>Covers heart structure, function and the relationship to a normal ECG</a:t>
            </a:r>
          </a:p>
          <a:p>
            <a:r>
              <a:rPr lang="en-GB" sz="1200" b="0" i="0" kern="1200" dirty="0">
                <a:solidFill>
                  <a:schemeClr val="tx1"/>
                </a:solidFill>
                <a:effectLst/>
                <a:latin typeface="+mn-lt"/>
                <a:ea typeface="+mn-ea"/>
                <a:cs typeface="+mn-cs"/>
              </a:rPr>
              <a:t>Explains the principles and features of a normal ECG</a:t>
            </a:r>
          </a:p>
          <a:p>
            <a:r>
              <a:rPr lang="en-GB" sz="1200" b="0" i="0" kern="1200" dirty="0">
                <a:solidFill>
                  <a:schemeClr val="tx1"/>
                </a:solidFill>
                <a:effectLst/>
                <a:latin typeface="+mn-lt"/>
                <a:ea typeface="+mn-ea"/>
                <a:cs typeface="+mn-cs"/>
              </a:rPr>
              <a:t>Includes safe use of SOPs and clinical protocols</a:t>
            </a:r>
          </a:p>
          <a:p>
            <a:r>
              <a:rPr lang="en-GB" sz="1200" b="0" i="0" kern="1200" dirty="0">
                <a:solidFill>
                  <a:schemeClr val="tx1"/>
                </a:solidFill>
                <a:effectLst/>
                <a:latin typeface="+mn-lt"/>
                <a:ea typeface="+mn-ea"/>
                <a:cs typeface="+mn-cs"/>
              </a:rPr>
              <a:t>Focuses on effective communication, professionalism and patient dignity</a:t>
            </a:r>
          </a:p>
          <a:p>
            <a:r>
              <a:rPr lang="en-GB" sz="1200" b="0" i="0" kern="1200" dirty="0">
                <a:solidFill>
                  <a:schemeClr val="tx1"/>
                </a:solidFill>
                <a:effectLst/>
                <a:latin typeface="+mn-lt"/>
                <a:ea typeface="+mn-ea"/>
                <a:cs typeface="+mn-cs"/>
              </a:rPr>
              <a:t>Develops skills in recording routine 12-lead ECGs</a:t>
            </a:r>
          </a:p>
          <a:p>
            <a:r>
              <a:rPr lang="en-GB" sz="1200" b="0" i="0" kern="1200" dirty="0">
                <a:solidFill>
                  <a:schemeClr val="tx1"/>
                </a:solidFill>
                <a:effectLst/>
                <a:latin typeface="+mn-lt"/>
                <a:ea typeface="+mn-ea"/>
                <a:cs typeface="+mn-cs"/>
              </a:rPr>
              <a:t>Includes checking ECG technical quality and taking corrective action</a:t>
            </a:r>
          </a:p>
          <a:p>
            <a:r>
              <a:rPr lang="en-GB" sz="1200" b="0" i="0" kern="1200" dirty="0">
                <a:solidFill>
                  <a:schemeClr val="tx1"/>
                </a:solidFill>
                <a:effectLst/>
                <a:latin typeface="+mn-lt"/>
                <a:ea typeface="+mn-ea"/>
                <a:cs typeface="+mn-cs"/>
              </a:rPr>
              <a:t>Covers recognition of life-threatening arrhythmias and appropriate escalation</a:t>
            </a:r>
          </a:p>
          <a:p>
            <a:br>
              <a:rPr lang="en-GB" dirty="0"/>
            </a:br>
            <a:endParaRPr lang="en-GB" dirty="0"/>
          </a:p>
          <a:p>
            <a:r>
              <a:rPr lang="en-GB" sz="1200" b="1" i="0" kern="1200" dirty="0">
                <a:solidFill>
                  <a:schemeClr val="tx1"/>
                </a:solidFill>
                <a:effectLst/>
                <a:latin typeface="+mn-lt"/>
                <a:ea typeface="+mn-ea"/>
                <a:cs typeface="+mn-cs"/>
              </a:rPr>
              <a:t>Unit 54: Ambulatory ECG Monitoring</a:t>
            </a:r>
          </a:p>
          <a:p>
            <a:r>
              <a:rPr lang="en-GB" sz="1200" b="0" i="0" kern="1200" dirty="0">
                <a:solidFill>
                  <a:schemeClr val="tx1"/>
                </a:solidFill>
                <a:effectLst/>
                <a:latin typeface="+mn-lt"/>
                <a:ea typeface="+mn-ea"/>
                <a:cs typeface="+mn-cs"/>
              </a:rPr>
              <a:t>Covers the principles and limitations of ambulatory ECG monitoring</a:t>
            </a:r>
          </a:p>
          <a:p>
            <a:r>
              <a:rPr lang="en-GB" sz="1200" b="0" i="0" kern="1200" dirty="0">
                <a:solidFill>
                  <a:schemeClr val="tx1"/>
                </a:solidFill>
                <a:effectLst/>
                <a:latin typeface="+mn-lt"/>
                <a:ea typeface="+mn-ea"/>
                <a:cs typeface="+mn-cs"/>
              </a:rPr>
              <a:t>Explains clinical indications and contraindications for AECG monitoring</a:t>
            </a:r>
          </a:p>
          <a:p>
            <a:r>
              <a:rPr lang="en-GB" sz="1200" b="0" i="0" kern="1200" dirty="0">
                <a:solidFill>
                  <a:schemeClr val="tx1"/>
                </a:solidFill>
                <a:effectLst/>
                <a:latin typeface="+mn-lt"/>
                <a:ea typeface="+mn-ea"/>
                <a:cs typeface="+mn-cs"/>
              </a:rPr>
              <a:t>Develops skills in preparing, fitting and removing AECG equipment</a:t>
            </a:r>
          </a:p>
          <a:p>
            <a:r>
              <a:rPr lang="en-GB" sz="1200" b="0" i="0" kern="1200" dirty="0">
                <a:solidFill>
                  <a:schemeClr val="tx1"/>
                </a:solidFill>
                <a:effectLst/>
                <a:latin typeface="+mn-lt"/>
                <a:ea typeface="+mn-ea"/>
                <a:cs typeface="+mn-cs"/>
              </a:rPr>
              <a:t>Includes safe operation and maintenance of AECG systems</a:t>
            </a:r>
          </a:p>
          <a:p>
            <a:r>
              <a:rPr lang="en-GB" sz="1200" b="0" i="0" kern="1200" dirty="0">
                <a:solidFill>
                  <a:schemeClr val="tx1"/>
                </a:solidFill>
                <a:effectLst/>
                <a:latin typeface="+mn-lt"/>
                <a:ea typeface="+mn-ea"/>
                <a:cs typeface="+mn-cs"/>
              </a:rPr>
              <a:t>Covers monitoring across a range of adult patients</a:t>
            </a:r>
          </a:p>
          <a:p>
            <a:r>
              <a:rPr lang="en-GB" sz="1200" b="0" i="0" kern="1200" dirty="0">
                <a:solidFill>
                  <a:schemeClr val="tx1"/>
                </a:solidFill>
                <a:effectLst/>
                <a:latin typeface="+mn-lt"/>
                <a:ea typeface="+mn-ea"/>
                <a:cs typeface="+mn-cs"/>
              </a:rPr>
              <a:t>Develops skills in analysing AECG recordings</a:t>
            </a:r>
          </a:p>
          <a:p>
            <a:r>
              <a:rPr lang="en-GB" sz="1200" b="0" i="0" kern="1200" dirty="0">
                <a:solidFill>
                  <a:schemeClr val="tx1"/>
                </a:solidFill>
                <a:effectLst/>
                <a:latin typeface="+mn-lt"/>
                <a:ea typeface="+mn-ea"/>
                <a:cs typeface="+mn-cs"/>
              </a:rPr>
              <a:t>Includes producing accurate, factual reports</a:t>
            </a:r>
          </a:p>
          <a:p>
            <a:r>
              <a:rPr lang="en-GB" sz="1200" b="0" i="0" kern="1200" dirty="0">
                <a:solidFill>
                  <a:schemeClr val="tx1"/>
                </a:solidFill>
                <a:effectLst/>
                <a:latin typeface="+mn-lt"/>
                <a:ea typeface="+mn-ea"/>
                <a:cs typeface="+mn-cs"/>
              </a:rPr>
              <a:t>Covers secure and professional patient record keeping</a:t>
            </a:r>
          </a:p>
          <a:p>
            <a:br>
              <a:rPr lang="en-GB" dirty="0"/>
            </a:br>
            <a:endParaRPr lang="en-GB" dirty="0"/>
          </a:p>
          <a:p>
            <a:r>
              <a:rPr lang="en-GB" sz="1200" b="1" i="0" kern="1200" dirty="0">
                <a:solidFill>
                  <a:schemeClr val="tx1"/>
                </a:solidFill>
                <a:effectLst/>
                <a:latin typeface="+mn-lt"/>
                <a:ea typeface="+mn-ea"/>
                <a:cs typeface="+mn-cs"/>
              </a:rPr>
              <a:t>Unit 53: Recognising ECG Abnormalities in Adults</a:t>
            </a:r>
          </a:p>
          <a:p>
            <a:r>
              <a:rPr lang="en-GB" sz="1200" b="0" i="0" kern="1200" dirty="0">
                <a:solidFill>
                  <a:schemeClr val="tx1"/>
                </a:solidFill>
                <a:effectLst/>
                <a:latin typeface="+mn-lt"/>
                <a:ea typeface="+mn-ea"/>
                <a:cs typeface="+mn-cs"/>
              </a:rPr>
              <a:t>Introduces the principles of electrocardiography and 12-lead ECGs</a:t>
            </a:r>
          </a:p>
          <a:p>
            <a:r>
              <a:rPr lang="en-GB" sz="1200" b="0" i="0" kern="1200" dirty="0">
                <a:solidFill>
                  <a:schemeClr val="tx1"/>
                </a:solidFill>
                <a:effectLst/>
                <a:latin typeface="+mn-lt"/>
                <a:ea typeface="+mn-ea"/>
                <a:cs typeface="+mn-cs"/>
              </a:rPr>
              <a:t>Explains the strengths and limitations of ECG recordings</a:t>
            </a:r>
          </a:p>
          <a:p>
            <a:r>
              <a:rPr lang="en-GB" sz="1200" b="0" i="0" kern="1200" dirty="0">
                <a:solidFill>
                  <a:schemeClr val="tx1"/>
                </a:solidFill>
                <a:effectLst/>
                <a:latin typeface="+mn-lt"/>
                <a:ea typeface="+mn-ea"/>
                <a:cs typeface="+mn-cs"/>
              </a:rPr>
              <a:t>Links ECG leads to cardiac anatomy and physiology</a:t>
            </a:r>
          </a:p>
          <a:p>
            <a:r>
              <a:rPr lang="en-GB" sz="1200" b="0" i="0" kern="1200" dirty="0">
                <a:solidFill>
                  <a:schemeClr val="tx1"/>
                </a:solidFill>
                <a:effectLst/>
                <a:latin typeface="+mn-lt"/>
                <a:ea typeface="+mn-ea"/>
                <a:cs typeface="+mn-cs"/>
              </a:rPr>
              <a:t>Covers electrical and mechanical activity during the cardiac cycle</a:t>
            </a:r>
          </a:p>
          <a:p>
            <a:r>
              <a:rPr lang="en-GB" sz="1200" b="0" i="0" kern="1200" dirty="0">
                <a:solidFill>
                  <a:schemeClr val="tx1"/>
                </a:solidFill>
                <a:effectLst/>
                <a:latin typeface="+mn-lt"/>
                <a:ea typeface="+mn-ea"/>
                <a:cs typeface="+mn-cs"/>
              </a:rPr>
              <a:t>Explains ECG waves, complexes, segments, intervals and durations</a:t>
            </a:r>
          </a:p>
          <a:p>
            <a:r>
              <a:rPr lang="en-GB" sz="1200" b="0" i="0" kern="1200" dirty="0">
                <a:solidFill>
                  <a:schemeClr val="tx1"/>
                </a:solidFill>
                <a:effectLst/>
                <a:latin typeface="+mn-lt"/>
                <a:ea typeface="+mn-ea"/>
                <a:cs typeface="+mn-cs"/>
              </a:rPr>
              <a:t>Includes cardiac axis, heart rate calculation and normal adult ranges</a:t>
            </a:r>
          </a:p>
          <a:p>
            <a:r>
              <a:rPr lang="en-GB" sz="1200" b="0" i="0" kern="1200" dirty="0">
                <a:solidFill>
                  <a:schemeClr val="tx1"/>
                </a:solidFill>
                <a:effectLst/>
                <a:latin typeface="+mn-lt"/>
                <a:ea typeface="+mn-ea"/>
                <a:cs typeface="+mn-cs"/>
              </a:rPr>
              <a:t>Develops recognition of abnormal ECG findings</a:t>
            </a:r>
          </a:p>
          <a:p>
            <a:r>
              <a:rPr lang="en-GB" sz="1200" b="0" i="0" kern="1200" dirty="0">
                <a:solidFill>
                  <a:schemeClr val="tx1"/>
                </a:solidFill>
                <a:effectLst/>
                <a:latin typeface="+mn-lt"/>
                <a:ea typeface="+mn-ea"/>
                <a:cs typeface="+mn-cs"/>
              </a:rPr>
              <a:t>Covers ECG changes linked to arrhythmias, myocardial infarction, ischaemia, structural heart disease and systemic disorders</a:t>
            </a:r>
          </a:p>
          <a:p>
            <a:r>
              <a:rPr lang="en-GB" sz="1200" b="0" i="0" kern="1200" dirty="0">
                <a:solidFill>
                  <a:schemeClr val="tx1"/>
                </a:solidFill>
                <a:effectLst/>
                <a:latin typeface="+mn-lt"/>
                <a:ea typeface="+mn-ea"/>
                <a:cs typeface="+mn-cs"/>
              </a:rPr>
              <a:t>Supports accurate factual ECG reporting using appropriate frameworks</a:t>
            </a:r>
          </a:p>
          <a:p>
            <a:br>
              <a:rPr lang="en-GB" dirty="0"/>
            </a:br>
            <a:endParaRPr lang="en-GB" dirty="0"/>
          </a:p>
          <a:p>
            <a:r>
              <a:rPr lang="en-GB" sz="1200" b="1" i="0" kern="1200" dirty="0">
                <a:solidFill>
                  <a:schemeClr val="tx1"/>
                </a:solidFill>
                <a:effectLst/>
                <a:latin typeface="+mn-lt"/>
                <a:ea typeface="+mn-ea"/>
                <a:cs typeface="+mn-cs"/>
              </a:rPr>
              <a:t>Unit 55: Ambulatory Blood Pressure Monitoring</a:t>
            </a:r>
          </a:p>
          <a:p>
            <a:r>
              <a:rPr lang="en-GB" sz="1200" b="0" i="0" kern="1200" dirty="0">
                <a:solidFill>
                  <a:schemeClr val="tx1"/>
                </a:solidFill>
                <a:effectLst/>
                <a:latin typeface="+mn-lt"/>
                <a:ea typeface="+mn-ea"/>
                <a:cs typeface="+mn-cs"/>
              </a:rPr>
              <a:t>Covers the principles, indications and limitations of ABPM</a:t>
            </a:r>
          </a:p>
          <a:p>
            <a:r>
              <a:rPr lang="en-GB" sz="1200" b="0" i="0" kern="1200" dirty="0">
                <a:solidFill>
                  <a:schemeClr val="tx1"/>
                </a:solidFill>
                <a:effectLst/>
                <a:latin typeface="+mn-lt"/>
                <a:ea typeface="+mn-ea"/>
                <a:cs typeface="+mn-cs"/>
              </a:rPr>
              <a:t>Explains ABPM equipment and correct use</a:t>
            </a:r>
          </a:p>
          <a:p>
            <a:r>
              <a:rPr lang="en-GB" sz="1200" b="0" i="0" kern="1200" dirty="0">
                <a:solidFill>
                  <a:schemeClr val="tx1"/>
                </a:solidFill>
                <a:effectLst/>
                <a:latin typeface="+mn-lt"/>
                <a:ea typeface="+mn-ea"/>
                <a:cs typeface="+mn-cs"/>
              </a:rPr>
              <a:t>Includes health and safety, infection control and departmental procedures</a:t>
            </a:r>
          </a:p>
          <a:p>
            <a:r>
              <a:rPr lang="en-GB" sz="1200" b="0" i="0" kern="1200" dirty="0">
                <a:solidFill>
                  <a:schemeClr val="tx1"/>
                </a:solidFill>
                <a:effectLst/>
                <a:latin typeface="+mn-lt"/>
                <a:ea typeface="+mn-ea"/>
                <a:cs typeface="+mn-cs"/>
              </a:rPr>
              <a:t>Develops skills in setting up, monitoring and removing ABPM devices</a:t>
            </a:r>
          </a:p>
          <a:p>
            <a:r>
              <a:rPr lang="en-GB" sz="1200" b="0" i="0" kern="1200" dirty="0">
                <a:solidFill>
                  <a:schemeClr val="tx1"/>
                </a:solidFill>
                <a:effectLst/>
                <a:latin typeface="+mn-lt"/>
                <a:ea typeface="+mn-ea"/>
                <a:cs typeface="+mn-cs"/>
              </a:rPr>
              <a:t>Covers interpretation of ABPM recordings</a:t>
            </a:r>
          </a:p>
          <a:p>
            <a:r>
              <a:rPr lang="en-GB" sz="1200" b="0" i="0" kern="1200" dirty="0">
                <a:solidFill>
                  <a:schemeClr val="tx1"/>
                </a:solidFill>
                <a:effectLst/>
                <a:latin typeface="+mn-lt"/>
                <a:ea typeface="+mn-ea"/>
                <a:cs typeface="+mn-cs"/>
              </a:rPr>
              <a:t>Includes producing factual ABPM reports</a:t>
            </a:r>
          </a:p>
          <a:p>
            <a:r>
              <a:rPr lang="en-GB" sz="1200" b="0" i="0" kern="1200" dirty="0">
                <a:solidFill>
                  <a:schemeClr val="tx1"/>
                </a:solidFill>
                <a:effectLst/>
                <a:latin typeface="+mn-lt"/>
                <a:ea typeface="+mn-ea"/>
                <a:cs typeface="+mn-cs"/>
              </a:rPr>
              <a:t>Introduces common antihypertensive medications and their relevance</a:t>
            </a:r>
          </a:p>
          <a:p>
            <a:r>
              <a:rPr lang="en-GB" sz="1200" b="0" i="0" kern="1200" dirty="0">
                <a:solidFill>
                  <a:schemeClr val="tx1"/>
                </a:solidFill>
                <a:effectLst/>
                <a:latin typeface="+mn-lt"/>
                <a:ea typeface="+mn-ea"/>
                <a:cs typeface="+mn-cs"/>
              </a:rPr>
              <a:t>Focuses on professionalism, accuracy, confidentiality and patient data handling</a:t>
            </a:r>
          </a:p>
          <a:p>
            <a:br>
              <a:rPr lang="en-GB" dirty="0"/>
            </a:br>
            <a:endParaRPr lang="en-GB" dirty="0"/>
          </a:p>
          <a:p>
            <a:r>
              <a:rPr lang="en-GB" sz="1200" b="1" i="0" kern="1200" dirty="0">
                <a:solidFill>
                  <a:schemeClr val="tx1"/>
                </a:solidFill>
                <a:effectLst/>
                <a:latin typeface="+mn-lt"/>
                <a:ea typeface="+mn-ea"/>
                <a:cs typeface="+mn-cs"/>
              </a:rPr>
              <a:t>Unit 56: Assist in Cardiac Stress Testing</a:t>
            </a:r>
          </a:p>
          <a:p>
            <a:r>
              <a:rPr lang="en-GB" sz="1200" b="0" i="0" kern="1200" dirty="0">
                <a:solidFill>
                  <a:schemeClr val="tx1"/>
                </a:solidFill>
                <a:effectLst/>
                <a:latin typeface="+mn-lt"/>
                <a:ea typeface="+mn-ea"/>
                <a:cs typeface="+mn-cs"/>
              </a:rPr>
              <a:t>Explains physiological responses and principles of cardiac stress testing</a:t>
            </a:r>
          </a:p>
          <a:p>
            <a:r>
              <a:rPr lang="en-GB" sz="1200" b="0" i="0" kern="1200" dirty="0">
                <a:solidFill>
                  <a:schemeClr val="tx1"/>
                </a:solidFill>
                <a:effectLst/>
                <a:latin typeface="+mn-lt"/>
                <a:ea typeface="+mn-ea"/>
                <a:cs typeface="+mn-cs"/>
              </a:rPr>
              <a:t>Covers preparation of equipment, environment and patients</a:t>
            </a:r>
          </a:p>
          <a:p>
            <a:r>
              <a:rPr lang="en-GB" sz="1200" b="0" i="0" kern="1200" dirty="0">
                <a:solidFill>
                  <a:schemeClr val="tx1"/>
                </a:solidFill>
                <a:effectLst/>
                <a:latin typeface="+mn-lt"/>
                <a:ea typeface="+mn-ea"/>
                <a:cs typeface="+mn-cs"/>
              </a:rPr>
              <a:t>Includes use of SOPs during stress testing procedures</a:t>
            </a:r>
          </a:p>
          <a:p>
            <a:r>
              <a:rPr lang="en-GB" sz="1200" b="0" i="0" kern="1200" dirty="0">
                <a:solidFill>
                  <a:schemeClr val="tx1"/>
                </a:solidFill>
                <a:effectLst/>
                <a:latin typeface="+mn-lt"/>
                <a:ea typeface="+mn-ea"/>
                <a:cs typeface="+mn-cs"/>
              </a:rPr>
              <a:t>Focuses on communication, compassion and patient support</a:t>
            </a:r>
          </a:p>
          <a:p>
            <a:r>
              <a:rPr lang="en-GB" sz="1200" b="0" i="0" kern="1200" dirty="0">
                <a:solidFill>
                  <a:schemeClr val="tx1"/>
                </a:solidFill>
                <a:effectLst/>
                <a:latin typeface="+mn-lt"/>
                <a:ea typeface="+mn-ea"/>
                <a:cs typeface="+mn-cs"/>
              </a:rPr>
              <a:t>Develops skills in assisting during testing and recovery phases</a:t>
            </a:r>
          </a:p>
          <a:p>
            <a:r>
              <a:rPr lang="en-GB" sz="1200" b="0" i="0" kern="1200" dirty="0">
                <a:solidFill>
                  <a:schemeClr val="tx1"/>
                </a:solidFill>
                <a:effectLst/>
                <a:latin typeface="+mn-lt"/>
                <a:ea typeface="+mn-ea"/>
                <a:cs typeface="+mn-cs"/>
              </a:rPr>
              <a:t>Includes infection prevention and equipment decontamination</a:t>
            </a:r>
          </a:p>
          <a:p>
            <a:r>
              <a:rPr lang="en-GB" sz="1200" b="0" i="0" kern="1200" dirty="0">
                <a:solidFill>
                  <a:schemeClr val="tx1"/>
                </a:solidFill>
                <a:effectLst/>
                <a:latin typeface="+mn-lt"/>
                <a:ea typeface="+mn-ea"/>
                <a:cs typeface="+mn-cs"/>
              </a:rPr>
              <a:t>Supports patient information and follow-up arrangements after investigation</a:t>
            </a:r>
          </a:p>
          <a:p>
            <a:br>
              <a:rPr lang="en-GB" dirty="0"/>
            </a:br>
            <a:endParaRPr lang="en-GB" dirty="0"/>
          </a:p>
          <a:p>
            <a:r>
              <a:rPr lang="en-GB" sz="1200" b="1" i="0" kern="1200" dirty="0">
                <a:solidFill>
                  <a:schemeClr val="tx1"/>
                </a:solidFill>
                <a:effectLst/>
                <a:latin typeface="+mn-lt"/>
                <a:ea typeface="+mn-ea"/>
                <a:cs typeface="+mn-cs"/>
              </a:rPr>
              <a:t>Unit 49: Scientific Basis of Cardiovascular, Respiratory and Sleep Science</a:t>
            </a:r>
          </a:p>
          <a:p>
            <a:r>
              <a:rPr lang="en-GB" sz="1200" b="1" i="0" kern="1200" dirty="0">
                <a:solidFill>
                  <a:schemeClr val="tx1"/>
                </a:solidFill>
                <a:effectLst/>
                <a:latin typeface="+mn-lt"/>
                <a:ea typeface="+mn-ea"/>
                <a:cs typeface="+mn-cs"/>
              </a:rPr>
              <a:t>Cardiac Embryology, Anatomy and Physiology</a:t>
            </a:r>
          </a:p>
          <a:p>
            <a:r>
              <a:rPr lang="en-GB" sz="1200" b="0" i="0" kern="1200" dirty="0">
                <a:solidFill>
                  <a:schemeClr val="tx1"/>
                </a:solidFill>
                <a:effectLst/>
                <a:latin typeface="+mn-lt"/>
                <a:ea typeface="+mn-ea"/>
                <a:cs typeface="+mn-cs"/>
              </a:rPr>
              <a:t>Develops understanding of cardiac embryology, anatomy and physiology</a:t>
            </a:r>
          </a:p>
          <a:p>
            <a:r>
              <a:rPr lang="en-GB" sz="1200" b="0" i="0" kern="1200" dirty="0">
                <a:solidFill>
                  <a:schemeClr val="tx1"/>
                </a:solidFill>
                <a:effectLst/>
                <a:latin typeface="+mn-lt"/>
                <a:ea typeface="+mn-ea"/>
                <a:cs typeface="+mn-cs"/>
              </a:rPr>
              <a:t>Covers stages of cardiac development and congenital heart defects</a:t>
            </a:r>
          </a:p>
          <a:p>
            <a:r>
              <a:rPr lang="en-GB" sz="1200" b="0" i="0" kern="1200" dirty="0">
                <a:solidFill>
                  <a:schemeClr val="tx1"/>
                </a:solidFill>
                <a:effectLst/>
                <a:latin typeface="+mn-lt"/>
                <a:ea typeface="+mn-ea"/>
                <a:cs typeface="+mn-cs"/>
              </a:rPr>
              <a:t>Explains foetal circulation and changes at birth</a:t>
            </a:r>
          </a:p>
          <a:p>
            <a:r>
              <a:rPr lang="en-GB" sz="1200" b="0" i="0" kern="1200" dirty="0">
                <a:solidFill>
                  <a:schemeClr val="tx1"/>
                </a:solidFill>
                <a:effectLst/>
                <a:latin typeface="+mn-lt"/>
                <a:ea typeface="+mn-ea"/>
                <a:cs typeface="+mn-cs"/>
              </a:rPr>
              <a:t>Describes heart anatomy, function and major circulations</a:t>
            </a:r>
          </a:p>
          <a:p>
            <a:r>
              <a:rPr lang="en-GB" sz="1200" b="0" i="0" kern="1200" dirty="0">
                <a:solidFill>
                  <a:schemeClr val="tx1"/>
                </a:solidFill>
                <a:effectLst/>
                <a:latin typeface="+mn-lt"/>
                <a:ea typeface="+mn-ea"/>
                <a:cs typeface="+mn-cs"/>
              </a:rPr>
              <a:t>Covers the cardiac conduction system and cardiac cycle</a:t>
            </a:r>
          </a:p>
          <a:p>
            <a:r>
              <a:rPr lang="en-GB" sz="1200" b="0" i="0" kern="1200" dirty="0">
                <a:solidFill>
                  <a:schemeClr val="tx1"/>
                </a:solidFill>
                <a:effectLst/>
                <a:latin typeface="+mn-lt"/>
                <a:ea typeface="+mn-ea"/>
                <a:cs typeface="+mn-cs"/>
              </a:rPr>
              <a:t>Links cardiac physiology to the normal ECG</a:t>
            </a:r>
          </a:p>
          <a:p>
            <a:r>
              <a:rPr lang="en-GB" sz="1200" b="0" i="0" kern="1200" dirty="0">
                <a:solidFill>
                  <a:schemeClr val="tx1"/>
                </a:solidFill>
                <a:effectLst/>
                <a:latin typeface="+mn-lt"/>
                <a:ea typeface="+mn-ea"/>
                <a:cs typeface="+mn-cs"/>
              </a:rPr>
              <a:t>Explains regulation of cardiac output, heart rate and stroke volume</a:t>
            </a:r>
          </a:p>
          <a:p>
            <a:r>
              <a:rPr lang="en-GB" sz="1200" b="0" i="0" kern="1200" dirty="0">
                <a:solidFill>
                  <a:schemeClr val="tx1"/>
                </a:solidFill>
                <a:effectLst/>
                <a:latin typeface="+mn-lt"/>
                <a:ea typeface="+mn-ea"/>
                <a:cs typeface="+mn-cs"/>
              </a:rPr>
              <a:t>Compares blood vessel structure and function</a:t>
            </a:r>
          </a:p>
          <a:p>
            <a:r>
              <a:rPr lang="en-GB" sz="1200" b="0" i="0" kern="1200" dirty="0">
                <a:solidFill>
                  <a:schemeClr val="tx1"/>
                </a:solidFill>
                <a:effectLst/>
                <a:latin typeface="+mn-lt"/>
                <a:ea typeface="+mn-ea"/>
                <a:cs typeface="+mn-cs"/>
              </a:rPr>
              <a:t>Explores the impact of vascular disease</a:t>
            </a:r>
          </a:p>
          <a:p>
            <a:r>
              <a:rPr lang="en-GB" sz="1200" b="0" i="0" kern="1200" dirty="0">
                <a:solidFill>
                  <a:schemeClr val="tx1"/>
                </a:solidFill>
                <a:effectLst/>
                <a:latin typeface="+mn-lt"/>
                <a:ea typeface="+mn-ea"/>
                <a:cs typeface="+mn-cs"/>
              </a:rPr>
              <a:t>Introduces cardiac science investigations and patient-centred care</a:t>
            </a:r>
          </a:p>
          <a:p>
            <a:r>
              <a:rPr lang="en-GB" sz="1200" b="0" i="0" kern="1200" dirty="0">
                <a:solidFill>
                  <a:schemeClr val="tx1"/>
                </a:solidFill>
                <a:effectLst/>
                <a:latin typeface="+mn-lt"/>
                <a:ea typeface="+mn-ea"/>
                <a:cs typeface="+mn-cs"/>
              </a:rPr>
              <a:t>Supports reflection on teamwork, professional practice and Good Scientific Practice</a:t>
            </a:r>
          </a:p>
          <a:p>
            <a:br>
              <a:rPr lang="en-GB" sz="1200" b="0" i="0" kern="1200" dirty="0">
                <a:solidFill>
                  <a:schemeClr val="tx1"/>
                </a:solidFill>
                <a:effectLst/>
                <a:latin typeface="+mn-lt"/>
                <a:ea typeface="+mn-ea"/>
                <a:cs typeface="+mn-cs"/>
              </a:rPr>
            </a:br>
            <a:br>
              <a:rPr lang="en-GB" sz="1200" b="0" i="0" kern="1200" dirty="0">
                <a:solidFill>
                  <a:schemeClr val="tx1"/>
                </a:solidFill>
                <a:effectLst/>
                <a:latin typeface="+mn-lt"/>
                <a:ea typeface="+mn-ea"/>
                <a:cs typeface="+mn-cs"/>
              </a:rPr>
            </a:br>
            <a:br>
              <a:rPr lang="en-GB" sz="1200" b="0" i="0" kern="1200" dirty="0">
                <a:solidFill>
                  <a:schemeClr val="tx1"/>
                </a:solidFill>
                <a:effectLst/>
                <a:latin typeface="+mn-lt"/>
                <a:ea typeface="+mn-ea"/>
                <a:cs typeface="+mn-cs"/>
              </a:rPr>
            </a:br>
            <a:r>
              <a:rPr lang="en-GB" sz="1200" b="1" i="0" kern="1200" dirty="0">
                <a:solidFill>
                  <a:schemeClr val="tx1"/>
                </a:solidFill>
                <a:effectLst/>
                <a:latin typeface="+mn-lt"/>
                <a:ea typeface="+mn-ea"/>
                <a:cs typeface="+mn-cs"/>
              </a:rPr>
              <a:t>Paediatrics</a:t>
            </a:r>
            <a:br>
              <a:rPr lang="en-GB" sz="1200" b="1" i="0" kern="1200" dirty="0">
                <a:solidFill>
                  <a:schemeClr val="tx1"/>
                </a:solidFill>
                <a:effectLst/>
                <a:latin typeface="+mn-lt"/>
                <a:ea typeface="+mn-ea"/>
                <a:cs typeface="+mn-cs"/>
              </a:rPr>
            </a:br>
            <a:r>
              <a:rPr lang="en-GB" sz="1200" b="1" i="0" kern="1200" dirty="0">
                <a:solidFill>
                  <a:schemeClr val="tx1"/>
                </a:solidFill>
                <a:effectLst/>
                <a:latin typeface="+mn-lt"/>
                <a:ea typeface="+mn-ea"/>
                <a:cs typeface="+mn-cs"/>
              </a:rPr>
              <a:t>Month 10: Unit 134</a:t>
            </a:r>
          </a:p>
          <a:p>
            <a:r>
              <a:rPr lang="en-GB" sz="1200" b="1" i="0" kern="1200" dirty="0">
                <a:solidFill>
                  <a:schemeClr val="tx1"/>
                </a:solidFill>
                <a:effectLst/>
                <a:latin typeface="+mn-lt"/>
                <a:ea typeface="+mn-ea"/>
                <a:cs typeface="+mn-cs"/>
              </a:rPr>
              <a:t>Performing Routine Electrocardiography in Adults</a:t>
            </a:r>
          </a:p>
          <a:p>
            <a:r>
              <a:rPr lang="en-GB" sz="1200" b="0" i="0" kern="1200" dirty="0">
                <a:solidFill>
                  <a:schemeClr val="tx1"/>
                </a:solidFill>
                <a:effectLst/>
                <a:latin typeface="+mn-lt"/>
                <a:ea typeface="+mn-ea"/>
                <a:cs typeface="+mn-cs"/>
              </a:rPr>
              <a:t>Develops the knowledge and skills needed to perform routine ECGs</a:t>
            </a:r>
          </a:p>
          <a:p>
            <a:r>
              <a:rPr lang="en-GB" sz="1200" b="0" i="0" kern="1200" dirty="0">
                <a:solidFill>
                  <a:schemeClr val="tx1"/>
                </a:solidFill>
                <a:effectLst/>
                <a:latin typeface="+mn-lt"/>
                <a:ea typeface="+mn-ea"/>
                <a:cs typeface="+mn-cs"/>
              </a:rPr>
              <a:t>Covers heart structure, function and the relationship to a normal ECG</a:t>
            </a:r>
          </a:p>
          <a:p>
            <a:r>
              <a:rPr lang="en-GB" sz="1200" b="0" i="0" kern="1200" dirty="0">
                <a:solidFill>
                  <a:schemeClr val="tx1"/>
                </a:solidFill>
                <a:effectLst/>
                <a:latin typeface="+mn-lt"/>
                <a:ea typeface="+mn-ea"/>
                <a:cs typeface="+mn-cs"/>
              </a:rPr>
              <a:t>Explains the principles and features of a normal ECG</a:t>
            </a:r>
          </a:p>
          <a:p>
            <a:r>
              <a:rPr lang="en-GB" sz="1200" b="0" i="0" kern="1200" dirty="0">
                <a:solidFill>
                  <a:schemeClr val="tx1"/>
                </a:solidFill>
                <a:effectLst/>
                <a:latin typeface="+mn-lt"/>
                <a:ea typeface="+mn-ea"/>
                <a:cs typeface="+mn-cs"/>
              </a:rPr>
              <a:t>Includes use of SOPs and safety protocols</a:t>
            </a:r>
          </a:p>
          <a:p>
            <a:r>
              <a:rPr lang="en-GB" sz="1200" b="0" i="0" kern="1200" dirty="0">
                <a:solidFill>
                  <a:schemeClr val="tx1"/>
                </a:solidFill>
                <a:effectLst/>
                <a:latin typeface="+mn-lt"/>
                <a:ea typeface="+mn-ea"/>
                <a:cs typeface="+mn-cs"/>
              </a:rPr>
              <a:t>Focuses on communication, professionalism, dignity and confidentiality</a:t>
            </a:r>
          </a:p>
          <a:p>
            <a:r>
              <a:rPr lang="en-GB" sz="1200" b="0" i="0" kern="1200" dirty="0">
                <a:solidFill>
                  <a:schemeClr val="tx1"/>
                </a:solidFill>
                <a:effectLst/>
                <a:latin typeface="+mn-lt"/>
                <a:ea typeface="+mn-ea"/>
                <a:cs typeface="+mn-cs"/>
              </a:rPr>
              <a:t>Develops skills in recording routine ECGs</a:t>
            </a:r>
          </a:p>
          <a:p>
            <a:r>
              <a:rPr lang="en-GB" sz="1200" b="0" i="0" kern="1200" dirty="0">
                <a:solidFill>
                  <a:schemeClr val="tx1"/>
                </a:solidFill>
                <a:effectLst/>
                <a:latin typeface="+mn-lt"/>
                <a:ea typeface="+mn-ea"/>
                <a:cs typeface="+mn-cs"/>
              </a:rPr>
              <a:t>Includes checking ECG technical quality and taking corrective action</a:t>
            </a:r>
          </a:p>
          <a:p>
            <a:r>
              <a:rPr lang="en-GB" sz="1200" b="0" i="0" kern="1200" dirty="0">
                <a:solidFill>
                  <a:schemeClr val="tx1"/>
                </a:solidFill>
                <a:effectLst/>
                <a:latin typeface="+mn-lt"/>
                <a:ea typeface="+mn-ea"/>
                <a:cs typeface="+mn-cs"/>
              </a:rPr>
              <a:t>Covers recognition of life-threatening arrhythmias and appropriate escalation</a:t>
            </a:r>
          </a:p>
          <a:p>
            <a:br>
              <a:rPr lang="en-GB" dirty="0"/>
            </a:br>
            <a:endParaRPr lang="en-GB" dirty="0"/>
          </a:p>
          <a:p>
            <a:r>
              <a:rPr lang="en-GB" sz="1200" b="1" i="0" kern="1200" dirty="0">
                <a:solidFill>
                  <a:schemeClr val="tx1"/>
                </a:solidFill>
                <a:effectLst/>
                <a:latin typeface="+mn-lt"/>
                <a:ea typeface="+mn-ea"/>
                <a:cs typeface="+mn-cs"/>
              </a:rPr>
              <a:t>Month 11: Unit 54</a:t>
            </a:r>
          </a:p>
          <a:p>
            <a:r>
              <a:rPr lang="en-GB" sz="1200" b="1" i="0" kern="1200" dirty="0">
                <a:solidFill>
                  <a:schemeClr val="tx1"/>
                </a:solidFill>
                <a:effectLst/>
                <a:latin typeface="+mn-lt"/>
                <a:ea typeface="+mn-ea"/>
                <a:cs typeface="+mn-cs"/>
              </a:rPr>
              <a:t>Ambulatory ECG Monitoring</a:t>
            </a:r>
          </a:p>
          <a:p>
            <a:r>
              <a:rPr lang="en-GB" sz="1200" b="0" i="0" kern="1200" dirty="0">
                <a:solidFill>
                  <a:schemeClr val="tx1"/>
                </a:solidFill>
                <a:effectLst/>
                <a:latin typeface="+mn-lt"/>
                <a:ea typeface="+mn-ea"/>
                <a:cs typeface="+mn-cs"/>
              </a:rPr>
              <a:t>Covers the principles, characteristics and limitations of ambulatory ECG monitoring</a:t>
            </a:r>
          </a:p>
          <a:p>
            <a:r>
              <a:rPr lang="en-GB" sz="1200" b="0" i="0" kern="1200" dirty="0">
                <a:solidFill>
                  <a:schemeClr val="tx1"/>
                </a:solidFill>
                <a:effectLst/>
                <a:latin typeface="+mn-lt"/>
                <a:ea typeface="+mn-ea"/>
                <a:cs typeface="+mn-cs"/>
              </a:rPr>
              <a:t>Explains clinical indications and contraindications for AECG monitoring</a:t>
            </a:r>
          </a:p>
          <a:p>
            <a:r>
              <a:rPr lang="en-GB" sz="1200" b="0" i="0" kern="1200" dirty="0">
                <a:solidFill>
                  <a:schemeClr val="tx1"/>
                </a:solidFill>
                <a:effectLst/>
                <a:latin typeface="+mn-lt"/>
                <a:ea typeface="+mn-ea"/>
                <a:cs typeface="+mn-cs"/>
              </a:rPr>
              <a:t>Develops skills in preparing, fitting and removing AECG equipment</a:t>
            </a:r>
          </a:p>
          <a:p>
            <a:r>
              <a:rPr lang="en-GB" sz="1200" b="0" i="0" kern="1200" dirty="0">
                <a:solidFill>
                  <a:schemeClr val="tx1"/>
                </a:solidFill>
                <a:effectLst/>
                <a:latin typeface="+mn-lt"/>
                <a:ea typeface="+mn-ea"/>
                <a:cs typeface="+mn-cs"/>
              </a:rPr>
              <a:t>Includes safe operation and maintenance of AECG systems</a:t>
            </a:r>
          </a:p>
          <a:p>
            <a:r>
              <a:rPr lang="en-GB" sz="1200" b="0" i="0" kern="1200" dirty="0">
                <a:solidFill>
                  <a:schemeClr val="tx1"/>
                </a:solidFill>
                <a:effectLst/>
                <a:latin typeface="+mn-lt"/>
                <a:ea typeface="+mn-ea"/>
                <a:cs typeface="+mn-cs"/>
              </a:rPr>
              <a:t>Covers monitoring across a range of adult patients</a:t>
            </a:r>
          </a:p>
          <a:p>
            <a:r>
              <a:rPr lang="en-GB" sz="1200" b="0" i="0" kern="1200" dirty="0">
                <a:solidFill>
                  <a:schemeClr val="tx1"/>
                </a:solidFill>
                <a:effectLst/>
                <a:latin typeface="+mn-lt"/>
                <a:ea typeface="+mn-ea"/>
                <a:cs typeface="+mn-cs"/>
              </a:rPr>
              <a:t>Develops skills in analysing AECG data</a:t>
            </a:r>
          </a:p>
          <a:p>
            <a:r>
              <a:rPr lang="en-GB" sz="1200" b="0" i="0" kern="1200" dirty="0">
                <a:solidFill>
                  <a:schemeClr val="tx1"/>
                </a:solidFill>
                <a:effectLst/>
                <a:latin typeface="+mn-lt"/>
                <a:ea typeface="+mn-ea"/>
                <a:cs typeface="+mn-cs"/>
              </a:rPr>
              <a:t>Includes producing accurate, factual reports</a:t>
            </a:r>
          </a:p>
          <a:p>
            <a:r>
              <a:rPr lang="en-GB" sz="1200" b="0" i="0" kern="1200" dirty="0">
                <a:solidFill>
                  <a:schemeClr val="tx1"/>
                </a:solidFill>
                <a:effectLst/>
                <a:latin typeface="+mn-lt"/>
                <a:ea typeface="+mn-ea"/>
                <a:cs typeface="+mn-cs"/>
              </a:rPr>
              <a:t>Covers secure and professional patient record keeping</a:t>
            </a:r>
          </a:p>
          <a:p>
            <a:br>
              <a:rPr lang="en-GB" dirty="0"/>
            </a:br>
            <a:endParaRPr lang="en-GB" dirty="0"/>
          </a:p>
          <a:p>
            <a:r>
              <a:rPr lang="en-GB" sz="1200" b="1" i="0" kern="1200" dirty="0">
                <a:solidFill>
                  <a:schemeClr val="tx1"/>
                </a:solidFill>
                <a:effectLst/>
                <a:latin typeface="+mn-lt"/>
                <a:ea typeface="+mn-ea"/>
                <a:cs typeface="+mn-cs"/>
              </a:rPr>
              <a:t>Month 12: Unit 58</a:t>
            </a:r>
          </a:p>
          <a:p>
            <a:r>
              <a:rPr lang="en-GB" sz="1200" b="1" i="0" kern="1200" dirty="0">
                <a:solidFill>
                  <a:schemeClr val="tx1"/>
                </a:solidFill>
                <a:effectLst/>
                <a:latin typeface="+mn-lt"/>
                <a:ea typeface="+mn-ea"/>
                <a:cs typeface="+mn-cs"/>
              </a:rPr>
              <a:t>Recognising ECG Abnormalities in Children</a:t>
            </a:r>
          </a:p>
          <a:p>
            <a:r>
              <a:rPr lang="en-GB" sz="1200" b="0" i="0" kern="1200" dirty="0">
                <a:solidFill>
                  <a:schemeClr val="tx1"/>
                </a:solidFill>
                <a:effectLst/>
                <a:latin typeface="+mn-lt"/>
                <a:ea typeface="+mn-ea"/>
                <a:cs typeface="+mn-cs"/>
              </a:rPr>
              <a:t>Introduces paediatric electrocardiography</a:t>
            </a:r>
          </a:p>
          <a:p>
            <a:r>
              <a:rPr lang="en-GB" sz="1200" b="0" i="0" kern="1200" dirty="0">
                <a:solidFill>
                  <a:schemeClr val="tx1"/>
                </a:solidFill>
                <a:effectLst/>
                <a:latin typeface="+mn-lt"/>
                <a:ea typeface="+mn-ea"/>
                <a:cs typeface="+mn-cs"/>
              </a:rPr>
              <a:t>Links cardiac anatomy and physiology to ECG findings in children</a:t>
            </a:r>
          </a:p>
          <a:p>
            <a:r>
              <a:rPr lang="en-GB" sz="1200" b="0" i="0" kern="1200" dirty="0">
                <a:solidFill>
                  <a:schemeClr val="tx1"/>
                </a:solidFill>
                <a:effectLst/>
                <a:latin typeface="+mn-lt"/>
                <a:ea typeface="+mn-ea"/>
                <a:cs typeface="+mn-cs"/>
              </a:rPr>
              <a:t>Covers normal ECG parameters from infancy to adolescence</a:t>
            </a:r>
          </a:p>
          <a:p>
            <a:r>
              <a:rPr lang="en-GB" sz="1200" b="0" i="0" kern="1200" dirty="0">
                <a:solidFill>
                  <a:schemeClr val="tx1"/>
                </a:solidFill>
                <a:effectLst/>
                <a:latin typeface="+mn-lt"/>
                <a:ea typeface="+mn-ea"/>
                <a:cs typeface="+mn-cs"/>
              </a:rPr>
              <a:t>Explains developmental variations in paediatric ECGs</a:t>
            </a:r>
          </a:p>
          <a:p>
            <a:r>
              <a:rPr lang="en-GB" sz="1200" b="0" i="0" kern="1200" dirty="0">
                <a:solidFill>
                  <a:schemeClr val="tx1"/>
                </a:solidFill>
                <a:effectLst/>
                <a:latin typeface="+mn-lt"/>
                <a:ea typeface="+mn-ea"/>
                <a:cs typeface="+mn-cs"/>
              </a:rPr>
              <a:t>Develops recognition of paediatric arrhythmias and cardiac abnormalities</a:t>
            </a:r>
          </a:p>
          <a:p>
            <a:r>
              <a:rPr lang="en-GB" sz="1200" b="0" i="0" kern="1200" dirty="0">
                <a:solidFill>
                  <a:schemeClr val="tx1"/>
                </a:solidFill>
                <a:effectLst/>
                <a:latin typeface="+mn-lt"/>
                <a:ea typeface="+mn-ea"/>
                <a:cs typeface="+mn-cs"/>
              </a:rPr>
              <a:t>Includes safeguarding and child-friendly care principles</a:t>
            </a:r>
          </a:p>
          <a:p>
            <a:r>
              <a:rPr lang="en-GB" sz="1200" b="0" i="0" kern="1200" dirty="0">
                <a:solidFill>
                  <a:schemeClr val="tx1"/>
                </a:solidFill>
                <a:effectLst/>
                <a:latin typeface="+mn-lt"/>
                <a:ea typeface="+mn-ea"/>
                <a:cs typeface="+mn-cs"/>
              </a:rPr>
              <a:t>Supports accurate factual reporting of normal and abnormal paediatric ECGs</a:t>
            </a:r>
          </a:p>
          <a:p>
            <a:br>
              <a:rPr lang="en-GB" dirty="0"/>
            </a:br>
            <a:endParaRPr lang="en-GB" dirty="0"/>
          </a:p>
          <a:p>
            <a:r>
              <a:rPr lang="en-GB" sz="1200" b="1" i="0" kern="1200" dirty="0">
                <a:solidFill>
                  <a:schemeClr val="tx1"/>
                </a:solidFill>
                <a:effectLst/>
                <a:latin typeface="+mn-lt"/>
                <a:ea typeface="+mn-ea"/>
                <a:cs typeface="+mn-cs"/>
              </a:rPr>
              <a:t>Month 14: Unit 55</a:t>
            </a:r>
          </a:p>
          <a:p>
            <a:r>
              <a:rPr lang="en-GB" sz="1200" b="1" i="0" kern="1200" dirty="0">
                <a:solidFill>
                  <a:schemeClr val="tx1"/>
                </a:solidFill>
                <a:effectLst/>
                <a:latin typeface="+mn-lt"/>
                <a:ea typeface="+mn-ea"/>
                <a:cs typeface="+mn-cs"/>
              </a:rPr>
              <a:t>Ambulatory Blood Pressure Monitoring</a:t>
            </a:r>
          </a:p>
          <a:p>
            <a:r>
              <a:rPr lang="en-GB" sz="1200" b="0" i="0" kern="1200" dirty="0">
                <a:solidFill>
                  <a:schemeClr val="tx1"/>
                </a:solidFill>
                <a:effectLst/>
                <a:latin typeface="+mn-lt"/>
                <a:ea typeface="+mn-ea"/>
                <a:cs typeface="+mn-cs"/>
              </a:rPr>
              <a:t>Covers the principles, indications and limitations of ABPM</a:t>
            </a:r>
          </a:p>
          <a:p>
            <a:r>
              <a:rPr lang="en-GB" sz="1200" b="0" i="0" kern="1200" dirty="0">
                <a:solidFill>
                  <a:schemeClr val="tx1"/>
                </a:solidFill>
                <a:effectLst/>
                <a:latin typeface="+mn-lt"/>
                <a:ea typeface="+mn-ea"/>
                <a:cs typeface="+mn-cs"/>
              </a:rPr>
              <a:t>Explains ABPM equipment and correct use</a:t>
            </a:r>
          </a:p>
          <a:p>
            <a:r>
              <a:rPr lang="en-GB" sz="1200" b="0" i="0" kern="1200" dirty="0">
                <a:solidFill>
                  <a:schemeClr val="tx1"/>
                </a:solidFill>
                <a:effectLst/>
                <a:latin typeface="+mn-lt"/>
                <a:ea typeface="+mn-ea"/>
                <a:cs typeface="+mn-cs"/>
              </a:rPr>
              <a:t>Includes health and safety, infection control and departmental procedures</a:t>
            </a:r>
          </a:p>
          <a:p>
            <a:r>
              <a:rPr lang="en-GB" sz="1200" b="0" i="0" kern="1200" dirty="0">
                <a:solidFill>
                  <a:schemeClr val="tx1"/>
                </a:solidFill>
                <a:effectLst/>
                <a:latin typeface="+mn-lt"/>
                <a:ea typeface="+mn-ea"/>
                <a:cs typeface="+mn-cs"/>
              </a:rPr>
              <a:t>Develops skills in ABPM set-up, monitoring and removal</a:t>
            </a:r>
          </a:p>
          <a:p>
            <a:r>
              <a:rPr lang="en-GB" sz="1200" b="0" i="0" kern="1200" dirty="0">
                <a:solidFill>
                  <a:schemeClr val="tx1"/>
                </a:solidFill>
                <a:effectLst/>
                <a:latin typeface="+mn-lt"/>
                <a:ea typeface="+mn-ea"/>
                <a:cs typeface="+mn-cs"/>
              </a:rPr>
              <a:t>Covers interpretation of ABPM recordings</a:t>
            </a:r>
          </a:p>
          <a:p>
            <a:r>
              <a:rPr lang="en-GB" sz="1200" b="0" i="0" kern="1200" dirty="0">
                <a:solidFill>
                  <a:schemeClr val="tx1"/>
                </a:solidFill>
                <a:effectLst/>
                <a:latin typeface="+mn-lt"/>
                <a:ea typeface="+mn-ea"/>
                <a:cs typeface="+mn-cs"/>
              </a:rPr>
              <a:t>Includes producing factual ABPM reports</a:t>
            </a:r>
          </a:p>
          <a:p>
            <a:r>
              <a:rPr lang="en-GB" sz="1200" b="0" i="0" kern="1200" dirty="0">
                <a:solidFill>
                  <a:schemeClr val="tx1"/>
                </a:solidFill>
                <a:effectLst/>
                <a:latin typeface="+mn-lt"/>
                <a:ea typeface="+mn-ea"/>
                <a:cs typeface="+mn-cs"/>
              </a:rPr>
              <a:t>Introduces common antihypertensive medications and clinical relevance</a:t>
            </a:r>
          </a:p>
          <a:p>
            <a:r>
              <a:rPr lang="en-GB" sz="1200" b="0" i="0" kern="1200" dirty="0">
                <a:solidFill>
                  <a:schemeClr val="tx1"/>
                </a:solidFill>
                <a:effectLst/>
                <a:latin typeface="+mn-lt"/>
                <a:ea typeface="+mn-ea"/>
                <a:cs typeface="+mn-cs"/>
              </a:rPr>
              <a:t>Focuses on professionalism, accuracy, confidentiality and patient data handling</a:t>
            </a:r>
          </a:p>
          <a:p>
            <a:br>
              <a:rPr lang="en-GB" dirty="0"/>
            </a:br>
            <a:endParaRPr lang="en-GB" dirty="0"/>
          </a:p>
          <a:p>
            <a:r>
              <a:rPr lang="en-GB" sz="1200" b="1" i="0" kern="1200" dirty="0">
                <a:solidFill>
                  <a:schemeClr val="tx1"/>
                </a:solidFill>
                <a:effectLst/>
                <a:latin typeface="+mn-lt"/>
                <a:ea typeface="+mn-ea"/>
                <a:cs typeface="+mn-cs"/>
              </a:rPr>
              <a:t>Month 16: Unit 56</a:t>
            </a:r>
          </a:p>
          <a:p>
            <a:r>
              <a:rPr lang="en-GB" sz="1200" b="1" i="0" kern="1200" dirty="0">
                <a:solidFill>
                  <a:schemeClr val="tx1"/>
                </a:solidFill>
                <a:effectLst/>
                <a:latin typeface="+mn-lt"/>
                <a:ea typeface="+mn-ea"/>
                <a:cs typeface="+mn-cs"/>
              </a:rPr>
              <a:t>Assist in Cardiac Stress Testing</a:t>
            </a:r>
          </a:p>
          <a:p>
            <a:r>
              <a:rPr lang="en-GB" sz="1200" b="0" i="0" kern="1200" dirty="0">
                <a:solidFill>
                  <a:schemeClr val="tx1"/>
                </a:solidFill>
                <a:effectLst/>
                <a:latin typeface="+mn-lt"/>
                <a:ea typeface="+mn-ea"/>
                <a:cs typeface="+mn-cs"/>
              </a:rPr>
              <a:t>Explains the principles and physiological responses involved in cardiac stress testing</a:t>
            </a:r>
          </a:p>
          <a:p>
            <a:r>
              <a:rPr lang="en-GB" sz="1200" b="0" i="0" kern="1200" dirty="0">
                <a:solidFill>
                  <a:schemeClr val="tx1"/>
                </a:solidFill>
                <a:effectLst/>
                <a:latin typeface="+mn-lt"/>
                <a:ea typeface="+mn-ea"/>
                <a:cs typeface="+mn-cs"/>
              </a:rPr>
              <a:t>Covers preparation of equipment, environment and patients</a:t>
            </a:r>
          </a:p>
          <a:p>
            <a:r>
              <a:rPr lang="en-GB" sz="1200" b="0" i="0" kern="1200" dirty="0">
                <a:solidFill>
                  <a:schemeClr val="tx1"/>
                </a:solidFill>
                <a:effectLst/>
                <a:latin typeface="+mn-lt"/>
                <a:ea typeface="+mn-ea"/>
                <a:cs typeface="+mn-cs"/>
              </a:rPr>
              <a:t>Includes use of SOPs during stress testing procedures</a:t>
            </a:r>
          </a:p>
          <a:p>
            <a:r>
              <a:rPr lang="en-GB" sz="1200" b="0" i="0" kern="1200" dirty="0">
                <a:solidFill>
                  <a:schemeClr val="tx1"/>
                </a:solidFill>
                <a:effectLst/>
                <a:latin typeface="+mn-lt"/>
                <a:ea typeface="+mn-ea"/>
                <a:cs typeface="+mn-cs"/>
              </a:rPr>
              <a:t>Focuses on communication, compassion and patient support</a:t>
            </a:r>
          </a:p>
          <a:p>
            <a:r>
              <a:rPr lang="en-GB" sz="1200" b="0" i="0" kern="1200" dirty="0">
                <a:solidFill>
                  <a:schemeClr val="tx1"/>
                </a:solidFill>
                <a:effectLst/>
                <a:latin typeface="+mn-lt"/>
                <a:ea typeface="+mn-ea"/>
                <a:cs typeface="+mn-cs"/>
              </a:rPr>
              <a:t>Develops skills in assisting during testing and recovery phases</a:t>
            </a:r>
          </a:p>
          <a:p>
            <a:r>
              <a:rPr lang="en-GB" sz="1200" b="0" i="0" kern="1200" dirty="0">
                <a:solidFill>
                  <a:schemeClr val="tx1"/>
                </a:solidFill>
                <a:effectLst/>
                <a:latin typeface="+mn-lt"/>
                <a:ea typeface="+mn-ea"/>
                <a:cs typeface="+mn-cs"/>
              </a:rPr>
              <a:t>Includes infection prevention and equipment decontamination</a:t>
            </a:r>
          </a:p>
          <a:p>
            <a:r>
              <a:rPr lang="en-GB" sz="1200" b="0" i="0" kern="1200" dirty="0">
                <a:solidFill>
                  <a:schemeClr val="tx1"/>
                </a:solidFill>
                <a:effectLst/>
                <a:latin typeface="+mn-lt"/>
                <a:ea typeface="+mn-ea"/>
                <a:cs typeface="+mn-cs"/>
              </a:rPr>
              <a:t>Supports patient information and follow-up arrangements after investigation</a:t>
            </a:r>
          </a:p>
          <a:p>
            <a:br>
              <a:rPr lang="en-GB" dirty="0"/>
            </a:br>
            <a:endParaRPr lang="en-GB" dirty="0"/>
          </a:p>
          <a:p>
            <a:r>
              <a:rPr lang="en-GB" sz="1200" b="1" i="0" kern="1200" dirty="0">
                <a:solidFill>
                  <a:schemeClr val="tx1"/>
                </a:solidFill>
                <a:effectLst/>
                <a:latin typeface="+mn-lt"/>
                <a:ea typeface="+mn-ea"/>
                <a:cs typeface="+mn-cs"/>
              </a:rPr>
              <a:t>Month 18: Unit 49</a:t>
            </a:r>
          </a:p>
          <a:p>
            <a:r>
              <a:rPr lang="en-GB" sz="1200" b="1" i="0" kern="1200" dirty="0">
                <a:solidFill>
                  <a:schemeClr val="tx1"/>
                </a:solidFill>
                <a:effectLst/>
                <a:latin typeface="+mn-lt"/>
                <a:ea typeface="+mn-ea"/>
                <a:cs typeface="+mn-cs"/>
              </a:rPr>
              <a:t>Scientific Basis of Cardiovascular, Respiratory and Sleep Science: Cardiac Embryology, Anatomy and Physiology</a:t>
            </a:r>
          </a:p>
          <a:p>
            <a:r>
              <a:rPr lang="en-GB" sz="1200" b="0" i="0" kern="1200" dirty="0">
                <a:solidFill>
                  <a:schemeClr val="tx1"/>
                </a:solidFill>
                <a:effectLst/>
                <a:latin typeface="+mn-lt"/>
                <a:ea typeface="+mn-ea"/>
                <a:cs typeface="+mn-cs"/>
              </a:rPr>
              <a:t>Develops understanding of cardiac embryology, anatomy and physiology</a:t>
            </a:r>
          </a:p>
          <a:p>
            <a:r>
              <a:rPr lang="en-GB" sz="1200" b="0" i="0" kern="1200" dirty="0">
                <a:solidFill>
                  <a:schemeClr val="tx1"/>
                </a:solidFill>
                <a:effectLst/>
                <a:latin typeface="+mn-lt"/>
                <a:ea typeface="+mn-ea"/>
                <a:cs typeface="+mn-cs"/>
              </a:rPr>
              <a:t>Covers cardiac development and common congenital heart defects</a:t>
            </a:r>
          </a:p>
          <a:p>
            <a:r>
              <a:rPr lang="en-GB" sz="1200" b="0" i="0" kern="1200" dirty="0">
                <a:solidFill>
                  <a:schemeClr val="tx1"/>
                </a:solidFill>
                <a:effectLst/>
                <a:latin typeface="+mn-lt"/>
                <a:ea typeface="+mn-ea"/>
                <a:cs typeface="+mn-cs"/>
              </a:rPr>
              <a:t>Explains foetal circulation and changes at birth</a:t>
            </a:r>
          </a:p>
          <a:p>
            <a:r>
              <a:rPr lang="en-GB" sz="1200" b="0" i="0" kern="1200" dirty="0">
                <a:solidFill>
                  <a:schemeClr val="tx1"/>
                </a:solidFill>
                <a:effectLst/>
                <a:latin typeface="+mn-lt"/>
                <a:ea typeface="+mn-ea"/>
                <a:cs typeface="+mn-cs"/>
              </a:rPr>
              <a:t>Describes heart anatomy, function and major circulations</a:t>
            </a:r>
          </a:p>
          <a:p>
            <a:r>
              <a:rPr lang="en-GB" sz="1200" b="0" i="0" kern="1200" dirty="0">
                <a:solidFill>
                  <a:schemeClr val="tx1"/>
                </a:solidFill>
                <a:effectLst/>
                <a:latin typeface="+mn-lt"/>
                <a:ea typeface="+mn-ea"/>
                <a:cs typeface="+mn-cs"/>
              </a:rPr>
              <a:t>Covers the cardiac conduction system and cardiac cycle</a:t>
            </a:r>
          </a:p>
          <a:p>
            <a:r>
              <a:rPr lang="en-GB" sz="1200" b="0" i="0" kern="1200" dirty="0">
                <a:solidFill>
                  <a:schemeClr val="tx1"/>
                </a:solidFill>
                <a:effectLst/>
                <a:latin typeface="+mn-lt"/>
                <a:ea typeface="+mn-ea"/>
                <a:cs typeface="+mn-cs"/>
              </a:rPr>
              <a:t>Links cardiac physiology to the normal ECG</a:t>
            </a:r>
          </a:p>
          <a:p>
            <a:r>
              <a:rPr lang="en-GB" sz="1200" b="0" i="0" kern="1200" dirty="0">
                <a:solidFill>
                  <a:schemeClr val="tx1"/>
                </a:solidFill>
                <a:effectLst/>
                <a:latin typeface="+mn-lt"/>
                <a:ea typeface="+mn-ea"/>
                <a:cs typeface="+mn-cs"/>
              </a:rPr>
              <a:t>Explains cardiac output, heart rate and stroke volume regulation</a:t>
            </a:r>
          </a:p>
          <a:p>
            <a:r>
              <a:rPr lang="en-GB" sz="1200" b="0" i="0" kern="1200" dirty="0">
                <a:solidFill>
                  <a:schemeClr val="tx1"/>
                </a:solidFill>
                <a:effectLst/>
                <a:latin typeface="+mn-lt"/>
                <a:ea typeface="+mn-ea"/>
                <a:cs typeface="+mn-cs"/>
              </a:rPr>
              <a:t>Compares blood vessel structure and function</a:t>
            </a:r>
          </a:p>
          <a:p>
            <a:r>
              <a:rPr lang="en-GB" sz="1200" b="0" i="0" kern="1200" dirty="0">
                <a:solidFill>
                  <a:schemeClr val="tx1"/>
                </a:solidFill>
                <a:effectLst/>
                <a:latin typeface="+mn-lt"/>
                <a:ea typeface="+mn-ea"/>
                <a:cs typeface="+mn-cs"/>
              </a:rPr>
              <a:t>Explores the impact of vascular disease</a:t>
            </a:r>
          </a:p>
          <a:p>
            <a:r>
              <a:rPr lang="en-GB" sz="1200" b="0" i="0" kern="1200" dirty="0">
                <a:solidFill>
                  <a:schemeClr val="tx1"/>
                </a:solidFill>
                <a:effectLst/>
                <a:latin typeface="+mn-lt"/>
                <a:ea typeface="+mn-ea"/>
                <a:cs typeface="+mn-cs"/>
              </a:rPr>
              <a:t>Introduces cardiac science investigations and patient-centred care</a:t>
            </a:r>
          </a:p>
          <a:p>
            <a:r>
              <a:rPr lang="en-GB" sz="1200" b="0" i="0" kern="1200" dirty="0">
                <a:solidFill>
                  <a:schemeClr val="tx1"/>
                </a:solidFill>
                <a:effectLst/>
                <a:latin typeface="+mn-lt"/>
                <a:ea typeface="+mn-ea"/>
                <a:cs typeface="+mn-cs"/>
              </a:rPr>
              <a:t>Supports reflection on teamwork, professional practice and Good Scientific Practice</a:t>
            </a:r>
          </a:p>
          <a:p>
            <a:pPr fontAlgn="t"/>
            <a:endParaRPr lang="en-GB" sz="1200" b="0" i="0" kern="1200" dirty="0">
              <a:solidFill>
                <a:schemeClr val="tx1"/>
              </a:solidFill>
              <a:effectLst/>
              <a:latin typeface="+mn-lt"/>
              <a:ea typeface="+mn-ea"/>
              <a:cs typeface="+mn-cs"/>
            </a:endParaRPr>
          </a:p>
          <a:p>
            <a:pPr fontAlgn="t"/>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Cardiac with </a:t>
            </a:r>
            <a:r>
              <a:rPr lang="en-GB" sz="1200" b="1" i="0" kern="1200" dirty="0" err="1">
                <a:solidFill>
                  <a:schemeClr val="tx1"/>
                </a:solidFill>
                <a:effectLst/>
                <a:latin typeface="+mn-lt"/>
                <a:ea typeface="+mn-ea"/>
                <a:cs typeface="+mn-cs"/>
              </a:rPr>
              <a:t>Resp</a:t>
            </a:r>
            <a:br>
              <a:rPr lang="en-GB" sz="1200" b="1" i="0" kern="1200" dirty="0">
                <a:solidFill>
                  <a:schemeClr val="tx1"/>
                </a:solidFill>
                <a:effectLst/>
                <a:latin typeface="+mn-lt"/>
                <a:ea typeface="+mn-ea"/>
                <a:cs typeface="+mn-cs"/>
              </a:rPr>
            </a:br>
            <a:r>
              <a:rPr lang="en-GB" sz="1200" b="1" i="0" kern="1200" dirty="0">
                <a:solidFill>
                  <a:schemeClr val="tx1"/>
                </a:solidFill>
                <a:effectLst/>
                <a:latin typeface="+mn-lt"/>
                <a:ea typeface="+mn-ea"/>
                <a:cs typeface="+mn-cs"/>
              </a:rPr>
              <a:t>Unit 134: Performing Routine Electrocardiography in Adults</a:t>
            </a:r>
          </a:p>
          <a:p>
            <a:r>
              <a:rPr lang="en-GB" sz="1200" b="0" i="0" kern="1200" dirty="0">
                <a:solidFill>
                  <a:schemeClr val="tx1"/>
                </a:solidFill>
                <a:effectLst/>
                <a:latin typeface="+mn-lt"/>
                <a:ea typeface="+mn-ea"/>
                <a:cs typeface="+mn-cs"/>
              </a:rPr>
              <a:t>Develops the knowledge and skills needed to perform routine ECGs</a:t>
            </a:r>
          </a:p>
          <a:p>
            <a:r>
              <a:rPr lang="en-GB" sz="1200" b="0" i="0" kern="1200" dirty="0">
                <a:solidFill>
                  <a:schemeClr val="tx1"/>
                </a:solidFill>
                <a:effectLst/>
                <a:latin typeface="+mn-lt"/>
                <a:ea typeface="+mn-ea"/>
                <a:cs typeface="+mn-cs"/>
              </a:rPr>
              <a:t>Covers heart structure, function and the relationship to a normal ECG</a:t>
            </a:r>
          </a:p>
          <a:p>
            <a:r>
              <a:rPr lang="en-GB" sz="1200" b="0" i="0" kern="1200" dirty="0">
                <a:solidFill>
                  <a:schemeClr val="tx1"/>
                </a:solidFill>
                <a:effectLst/>
                <a:latin typeface="+mn-lt"/>
                <a:ea typeface="+mn-ea"/>
                <a:cs typeface="+mn-cs"/>
              </a:rPr>
              <a:t>Explains the principles and features of a normal ECG</a:t>
            </a:r>
          </a:p>
          <a:p>
            <a:r>
              <a:rPr lang="en-GB" sz="1200" b="0" i="0" kern="1200" dirty="0">
                <a:solidFill>
                  <a:schemeClr val="tx1"/>
                </a:solidFill>
                <a:effectLst/>
                <a:latin typeface="+mn-lt"/>
                <a:ea typeface="+mn-ea"/>
                <a:cs typeface="+mn-cs"/>
              </a:rPr>
              <a:t>Includes use of SOPs and safety protocols</a:t>
            </a:r>
          </a:p>
          <a:p>
            <a:r>
              <a:rPr lang="en-GB" sz="1200" b="0" i="0" kern="1200" dirty="0">
                <a:solidFill>
                  <a:schemeClr val="tx1"/>
                </a:solidFill>
                <a:effectLst/>
                <a:latin typeface="+mn-lt"/>
                <a:ea typeface="+mn-ea"/>
                <a:cs typeface="+mn-cs"/>
              </a:rPr>
              <a:t>Focuses on communication, professionalism, dignity and confidentiality</a:t>
            </a:r>
          </a:p>
          <a:p>
            <a:r>
              <a:rPr lang="en-GB" sz="1200" b="0" i="0" kern="1200" dirty="0">
                <a:solidFill>
                  <a:schemeClr val="tx1"/>
                </a:solidFill>
                <a:effectLst/>
                <a:latin typeface="+mn-lt"/>
                <a:ea typeface="+mn-ea"/>
                <a:cs typeface="+mn-cs"/>
              </a:rPr>
              <a:t>Develops skills in recording routine ECGs</a:t>
            </a:r>
          </a:p>
          <a:p>
            <a:r>
              <a:rPr lang="en-GB" sz="1200" b="0" i="0" kern="1200" dirty="0">
                <a:solidFill>
                  <a:schemeClr val="tx1"/>
                </a:solidFill>
                <a:effectLst/>
                <a:latin typeface="+mn-lt"/>
                <a:ea typeface="+mn-ea"/>
                <a:cs typeface="+mn-cs"/>
              </a:rPr>
              <a:t>Includes checking ECG technical quality and taking corrective action</a:t>
            </a:r>
          </a:p>
          <a:p>
            <a:r>
              <a:rPr lang="en-GB" sz="1200" b="0" i="0" kern="1200" dirty="0">
                <a:solidFill>
                  <a:schemeClr val="tx1"/>
                </a:solidFill>
                <a:effectLst/>
                <a:latin typeface="+mn-lt"/>
                <a:ea typeface="+mn-ea"/>
                <a:cs typeface="+mn-cs"/>
              </a:rPr>
              <a:t>Covers recognition of life-threatening arrhythmias and appropriate escalation</a:t>
            </a:r>
          </a:p>
          <a:p>
            <a:br>
              <a:rPr lang="en-GB" dirty="0"/>
            </a:br>
            <a:endParaRPr lang="en-GB" dirty="0"/>
          </a:p>
          <a:p>
            <a:r>
              <a:rPr lang="en-GB" sz="1200" b="1" i="0" kern="1200" dirty="0">
                <a:solidFill>
                  <a:schemeClr val="tx1"/>
                </a:solidFill>
                <a:effectLst/>
                <a:latin typeface="+mn-lt"/>
                <a:ea typeface="+mn-ea"/>
                <a:cs typeface="+mn-cs"/>
              </a:rPr>
              <a:t>Unit 54: Ambulatory ECG Monitoring</a:t>
            </a:r>
          </a:p>
          <a:p>
            <a:r>
              <a:rPr lang="en-GB" sz="1200" b="0" i="0" kern="1200" dirty="0">
                <a:solidFill>
                  <a:schemeClr val="tx1"/>
                </a:solidFill>
                <a:effectLst/>
                <a:latin typeface="+mn-lt"/>
                <a:ea typeface="+mn-ea"/>
                <a:cs typeface="+mn-cs"/>
              </a:rPr>
              <a:t>Covers the principles, characteristics and limitations of ambulatory ECG monitoring</a:t>
            </a:r>
          </a:p>
          <a:p>
            <a:r>
              <a:rPr lang="en-GB" sz="1200" b="0" i="0" kern="1200" dirty="0">
                <a:solidFill>
                  <a:schemeClr val="tx1"/>
                </a:solidFill>
                <a:effectLst/>
                <a:latin typeface="+mn-lt"/>
                <a:ea typeface="+mn-ea"/>
                <a:cs typeface="+mn-cs"/>
              </a:rPr>
              <a:t>Explains clinical indications and contraindications for AECG monitoring</a:t>
            </a:r>
          </a:p>
          <a:p>
            <a:r>
              <a:rPr lang="en-GB" sz="1200" b="0" i="0" kern="1200" dirty="0">
                <a:solidFill>
                  <a:schemeClr val="tx1"/>
                </a:solidFill>
                <a:effectLst/>
                <a:latin typeface="+mn-lt"/>
                <a:ea typeface="+mn-ea"/>
                <a:cs typeface="+mn-cs"/>
              </a:rPr>
              <a:t>Develops skills in preparing, fitting and removing AECG equipment</a:t>
            </a:r>
          </a:p>
          <a:p>
            <a:r>
              <a:rPr lang="en-GB" sz="1200" b="0" i="0" kern="1200" dirty="0">
                <a:solidFill>
                  <a:schemeClr val="tx1"/>
                </a:solidFill>
                <a:effectLst/>
                <a:latin typeface="+mn-lt"/>
                <a:ea typeface="+mn-ea"/>
                <a:cs typeface="+mn-cs"/>
              </a:rPr>
              <a:t>Includes safe operation and maintenance of AECG systems</a:t>
            </a:r>
          </a:p>
          <a:p>
            <a:r>
              <a:rPr lang="en-GB" sz="1200" b="0" i="0" kern="1200" dirty="0">
                <a:solidFill>
                  <a:schemeClr val="tx1"/>
                </a:solidFill>
                <a:effectLst/>
                <a:latin typeface="+mn-lt"/>
                <a:ea typeface="+mn-ea"/>
                <a:cs typeface="+mn-cs"/>
              </a:rPr>
              <a:t>Covers monitoring across a range of adult patients</a:t>
            </a:r>
          </a:p>
          <a:p>
            <a:r>
              <a:rPr lang="en-GB" sz="1200" b="0" i="0" kern="1200" dirty="0">
                <a:solidFill>
                  <a:schemeClr val="tx1"/>
                </a:solidFill>
                <a:effectLst/>
                <a:latin typeface="+mn-lt"/>
                <a:ea typeface="+mn-ea"/>
                <a:cs typeface="+mn-cs"/>
              </a:rPr>
              <a:t>Develops skills in analysing AECG data</a:t>
            </a:r>
          </a:p>
          <a:p>
            <a:r>
              <a:rPr lang="en-GB" sz="1200" b="0" i="0" kern="1200" dirty="0">
                <a:solidFill>
                  <a:schemeClr val="tx1"/>
                </a:solidFill>
                <a:effectLst/>
                <a:latin typeface="+mn-lt"/>
                <a:ea typeface="+mn-ea"/>
                <a:cs typeface="+mn-cs"/>
              </a:rPr>
              <a:t>Includes producing accurate, factual reports</a:t>
            </a:r>
          </a:p>
          <a:p>
            <a:r>
              <a:rPr lang="en-GB" sz="1200" b="0" i="0" kern="1200" dirty="0">
                <a:solidFill>
                  <a:schemeClr val="tx1"/>
                </a:solidFill>
                <a:effectLst/>
                <a:latin typeface="+mn-lt"/>
                <a:ea typeface="+mn-ea"/>
                <a:cs typeface="+mn-cs"/>
              </a:rPr>
              <a:t>Covers secure and professional patient record keeping</a:t>
            </a:r>
          </a:p>
          <a:p>
            <a:br>
              <a:rPr lang="en-GB" dirty="0"/>
            </a:br>
            <a:endParaRPr lang="en-GB" dirty="0"/>
          </a:p>
          <a:p>
            <a:r>
              <a:rPr lang="en-GB" sz="1200" b="1" i="0" kern="1200" dirty="0">
                <a:solidFill>
                  <a:schemeClr val="tx1"/>
                </a:solidFill>
                <a:effectLst/>
                <a:latin typeface="+mn-lt"/>
                <a:ea typeface="+mn-ea"/>
                <a:cs typeface="+mn-cs"/>
              </a:rPr>
              <a:t>Unit 53: Recognising ECG Abnormalities in Adults</a:t>
            </a:r>
          </a:p>
          <a:p>
            <a:r>
              <a:rPr lang="en-GB" sz="1200" b="0" i="0" kern="1200" dirty="0">
                <a:solidFill>
                  <a:schemeClr val="tx1"/>
                </a:solidFill>
                <a:effectLst/>
                <a:latin typeface="+mn-lt"/>
                <a:ea typeface="+mn-ea"/>
                <a:cs typeface="+mn-cs"/>
              </a:rPr>
              <a:t>Introduces the principles of electrocardiography and 12-lead ECGs</a:t>
            </a:r>
          </a:p>
          <a:p>
            <a:r>
              <a:rPr lang="en-GB" sz="1200" b="0" i="0" kern="1200" dirty="0">
                <a:solidFill>
                  <a:schemeClr val="tx1"/>
                </a:solidFill>
                <a:effectLst/>
                <a:latin typeface="+mn-lt"/>
                <a:ea typeface="+mn-ea"/>
                <a:cs typeface="+mn-cs"/>
              </a:rPr>
              <a:t>Explains the strengths and limitations of ECG recordings</a:t>
            </a:r>
          </a:p>
          <a:p>
            <a:r>
              <a:rPr lang="en-GB" sz="1200" b="0" i="0" kern="1200" dirty="0">
                <a:solidFill>
                  <a:schemeClr val="tx1"/>
                </a:solidFill>
                <a:effectLst/>
                <a:latin typeface="+mn-lt"/>
                <a:ea typeface="+mn-ea"/>
                <a:cs typeface="+mn-cs"/>
              </a:rPr>
              <a:t>Links ECG leads to cardiac anatomy and physiology</a:t>
            </a:r>
          </a:p>
          <a:p>
            <a:r>
              <a:rPr lang="en-GB" sz="1200" b="0" i="0" kern="1200" dirty="0">
                <a:solidFill>
                  <a:schemeClr val="tx1"/>
                </a:solidFill>
                <a:effectLst/>
                <a:latin typeface="+mn-lt"/>
                <a:ea typeface="+mn-ea"/>
                <a:cs typeface="+mn-cs"/>
              </a:rPr>
              <a:t>Covers electrical and mechanical activity during the cardiac cycle</a:t>
            </a:r>
          </a:p>
          <a:p>
            <a:r>
              <a:rPr lang="en-GB" sz="1200" b="0" i="0" kern="1200" dirty="0">
                <a:solidFill>
                  <a:schemeClr val="tx1"/>
                </a:solidFill>
                <a:effectLst/>
                <a:latin typeface="+mn-lt"/>
                <a:ea typeface="+mn-ea"/>
                <a:cs typeface="+mn-cs"/>
              </a:rPr>
              <a:t>Explains ECG waves, complexes, segments, intervals and durations</a:t>
            </a:r>
          </a:p>
          <a:p>
            <a:r>
              <a:rPr lang="en-GB" sz="1200" b="0" i="0" kern="1200" dirty="0">
                <a:solidFill>
                  <a:schemeClr val="tx1"/>
                </a:solidFill>
                <a:effectLst/>
                <a:latin typeface="+mn-lt"/>
                <a:ea typeface="+mn-ea"/>
                <a:cs typeface="+mn-cs"/>
              </a:rPr>
              <a:t>Includes cardiac axis, heart rate calculation and normal adult ranges</a:t>
            </a:r>
          </a:p>
          <a:p>
            <a:r>
              <a:rPr lang="en-GB" sz="1200" b="0" i="0" kern="1200" dirty="0">
                <a:solidFill>
                  <a:schemeClr val="tx1"/>
                </a:solidFill>
                <a:effectLst/>
                <a:latin typeface="+mn-lt"/>
                <a:ea typeface="+mn-ea"/>
                <a:cs typeface="+mn-cs"/>
              </a:rPr>
              <a:t>Develops recognition of abnormal ECG findings</a:t>
            </a:r>
          </a:p>
          <a:p>
            <a:r>
              <a:rPr lang="en-GB" sz="1200" b="0" i="0" kern="1200" dirty="0">
                <a:solidFill>
                  <a:schemeClr val="tx1"/>
                </a:solidFill>
                <a:effectLst/>
                <a:latin typeface="+mn-lt"/>
                <a:ea typeface="+mn-ea"/>
                <a:cs typeface="+mn-cs"/>
              </a:rPr>
              <a:t>Covers ECG changes linked to arrhythmias, myocardial infarction, ischaemia, structural heart disease and systemic disorders</a:t>
            </a:r>
          </a:p>
          <a:p>
            <a:r>
              <a:rPr lang="en-GB" sz="1200" b="0" i="0" kern="1200" dirty="0">
                <a:solidFill>
                  <a:schemeClr val="tx1"/>
                </a:solidFill>
                <a:effectLst/>
                <a:latin typeface="+mn-lt"/>
                <a:ea typeface="+mn-ea"/>
                <a:cs typeface="+mn-cs"/>
              </a:rPr>
              <a:t>Supports accurate factual ECG reporting using appropriate frameworks</a:t>
            </a:r>
          </a:p>
          <a:p>
            <a:br>
              <a:rPr lang="en-GB" dirty="0"/>
            </a:br>
            <a:endParaRPr lang="en-GB" dirty="0"/>
          </a:p>
          <a:p>
            <a:r>
              <a:rPr lang="en-GB" sz="1200" b="1" i="0" kern="1200" dirty="0">
                <a:solidFill>
                  <a:schemeClr val="tx1"/>
                </a:solidFill>
                <a:effectLst/>
                <a:latin typeface="+mn-lt"/>
                <a:ea typeface="+mn-ea"/>
                <a:cs typeface="+mn-cs"/>
              </a:rPr>
              <a:t>Unit 55: Ambulatory Blood Pressure Monitoring</a:t>
            </a:r>
          </a:p>
          <a:p>
            <a:r>
              <a:rPr lang="en-GB" sz="1200" b="0" i="0" kern="1200" dirty="0">
                <a:solidFill>
                  <a:schemeClr val="tx1"/>
                </a:solidFill>
                <a:effectLst/>
                <a:latin typeface="+mn-lt"/>
                <a:ea typeface="+mn-ea"/>
                <a:cs typeface="+mn-cs"/>
              </a:rPr>
              <a:t>Covers the principles, indications and limitations of ABPM</a:t>
            </a:r>
          </a:p>
          <a:p>
            <a:r>
              <a:rPr lang="en-GB" sz="1200" b="0" i="0" kern="1200" dirty="0">
                <a:solidFill>
                  <a:schemeClr val="tx1"/>
                </a:solidFill>
                <a:effectLst/>
                <a:latin typeface="+mn-lt"/>
                <a:ea typeface="+mn-ea"/>
                <a:cs typeface="+mn-cs"/>
              </a:rPr>
              <a:t>Explains ABPM equipment and correct use</a:t>
            </a:r>
          </a:p>
          <a:p>
            <a:r>
              <a:rPr lang="en-GB" sz="1200" b="0" i="0" kern="1200" dirty="0">
                <a:solidFill>
                  <a:schemeClr val="tx1"/>
                </a:solidFill>
                <a:effectLst/>
                <a:latin typeface="+mn-lt"/>
                <a:ea typeface="+mn-ea"/>
                <a:cs typeface="+mn-cs"/>
              </a:rPr>
              <a:t>Includes health and safety, infection control and departmental procedures</a:t>
            </a:r>
          </a:p>
          <a:p>
            <a:r>
              <a:rPr lang="en-GB" sz="1200" b="0" i="0" kern="1200" dirty="0">
                <a:solidFill>
                  <a:schemeClr val="tx1"/>
                </a:solidFill>
                <a:effectLst/>
                <a:latin typeface="+mn-lt"/>
                <a:ea typeface="+mn-ea"/>
                <a:cs typeface="+mn-cs"/>
              </a:rPr>
              <a:t>Develops skills in ABPM set-up, monitoring and removal</a:t>
            </a:r>
          </a:p>
          <a:p>
            <a:r>
              <a:rPr lang="en-GB" sz="1200" b="0" i="0" kern="1200" dirty="0">
                <a:solidFill>
                  <a:schemeClr val="tx1"/>
                </a:solidFill>
                <a:effectLst/>
                <a:latin typeface="+mn-lt"/>
                <a:ea typeface="+mn-ea"/>
                <a:cs typeface="+mn-cs"/>
              </a:rPr>
              <a:t>Covers interpretation of ABPM recordings</a:t>
            </a:r>
          </a:p>
          <a:p>
            <a:r>
              <a:rPr lang="en-GB" sz="1200" b="0" i="0" kern="1200" dirty="0">
                <a:solidFill>
                  <a:schemeClr val="tx1"/>
                </a:solidFill>
                <a:effectLst/>
                <a:latin typeface="+mn-lt"/>
                <a:ea typeface="+mn-ea"/>
                <a:cs typeface="+mn-cs"/>
              </a:rPr>
              <a:t>Includes producing factual ABPM reports</a:t>
            </a:r>
          </a:p>
          <a:p>
            <a:r>
              <a:rPr lang="en-GB" sz="1200" b="0" i="0" kern="1200" dirty="0">
                <a:solidFill>
                  <a:schemeClr val="tx1"/>
                </a:solidFill>
                <a:effectLst/>
                <a:latin typeface="+mn-lt"/>
                <a:ea typeface="+mn-ea"/>
                <a:cs typeface="+mn-cs"/>
              </a:rPr>
              <a:t>Introduces common antihypertensive medications and clinical relevance</a:t>
            </a:r>
          </a:p>
          <a:p>
            <a:r>
              <a:rPr lang="en-GB" sz="1200" b="0" i="0" kern="1200" dirty="0">
                <a:solidFill>
                  <a:schemeClr val="tx1"/>
                </a:solidFill>
                <a:effectLst/>
                <a:latin typeface="+mn-lt"/>
                <a:ea typeface="+mn-ea"/>
                <a:cs typeface="+mn-cs"/>
              </a:rPr>
              <a:t>Focuses on professionalism, accuracy, confidentiality and patient data handling</a:t>
            </a:r>
          </a:p>
          <a:p>
            <a:br>
              <a:rPr lang="en-GB" dirty="0"/>
            </a:br>
            <a:endParaRPr lang="en-GB" dirty="0"/>
          </a:p>
          <a:p>
            <a:r>
              <a:rPr lang="en-GB" sz="1200" b="1" i="0" kern="1200" dirty="0">
                <a:solidFill>
                  <a:schemeClr val="tx1"/>
                </a:solidFill>
                <a:effectLst/>
                <a:latin typeface="+mn-lt"/>
                <a:ea typeface="+mn-ea"/>
                <a:cs typeface="+mn-cs"/>
              </a:rPr>
              <a:t>Unit 59: Spirometry and Bronchodilator Response in Adults</a:t>
            </a:r>
          </a:p>
          <a:p>
            <a:r>
              <a:rPr lang="en-GB" sz="1200" b="0" i="0" kern="1200" dirty="0">
                <a:solidFill>
                  <a:schemeClr val="tx1"/>
                </a:solidFill>
                <a:effectLst/>
                <a:latin typeface="+mn-lt"/>
                <a:ea typeface="+mn-ea"/>
                <a:cs typeface="+mn-cs"/>
              </a:rPr>
              <a:t>Develops knowledge and skills to perform adult spirometry</a:t>
            </a:r>
          </a:p>
          <a:p>
            <a:r>
              <a:rPr lang="en-GB" sz="1200" b="0" i="0" kern="1200" dirty="0">
                <a:solidFill>
                  <a:schemeClr val="tx1"/>
                </a:solidFill>
                <a:effectLst/>
                <a:latin typeface="+mn-lt"/>
                <a:ea typeface="+mn-ea"/>
                <a:cs typeface="+mn-cs"/>
              </a:rPr>
              <a:t>Covers bronchodilator response testing</a:t>
            </a:r>
          </a:p>
          <a:p>
            <a:r>
              <a:rPr lang="en-GB" sz="1200" b="0" i="0" kern="1200" dirty="0">
                <a:solidFill>
                  <a:schemeClr val="tx1"/>
                </a:solidFill>
                <a:effectLst/>
                <a:latin typeface="+mn-lt"/>
                <a:ea typeface="+mn-ea"/>
                <a:cs typeface="+mn-cs"/>
              </a:rPr>
              <a:t>Focuses on safe and accurate test performance</a:t>
            </a:r>
          </a:p>
          <a:p>
            <a:r>
              <a:rPr lang="en-GB" sz="1200" b="0" i="0" kern="1200" dirty="0">
                <a:solidFill>
                  <a:schemeClr val="tx1"/>
                </a:solidFill>
                <a:effectLst/>
                <a:latin typeface="+mn-lt"/>
                <a:ea typeface="+mn-ea"/>
                <a:cs typeface="+mn-cs"/>
              </a:rPr>
              <a:t>Supports interpretation of results</a:t>
            </a:r>
          </a:p>
          <a:p>
            <a:r>
              <a:rPr lang="en-GB" sz="1200" b="0" i="0" kern="1200" dirty="0">
                <a:solidFill>
                  <a:schemeClr val="tx1"/>
                </a:solidFill>
                <a:effectLst/>
                <a:latin typeface="+mn-lt"/>
                <a:ea typeface="+mn-ea"/>
                <a:cs typeface="+mn-cs"/>
              </a:rPr>
              <a:t>Includes producing technical spirometry reports</a:t>
            </a:r>
          </a:p>
          <a:p>
            <a:r>
              <a:rPr lang="en-GB" sz="1200" b="0" i="0" kern="1200" dirty="0">
                <a:solidFill>
                  <a:schemeClr val="tx1"/>
                </a:solidFill>
                <a:effectLst/>
                <a:latin typeface="+mn-lt"/>
                <a:ea typeface="+mn-ea"/>
                <a:cs typeface="+mn-cs"/>
              </a:rPr>
              <a:t>Covers equipment maintenance, calibration and quality assurance</a:t>
            </a:r>
          </a:p>
          <a:p>
            <a:r>
              <a:rPr lang="en-GB" sz="1200" b="0" i="0" kern="1200" dirty="0">
                <a:solidFill>
                  <a:schemeClr val="tx1"/>
                </a:solidFill>
                <a:effectLst/>
                <a:latin typeface="+mn-lt"/>
                <a:ea typeface="+mn-ea"/>
                <a:cs typeface="+mn-cs"/>
              </a:rPr>
              <a:t>Promotes safe, person-centred professional care in practice</a:t>
            </a:r>
          </a:p>
          <a:p>
            <a:br>
              <a:rPr lang="en-GB" dirty="0"/>
            </a:br>
            <a:endParaRPr lang="en-GB" dirty="0"/>
          </a:p>
          <a:p>
            <a:r>
              <a:rPr lang="en-GB" sz="1200" b="1" i="0" kern="1200" dirty="0">
                <a:solidFill>
                  <a:schemeClr val="tx1"/>
                </a:solidFill>
                <a:effectLst/>
                <a:latin typeface="+mn-lt"/>
                <a:ea typeface="+mn-ea"/>
                <a:cs typeface="+mn-cs"/>
              </a:rPr>
              <a:t>Unit 49: Scientific Basis of Cardiovascular, Respiratory and Sleep Science</a:t>
            </a:r>
          </a:p>
          <a:p>
            <a:r>
              <a:rPr lang="en-GB" sz="1200" b="1" i="0" kern="1200" dirty="0">
                <a:solidFill>
                  <a:schemeClr val="tx1"/>
                </a:solidFill>
                <a:effectLst/>
                <a:latin typeface="+mn-lt"/>
                <a:ea typeface="+mn-ea"/>
                <a:cs typeface="+mn-cs"/>
              </a:rPr>
              <a:t>Cardiac Embryology, Anatomy and Physiology</a:t>
            </a:r>
          </a:p>
          <a:p>
            <a:r>
              <a:rPr lang="en-GB" sz="1200" b="0" i="0" kern="1200" dirty="0">
                <a:solidFill>
                  <a:schemeClr val="tx1"/>
                </a:solidFill>
                <a:effectLst/>
                <a:latin typeface="+mn-lt"/>
                <a:ea typeface="+mn-ea"/>
                <a:cs typeface="+mn-cs"/>
              </a:rPr>
              <a:t>Develops understanding of cardiac embryology, anatomy and physiology</a:t>
            </a:r>
          </a:p>
          <a:p>
            <a:r>
              <a:rPr lang="en-GB" sz="1200" b="0" i="0" kern="1200" dirty="0">
                <a:solidFill>
                  <a:schemeClr val="tx1"/>
                </a:solidFill>
                <a:effectLst/>
                <a:latin typeface="+mn-lt"/>
                <a:ea typeface="+mn-ea"/>
                <a:cs typeface="+mn-cs"/>
              </a:rPr>
              <a:t>Covers cardiac development and common congenital heart defects</a:t>
            </a:r>
          </a:p>
          <a:p>
            <a:r>
              <a:rPr lang="en-GB" sz="1200" b="0" i="0" kern="1200" dirty="0">
                <a:solidFill>
                  <a:schemeClr val="tx1"/>
                </a:solidFill>
                <a:effectLst/>
                <a:latin typeface="+mn-lt"/>
                <a:ea typeface="+mn-ea"/>
                <a:cs typeface="+mn-cs"/>
              </a:rPr>
              <a:t>Explains foetal circulation and changes at birth</a:t>
            </a:r>
          </a:p>
          <a:p>
            <a:r>
              <a:rPr lang="en-GB" sz="1200" b="0" i="0" kern="1200" dirty="0">
                <a:solidFill>
                  <a:schemeClr val="tx1"/>
                </a:solidFill>
                <a:effectLst/>
                <a:latin typeface="+mn-lt"/>
                <a:ea typeface="+mn-ea"/>
                <a:cs typeface="+mn-cs"/>
              </a:rPr>
              <a:t>Describes heart anatomy, function and major circulations</a:t>
            </a:r>
          </a:p>
          <a:p>
            <a:r>
              <a:rPr lang="en-GB" sz="1200" b="0" i="0" kern="1200" dirty="0">
                <a:solidFill>
                  <a:schemeClr val="tx1"/>
                </a:solidFill>
                <a:effectLst/>
                <a:latin typeface="+mn-lt"/>
                <a:ea typeface="+mn-ea"/>
                <a:cs typeface="+mn-cs"/>
              </a:rPr>
              <a:t>Covers the cardiac conduction system and cardiac cycle</a:t>
            </a:r>
          </a:p>
          <a:p>
            <a:r>
              <a:rPr lang="en-GB" sz="1200" b="0" i="0" kern="1200" dirty="0">
                <a:solidFill>
                  <a:schemeClr val="tx1"/>
                </a:solidFill>
                <a:effectLst/>
                <a:latin typeface="+mn-lt"/>
                <a:ea typeface="+mn-ea"/>
                <a:cs typeface="+mn-cs"/>
              </a:rPr>
              <a:t>Links cardiac physiology to the normal ECG</a:t>
            </a:r>
          </a:p>
          <a:p>
            <a:r>
              <a:rPr lang="en-GB" sz="1200" b="0" i="0" kern="1200" dirty="0">
                <a:solidFill>
                  <a:schemeClr val="tx1"/>
                </a:solidFill>
                <a:effectLst/>
                <a:latin typeface="+mn-lt"/>
                <a:ea typeface="+mn-ea"/>
                <a:cs typeface="+mn-cs"/>
              </a:rPr>
              <a:t>Explains cardiac output, heart rate and stroke volume regulation</a:t>
            </a:r>
          </a:p>
          <a:p>
            <a:r>
              <a:rPr lang="en-GB" sz="1200" b="0" i="0" kern="1200" dirty="0">
                <a:solidFill>
                  <a:schemeClr val="tx1"/>
                </a:solidFill>
                <a:effectLst/>
                <a:latin typeface="+mn-lt"/>
                <a:ea typeface="+mn-ea"/>
                <a:cs typeface="+mn-cs"/>
              </a:rPr>
              <a:t>Compares blood vessel structure and function</a:t>
            </a:r>
          </a:p>
          <a:p>
            <a:r>
              <a:rPr lang="en-GB" sz="1200" b="0" i="0" kern="1200" dirty="0">
                <a:solidFill>
                  <a:schemeClr val="tx1"/>
                </a:solidFill>
                <a:effectLst/>
                <a:latin typeface="+mn-lt"/>
                <a:ea typeface="+mn-ea"/>
                <a:cs typeface="+mn-cs"/>
              </a:rPr>
              <a:t>Explores the impact of vascular disease</a:t>
            </a:r>
          </a:p>
          <a:p>
            <a:r>
              <a:rPr lang="en-GB" sz="1200" b="0" i="0" kern="1200" dirty="0">
                <a:solidFill>
                  <a:schemeClr val="tx1"/>
                </a:solidFill>
                <a:effectLst/>
                <a:latin typeface="+mn-lt"/>
                <a:ea typeface="+mn-ea"/>
                <a:cs typeface="+mn-cs"/>
              </a:rPr>
              <a:t>Introduces cardiac science investigations and patient-centred care</a:t>
            </a:r>
          </a:p>
          <a:p>
            <a:r>
              <a:rPr lang="en-GB" sz="1200" b="0" i="0" kern="1200" dirty="0">
                <a:solidFill>
                  <a:schemeClr val="tx1"/>
                </a:solidFill>
                <a:effectLst/>
                <a:latin typeface="+mn-lt"/>
                <a:ea typeface="+mn-ea"/>
                <a:cs typeface="+mn-cs"/>
              </a:rPr>
              <a:t>Supports reflection on teamwork, professional practice and Good Scientific Practice</a:t>
            </a:r>
          </a:p>
          <a:p>
            <a:pPr fontAlgn="t"/>
            <a:endParaRPr lang="en-GB" sz="1200" b="1" i="0" kern="1200" dirty="0">
              <a:solidFill>
                <a:schemeClr val="tx1"/>
              </a:solidFill>
              <a:effectLst/>
              <a:latin typeface="+mn-lt"/>
              <a:ea typeface="+mn-ea"/>
              <a:cs typeface="+mn-cs"/>
            </a:endParaRP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93CACB89-B3D5-5828-6E2E-5900113BBBC6}"/>
              </a:ext>
            </a:extLst>
          </p:cNvPr>
          <p:cNvSpPr>
            <a:spLocks noGrp="1"/>
          </p:cNvSpPr>
          <p:nvPr>
            <p:ph type="sldNum" sz="quarter" idx="5"/>
          </p:nvPr>
        </p:nvSpPr>
        <p:spPr/>
        <p:txBody>
          <a:bodyPr/>
          <a:lstStyle/>
          <a:p>
            <a:fld id="{2AC6D7E2-3851-47FB-8AA3-1B602E40327F}" type="slidenum">
              <a:rPr lang="en-GB" smtClean="0"/>
              <a:t>8</a:t>
            </a:fld>
            <a:endParaRPr lang="en-GB" dirty="0"/>
          </a:p>
        </p:txBody>
      </p:sp>
    </p:spTree>
    <p:extLst>
      <p:ext uri="{BB962C8B-B14F-4D97-AF65-F5344CB8AC3E}">
        <p14:creationId xmlns:p14="http://schemas.microsoft.com/office/powerpoint/2010/main" val="1544842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C51A9-96B3-1D19-E945-EAAB63CD5B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F947A3-63DE-CD32-E354-6F19B76D61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D2494F-8A5F-3632-8282-2E21C5466861}"/>
              </a:ext>
            </a:extLst>
          </p:cNvPr>
          <p:cNvSpPr>
            <a:spLocks noGrp="1"/>
          </p:cNvSpPr>
          <p:nvPr>
            <p:ph type="body" idx="1"/>
          </p:nvPr>
        </p:nvSpPr>
        <p:spPr/>
        <p:txBody>
          <a:bodyPr/>
          <a:lstStyle/>
          <a:p>
            <a:pPr fontAlgn="t"/>
            <a:r>
              <a:rPr lang="en-GB" sz="1200" b="1" i="0" kern="1200" dirty="0">
                <a:solidFill>
                  <a:schemeClr val="tx1"/>
                </a:solidFill>
                <a:effectLst/>
                <a:latin typeface="+mn-lt"/>
                <a:ea typeface="+mn-ea"/>
                <a:cs typeface="+mn-cs"/>
              </a:rPr>
              <a:t>Orientation Workshop</a:t>
            </a:r>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Introduction to programme structure, expectations and support.</a:t>
            </a:r>
          </a:p>
          <a:p>
            <a:pPr fontAlgn="t"/>
            <a:r>
              <a:rPr lang="en-GB" sz="1200" b="0" i="0" kern="1200" dirty="0">
                <a:solidFill>
                  <a:schemeClr val="tx1"/>
                </a:solidFill>
                <a:effectLst/>
                <a:latin typeface="+mn-lt"/>
                <a:ea typeface="+mn-ea"/>
                <a:cs typeface="+mn-cs"/>
              </a:rPr>
              <a:t>Using online platforms and digital systems effectively.</a:t>
            </a:r>
          </a:p>
          <a:p>
            <a:pPr fontAlgn="t"/>
            <a:r>
              <a:rPr lang="en-GB" sz="1200" b="0" i="0" kern="1200" dirty="0">
                <a:solidFill>
                  <a:schemeClr val="tx1"/>
                </a:solidFill>
                <a:effectLst/>
                <a:latin typeface="+mn-lt"/>
                <a:ea typeface="+mn-ea"/>
                <a:cs typeface="+mn-cs"/>
              </a:rPr>
              <a:t>Developing good study habits, time management and independent learning skills.</a:t>
            </a:r>
          </a:p>
          <a:p>
            <a:pPr fontAlgn="t"/>
            <a:r>
              <a:rPr lang="en-GB" sz="1200" b="1" i="0" kern="1200" dirty="0">
                <a:solidFill>
                  <a:schemeClr val="tx1"/>
                </a:solidFill>
                <a:effectLst/>
                <a:latin typeface="+mn-lt"/>
                <a:ea typeface="+mn-ea"/>
                <a:cs typeface="+mn-cs"/>
              </a:rPr>
              <a:t>Workshop 2: Being a Successful Student &amp; Scientist (Part 1)</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builds on the initial OneFile induction, providing learners with the skills to effectively manage their learning journey. It covers logging journal entries, recording off-the-job training, using the Skills Builder, and navigating Microsoft Teams to support communication and collaboration.</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3: Effective Communication (Part 2)</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workshop develops core communication skills, including verbal, non-verbal, and written methods, alongside active listening and feedback. Learners will explore how to overcome communication barriers, deliver effective presentations, and manage challenging situations such as conflict, applying these skills in practical scenarios.</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4: The Legal &amp; Ethical Context of Healthcare Science (Part 3)</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gain an understanding of the legal, ethical, and professional frameworks underpinning healthcare science. Topics include NHS values, organisational structure, informed consent, professional standards, and the impact of mental health, helping learners apply ethical decision-making in practice.</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5: Health, Safety &amp; Security (Part 4)</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introduces key health and safety principles within the NHS, including legislation, duty of care, safeguarding, and risk management. Learners will explore incident reporting, promoting a no-blame culture, and their role in maintaining a safe working environment.</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6: Quality, Audit, Research &amp; Innovation (Part 5)</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explore the importance of quality standards, audit processes, research principles, and innovation in healthcare science. The session supports understanding how these elements improve practice and encourages learners to engage with quality improvement and innovation in their workplace.</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7: Working in a Technical Environment (Part 6)</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workshop focuses on the role of technical scientific services in patient care. Learners will develop problem-solving skills, understand equipment lifecycle management, and demonstrate safe and effective practice while maintaining professional standards.</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8: Teaching, Training &amp; Assessing (Part 7)</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are introduced to key teaching and learning theories and how they apply in the workplace. The session covers assessment methods, feedback models, and practical teaching frameworks, enabling learners to support others’ development effectively.</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9: Leadership, Supervision, Mentoring &amp; Teamwork (Part 8)</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develops understanding of leadership and teamwork within healthcare settings. Learners explore leadership models, effective teamworking, mentoring, and supervision, alongside promoting a supportive, no-blame culture in multidisciplinary environments.</a:t>
            </a:r>
          </a:p>
          <a:p>
            <a:br>
              <a:rPr lang="en-GB" dirty="0"/>
            </a:br>
            <a:br>
              <a:rPr lang="en-GB" dirty="0"/>
            </a:br>
            <a:r>
              <a:rPr lang="en-GB" sz="1200" b="1" i="0" kern="1200" dirty="0">
                <a:solidFill>
                  <a:schemeClr val="tx1"/>
                </a:solidFill>
                <a:effectLst/>
                <a:latin typeface="+mn-lt"/>
                <a:ea typeface="+mn-ea"/>
                <a:cs typeface="+mn-cs"/>
              </a:rPr>
              <a:t>Units 11 &amp; 17: Scientific Basis of Healthcare Science and Building Blocks of Life</a:t>
            </a:r>
          </a:p>
          <a:p>
            <a:r>
              <a:rPr lang="en-GB" sz="1200" b="0" i="0" kern="1200" dirty="0">
                <a:solidFill>
                  <a:schemeClr val="tx1"/>
                </a:solidFill>
                <a:effectLst/>
                <a:latin typeface="+mn-lt"/>
                <a:ea typeface="+mn-ea"/>
                <a:cs typeface="+mn-cs"/>
              </a:rPr>
              <a:t>Delivered as a </a:t>
            </a:r>
            <a:r>
              <a:rPr lang="en-GB" sz="1200" b="1" i="0" kern="1200" dirty="0">
                <a:solidFill>
                  <a:schemeClr val="tx1"/>
                </a:solidFill>
                <a:effectLst/>
                <a:latin typeface="+mn-lt"/>
                <a:ea typeface="+mn-ea"/>
                <a:cs typeface="+mn-cs"/>
              </a:rPr>
              <a:t>combined unit</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Duration: </a:t>
            </a:r>
            <a:r>
              <a:rPr lang="en-GB" sz="1200" b="1" i="0" kern="1200" dirty="0">
                <a:solidFill>
                  <a:schemeClr val="tx1"/>
                </a:solidFill>
                <a:effectLst/>
                <a:latin typeface="+mn-lt"/>
                <a:ea typeface="+mn-ea"/>
                <a:cs typeface="+mn-cs"/>
              </a:rPr>
              <a:t>4 months</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Delivered through a </a:t>
            </a:r>
            <a:r>
              <a:rPr lang="en-GB" sz="1200" b="1" i="0" kern="1200" dirty="0">
                <a:solidFill>
                  <a:schemeClr val="tx1"/>
                </a:solidFill>
                <a:effectLst/>
                <a:latin typeface="+mn-lt"/>
                <a:ea typeface="+mn-ea"/>
                <a:cs typeface="+mn-cs"/>
              </a:rPr>
              <a:t>blended learning approach</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Uses online classroom activities, self-study and the </a:t>
            </a:r>
            <a:r>
              <a:rPr lang="en-GB" sz="1200" b="1" i="0" kern="1200" dirty="0">
                <a:solidFill>
                  <a:schemeClr val="tx1"/>
                </a:solidFill>
                <a:effectLst/>
                <a:latin typeface="+mn-lt"/>
                <a:ea typeface="+mn-ea"/>
                <a:cs typeface="+mn-cs"/>
              </a:rPr>
              <a:t>ATOM virtual learning platform</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Explores anatomy, physiology and pathology of the major body systems</a:t>
            </a:r>
          </a:p>
          <a:p>
            <a:r>
              <a:rPr lang="en-GB" sz="1200" b="0" i="0" kern="1200" dirty="0">
                <a:solidFill>
                  <a:schemeClr val="tx1"/>
                </a:solidFill>
                <a:effectLst/>
                <a:latin typeface="+mn-lt"/>
                <a:ea typeface="+mn-ea"/>
                <a:cs typeface="+mn-cs"/>
              </a:rPr>
              <a:t>Covers classification, structure and function of cells and tissues</a:t>
            </a:r>
          </a:p>
          <a:p>
            <a:r>
              <a:rPr lang="en-GB" sz="1200" b="0" i="0" kern="1200" dirty="0">
                <a:solidFill>
                  <a:schemeClr val="tx1"/>
                </a:solidFill>
                <a:effectLst/>
                <a:latin typeface="+mn-lt"/>
                <a:ea typeface="+mn-ea"/>
                <a:cs typeface="+mn-cs"/>
              </a:rPr>
              <a:t>Introduces genetics, including genes, chromosomes, DNA and the human genome</a:t>
            </a:r>
          </a:p>
          <a:p>
            <a:r>
              <a:rPr lang="en-GB" sz="1200" b="0" i="0" kern="1200" dirty="0">
                <a:solidFill>
                  <a:schemeClr val="tx1"/>
                </a:solidFill>
                <a:effectLst/>
                <a:latin typeface="+mn-lt"/>
                <a:ea typeface="+mn-ea"/>
                <a:cs typeface="+mn-cs"/>
              </a:rPr>
              <a:t>Covers carbohydrates, lipids and amino acids</a:t>
            </a:r>
          </a:p>
          <a:p>
            <a:r>
              <a:rPr lang="en-GB" sz="1200" b="0" i="0" kern="1200" dirty="0">
                <a:solidFill>
                  <a:schemeClr val="tx1"/>
                </a:solidFill>
                <a:effectLst/>
                <a:latin typeface="+mn-lt"/>
                <a:ea typeface="+mn-ea"/>
                <a:cs typeface="+mn-cs"/>
              </a:rPr>
              <a:t>Explains the role of proteins in biological systems</a:t>
            </a:r>
          </a:p>
          <a:p>
            <a:r>
              <a:rPr lang="en-GB" sz="1200" b="0" i="0" kern="1200" dirty="0">
                <a:solidFill>
                  <a:schemeClr val="tx1"/>
                </a:solidFill>
                <a:effectLst/>
                <a:latin typeface="+mn-lt"/>
                <a:ea typeface="+mn-ea"/>
                <a:cs typeface="+mn-cs"/>
              </a:rPr>
              <a:t>Explores chemical, cellular and tissue organisation of the body</a:t>
            </a:r>
          </a:p>
          <a:p>
            <a:r>
              <a:rPr lang="en-GB" sz="1200" b="0" i="0" kern="1200" dirty="0">
                <a:solidFill>
                  <a:schemeClr val="tx1"/>
                </a:solidFill>
                <a:effectLst/>
                <a:latin typeface="+mn-lt"/>
                <a:ea typeface="+mn-ea"/>
                <a:cs typeface="+mn-cs"/>
              </a:rPr>
              <a:t>Links body systems to disease and their effects</a:t>
            </a:r>
          </a:p>
          <a:p>
            <a:r>
              <a:rPr lang="en-GB" sz="1200" b="0" i="0" kern="1200" dirty="0">
                <a:solidFill>
                  <a:schemeClr val="tx1"/>
                </a:solidFill>
                <a:effectLst/>
                <a:latin typeface="+mn-lt"/>
                <a:ea typeface="+mn-ea"/>
                <a:cs typeface="+mn-cs"/>
              </a:rPr>
              <a:t>Introduces sociology of health and disease</a:t>
            </a:r>
          </a:p>
          <a:p>
            <a:br>
              <a:rPr lang="en-GB" dirty="0"/>
            </a:br>
            <a:endParaRPr lang="en-GB" dirty="0"/>
          </a:p>
          <a:p>
            <a:r>
              <a:rPr lang="en-GB" sz="1200" b="1" i="0" kern="1200" dirty="0">
                <a:solidFill>
                  <a:schemeClr val="tx1"/>
                </a:solidFill>
                <a:effectLst/>
                <a:latin typeface="+mn-lt"/>
                <a:ea typeface="+mn-ea"/>
                <a:cs typeface="+mn-cs"/>
              </a:rPr>
              <a:t>Units 108–113: Medical Engineering Workshop Practice</a:t>
            </a:r>
          </a:p>
          <a:p>
            <a:r>
              <a:rPr lang="en-GB" sz="1200" b="1" i="0" kern="1200" dirty="0">
                <a:solidFill>
                  <a:schemeClr val="tx1"/>
                </a:solidFill>
                <a:effectLst/>
                <a:latin typeface="+mn-lt"/>
                <a:ea typeface="+mn-ea"/>
                <a:cs typeface="+mn-cs"/>
              </a:rPr>
              <a:t>Units covered</a:t>
            </a:r>
          </a:p>
          <a:p>
            <a:r>
              <a:rPr lang="en-GB" sz="1200" b="1" i="0" kern="1200" dirty="0">
                <a:solidFill>
                  <a:schemeClr val="tx1"/>
                </a:solidFill>
                <a:effectLst/>
                <a:latin typeface="+mn-lt"/>
                <a:ea typeface="+mn-ea"/>
                <a:cs typeface="+mn-cs"/>
              </a:rPr>
              <a:t>Unit 108:</a:t>
            </a:r>
            <a:r>
              <a:rPr lang="en-GB" sz="1200" b="0" i="0" kern="1200" dirty="0">
                <a:solidFill>
                  <a:schemeClr val="tx1"/>
                </a:solidFill>
                <a:effectLst/>
                <a:latin typeface="+mn-lt"/>
                <a:ea typeface="+mn-ea"/>
                <a:cs typeface="+mn-cs"/>
              </a:rPr>
              <a:t> The Medical Equipment Lifecycle</a:t>
            </a:r>
          </a:p>
          <a:p>
            <a:r>
              <a:rPr lang="en-GB" sz="1200" b="1" i="0" kern="1200" dirty="0">
                <a:solidFill>
                  <a:schemeClr val="tx1"/>
                </a:solidFill>
                <a:effectLst/>
                <a:latin typeface="+mn-lt"/>
                <a:ea typeface="+mn-ea"/>
                <a:cs typeface="+mn-cs"/>
              </a:rPr>
              <a:t>Unit 109:</a:t>
            </a:r>
            <a:r>
              <a:rPr lang="en-GB" sz="1200" b="0" i="0" kern="1200" dirty="0">
                <a:solidFill>
                  <a:schemeClr val="tx1"/>
                </a:solidFill>
                <a:effectLst/>
                <a:latin typeface="+mn-lt"/>
                <a:ea typeface="+mn-ea"/>
                <a:cs typeface="+mn-cs"/>
              </a:rPr>
              <a:t> Acceptance Testing of New Medical Equipment</a:t>
            </a:r>
          </a:p>
          <a:p>
            <a:r>
              <a:rPr lang="en-GB" sz="1200" b="1" i="0" kern="1200" dirty="0">
                <a:solidFill>
                  <a:schemeClr val="tx1"/>
                </a:solidFill>
                <a:effectLst/>
                <a:latin typeface="+mn-lt"/>
                <a:ea typeface="+mn-ea"/>
                <a:cs typeface="+mn-cs"/>
              </a:rPr>
              <a:t>Unit 110:</a:t>
            </a:r>
            <a:r>
              <a:rPr lang="en-GB" sz="1200" b="0" i="0" kern="1200" dirty="0">
                <a:solidFill>
                  <a:schemeClr val="tx1"/>
                </a:solidFill>
                <a:effectLst/>
                <a:latin typeface="+mn-lt"/>
                <a:ea typeface="+mn-ea"/>
                <a:cs typeface="+mn-cs"/>
              </a:rPr>
              <a:t> Planned Preventative Maintenance</a:t>
            </a:r>
          </a:p>
          <a:p>
            <a:r>
              <a:rPr lang="en-GB" sz="1200" b="1" i="0" kern="1200" dirty="0">
                <a:solidFill>
                  <a:schemeClr val="tx1"/>
                </a:solidFill>
                <a:effectLst/>
                <a:latin typeface="+mn-lt"/>
                <a:ea typeface="+mn-ea"/>
                <a:cs typeface="+mn-cs"/>
              </a:rPr>
              <a:t>Unit 111:</a:t>
            </a:r>
            <a:r>
              <a:rPr lang="en-GB" sz="1200" b="0" i="0" kern="1200" dirty="0">
                <a:solidFill>
                  <a:schemeClr val="tx1"/>
                </a:solidFill>
                <a:effectLst/>
                <a:latin typeface="+mn-lt"/>
                <a:ea typeface="+mn-ea"/>
                <a:cs typeface="+mn-cs"/>
              </a:rPr>
              <a:t> Diagnosing and Rectifying Equipment Faults</a:t>
            </a:r>
          </a:p>
          <a:p>
            <a:r>
              <a:rPr lang="en-GB" sz="1200" b="1" i="0" kern="1200" dirty="0">
                <a:solidFill>
                  <a:schemeClr val="tx1"/>
                </a:solidFill>
                <a:effectLst/>
                <a:latin typeface="+mn-lt"/>
                <a:ea typeface="+mn-ea"/>
                <a:cs typeface="+mn-cs"/>
              </a:rPr>
              <a:t>Unit 112:</a:t>
            </a:r>
            <a:r>
              <a:rPr lang="en-GB" sz="1200" b="0" i="0" kern="1200" dirty="0">
                <a:solidFill>
                  <a:schemeClr val="tx1"/>
                </a:solidFill>
                <a:effectLst/>
                <a:latin typeface="+mn-lt"/>
                <a:ea typeface="+mn-ea"/>
                <a:cs typeface="+mn-cs"/>
              </a:rPr>
              <a:t> Decommissioning and Disposal of Medical Equipment</a:t>
            </a:r>
          </a:p>
          <a:p>
            <a:r>
              <a:rPr lang="en-GB" sz="1200" b="1" i="0" kern="1200" dirty="0">
                <a:solidFill>
                  <a:schemeClr val="tx1"/>
                </a:solidFill>
                <a:effectLst/>
                <a:latin typeface="+mn-lt"/>
                <a:ea typeface="+mn-ea"/>
                <a:cs typeface="+mn-cs"/>
              </a:rPr>
              <a:t>Unit 113:</a:t>
            </a:r>
            <a:r>
              <a:rPr lang="en-GB" sz="1200" b="0" i="0" kern="1200" dirty="0">
                <a:solidFill>
                  <a:schemeClr val="tx1"/>
                </a:solidFill>
                <a:effectLst/>
                <a:latin typeface="+mn-lt"/>
                <a:ea typeface="+mn-ea"/>
                <a:cs typeface="+mn-cs"/>
              </a:rPr>
              <a:t> Medical Engineering in Practice</a:t>
            </a:r>
          </a:p>
          <a:p>
            <a:r>
              <a:rPr lang="en-GB" sz="1200" b="1" i="0" kern="1200" dirty="0">
                <a:solidFill>
                  <a:schemeClr val="tx1"/>
                </a:solidFill>
                <a:effectLst/>
                <a:latin typeface="+mn-lt"/>
                <a:ea typeface="+mn-ea"/>
                <a:cs typeface="+mn-cs"/>
              </a:rPr>
              <a:t>Session synopsis</a:t>
            </a:r>
          </a:p>
          <a:p>
            <a:r>
              <a:rPr lang="en-GB" sz="1200" b="0" i="0" kern="1200" dirty="0">
                <a:solidFill>
                  <a:schemeClr val="tx1"/>
                </a:solidFill>
                <a:effectLst/>
                <a:latin typeface="+mn-lt"/>
                <a:ea typeface="+mn-ea"/>
                <a:cs typeface="+mn-cs"/>
              </a:rPr>
              <a:t>Duration: </a:t>
            </a:r>
            <a:r>
              <a:rPr lang="en-GB" sz="1200" b="1" i="0" kern="1200" dirty="0">
                <a:solidFill>
                  <a:schemeClr val="tx1"/>
                </a:solidFill>
                <a:effectLst/>
                <a:latin typeface="+mn-lt"/>
                <a:ea typeface="+mn-ea"/>
                <a:cs typeface="+mn-cs"/>
              </a:rPr>
              <a:t>4 months</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Develops knowledge, skills, experience and professional attitudes for working in a medical engineering workshop</a:t>
            </a:r>
          </a:p>
          <a:p>
            <a:r>
              <a:rPr lang="en-GB" sz="1200" b="0" i="0" kern="1200" dirty="0">
                <a:solidFill>
                  <a:schemeClr val="tx1"/>
                </a:solidFill>
                <a:effectLst/>
                <a:latin typeface="+mn-lt"/>
                <a:ea typeface="+mn-ea"/>
                <a:cs typeface="+mn-cs"/>
              </a:rPr>
              <a:t>Primarily delivered through work-based activities</a:t>
            </a:r>
          </a:p>
          <a:p>
            <a:r>
              <a:rPr lang="en-GB" sz="1200" b="0" i="0" kern="1200" dirty="0">
                <a:solidFill>
                  <a:schemeClr val="tx1"/>
                </a:solidFill>
                <a:effectLst/>
                <a:latin typeface="+mn-lt"/>
                <a:ea typeface="+mn-ea"/>
                <a:cs typeface="+mn-cs"/>
              </a:rPr>
              <a:t>Focuses on safe and effective practice within a workshop setting</a:t>
            </a:r>
          </a:p>
          <a:p>
            <a:r>
              <a:rPr lang="en-GB" sz="1200" b="0" i="0" kern="1200" dirty="0">
                <a:solidFill>
                  <a:schemeClr val="tx1"/>
                </a:solidFill>
                <a:effectLst/>
                <a:latin typeface="+mn-lt"/>
                <a:ea typeface="+mn-ea"/>
                <a:cs typeface="+mn-cs"/>
              </a:rPr>
              <a:t>Covers the full medical equipment lifecycle</a:t>
            </a:r>
          </a:p>
          <a:p>
            <a:r>
              <a:rPr lang="en-GB" sz="1200" b="0" i="0" kern="1200" dirty="0">
                <a:solidFill>
                  <a:schemeClr val="tx1"/>
                </a:solidFill>
                <a:effectLst/>
                <a:latin typeface="+mn-lt"/>
                <a:ea typeface="+mn-ea"/>
                <a:cs typeface="+mn-cs"/>
              </a:rPr>
              <a:t>Includes acceptance testing of new equipment</a:t>
            </a:r>
          </a:p>
          <a:p>
            <a:r>
              <a:rPr lang="en-GB" sz="1200" b="0" i="0" kern="1200" dirty="0">
                <a:solidFill>
                  <a:schemeClr val="tx1"/>
                </a:solidFill>
                <a:effectLst/>
                <a:latin typeface="+mn-lt"/>
                <a:ea typeface="+mn-ea"/>
                <a:cs typeface="+mn-cs"/>
              </a:rPr>
              <a:t>Develops understanding of planned preventative maintenance</a:t>
            </a:r>
          </a:p>
          <a:p>
            <a:r>
              <a:rPr lang="en-GB" sz="1200" b="0" i="0" kern="1200" dirty="0">
                <a:solidFill>
                  <a:schemeClr val="tx1"/>
                </a:solidFill>
                <a:effectLst/>
                <a:latin typeface="+mn-lt"/>
                <a:ea typeface="+mn-ea"/>
                <a:cs typeface="+mn-cs"/>
              </a:rPr>
              <a:t>Supports skills in diagnosing and rectifying equipment faults</a:t>
            </a:r>
          </a:p>
          <a:p>
            <a:r>
              <a:rPr lang="en-GB" sz="1200" b="0" i="0" kern="1200" dirty="0">
                <a:solidFill>
                  <a:schemeClr val="tx1"/>
                </a:solidFill>
                <a:effectLst/>
                <a:latin typeface="+mn-lt"/>
                <a:ea typeface="+mn-ea"/>
                <a:cs typeface="+mn-cs"/>
              </a:rPr>
              <a:t>Covers safe decommissioning and disposal of medical equipment</a:t>
            </a:r>
          </a:p>
          <a:p>
            <a:r>
              <a:rPr lang="en-GB" sz="1200" b="0" i="0" kern="1200" dirty="0">
                <a:solidFill>
                  <a:schemeClr val="tx1"/>
                </a:solidFill>
                <a:effectLst/>
                <a:latin typeface="+mn-lt"/>
                <a:ea typeface="+mn-ea"/>
                <a:cs typeface="+mn-cs"/>
              </a:rPr>
              <a:t>Builds professional practice in medical engineering</a:t>
            </a:r>
          </a:p>
          <a:p>
            <a:r>
              <a:rPr lang="en-GB" sz="1200" b="0" i="0" kern="1200" dirty="0">
                <a:solidFill>
                  <a:schemeClr val="tx1"/>
                </a:solidFill>
                <a:effectLst/>
                <a:latin typeface="+mn-lt"/>
                <a:ea typeface="+mn-ea"/>
                <a:cs typeface="+mn-cs"/>
              </a:rPr>
              <a:t>Learners gather evidence of competence, such as:</a:t>
            </a:r>
          </a:p>
          <a:p>
            <a:pPr lvl="1"/>
            <a:r>
              <a:rPr lang="en-GB" sz="1200" b="0" i="0" kern="1200" dirty="0">
                <a:solidFill>
                  <a:schemeClr val="tx1"/>
                </a:solidFill>
                <a:effectLst/>
                <a:latin typeface="+mn-lt"/>
                <a:ea typeface="+mn-ea"/>
                <a:cs typeface="+mn-cs"/>
              </a:rPr>
              <a:t>competency records</a:t>
            </a:r>
          </a:p>
          <a:p>
            <a:pPr lvl="1"/>
            <a:r>
              <a:rPr lang="en-GB" sz="1200" b="0" i="0" kern="1200" dirty="0">
                <a:solidFill>
                  <a:schemeClr val="tx1"/>
                </a:solidFill>
                <a:effectLst/>
                <a:latin typeface="+mn-lt"/>
                <a:ea typeface="+mn-ea"/>
                <a:cs typeface="+mn-cs"/>
              </a:rPr>
              <a:t>maintenance logs</a:t>
            </a:r>
          </a:p>
          <a:p>
            <a:pPr lvl="1"/>
            <a:r>
              <a:rPr lang="en-GB" sz="1200" b="0" i="0" kern="1200" dirty="0">
                <a:solidFill>
                  <a:schemeClr val="tx1"/>
                </a:solidFill>
                <a:effectLst/>
                <a:latin typeface="+mn-lt"/>
                <a:ea typeface="+mn-ea"/>
                <a:cs typeface="+mn-cs"/>
              </a:rPr>
              <a:t>daily checklists</a:t>
            </a:r>
          </a:p>
          <a:p>
            <a:pPr lvl="1"/>
            <a:r>
              <a:rPr lang="en-GB" sz="1200" b="0" i="0" kern="1200" dirty="0">
                <a:solidFill>
                  <a:schemeClr val="tx1"/>
                </a:solidFill>
                <a:effectLst/>
                <a:latin typeface="+mn-lt"/>
                <a:ea typeface="+mn-ea"/>
                <a:cs typeface="+mn-cs"/>
              </a:rPr>
              <a:t>witness testimonies</a:t>
            </a:r>
          </a:p>
          <a:p>
            <a:pPr lvl="1"/>
            <a:r>
              <a:rPr lang="en-GB" sz="1200" b="0" i="0" kern="1200" dirty="0">
                <a:solidFill>
                  <a:schemeClr val="tx1"/>
                </a:solidFill>
                <a:effectLst/>
                <a:latin typeface="+mn-lt"/>
                <a:ea typeface="+mn-ea"/>
                <a:cs typeface="+mn-cs"/>
              </a:rPr>
              <a:t>evidence of further departmental training</a:t>
            </a:r>
          </a:p>
          <a:p>
            <a:endParaRPr lang="en-GB" dirty="0"/>
          </a:p>
        </p:txBody>
      </p:sp>
      <p:sp>
        <p:nvSpPr>
          <p:cNvPr id="4" name="Slide Number Placeholder 3">
            <a:extLst>
              <a:ext uri="{FF2B5EF4-FFF2-40B4-BE49-F238E27FC236}">
                <a16:creationId xmlns:a16="http://schemas.microsoft.com/office/drawing/2014/main" id="{F947D11E-CA8E-B13D-6CD0-A0B8912CE48F}"/>
              </a:ext>
            </a:extLst>
          </p:cNvPr>
          <p:cNvSpPr>
            <a:spLocks noGrp="1"/>
          </p:cNvSpPr>
          <p:nvPr>
            <p:ph type="sldNum" sz="quarter" idx="5"/>
          </p:nvPr>
        </p:nvSpPr>
        <p:spPr/>
        <p:txBody>
          <a:bodyPr/>
          <a:lstStyle/>
          <a:p>
            <a:fld id="{2AC6D7E2-3851-47FB-8AA3-1B602E40327F}" type="slidenum">
              <a:rPr lang="en-GB" smtClean="0"/>
              <a:t>10</a:t>
            </a:fld>
            <a:endParaRPr lang="en-GB" dirty="0"/>
          </a:p>
        </p:txBody>
      </p:sp>
    </p:spTree>
    <p:extLst>
      <p:ext uri="{BB962C8B-B14F-4D97-AF65-F5344CB8AC3E}">
        <p14:creationId xmlns:p14="http://schemas.microsoft.com/office/powerpoint/2010/main" val="1569813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F795B-9F1E-1DF9-C446-A5B9640094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BCB495-CD4B-D217-C9B8-504BEFFF46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5DA8AE-F4F2-CBB3-8744-D97764D2149B}"/>
              </a:ext>
            </a:extLst>
          </p:cNvPr>
          <p:cNvSpPr>
            <a:spLocks noGrp="1"/>
          </p:cNvSpPr>
          <p:nvPr>
            <p:ph type="body" idx="1"/>
          </p:nvPr>
        </p:nvSpPr>
        <p:spPr/>
        <p:txBody>
          <a:bodyPr/>
          <a:lstStyle/>
          <a:p>
            <a:pPr fontAlgn="t"/>
            <a:r>
              <a:rPr lang="en-GB" sz="1200" b="1" i="0" kern="1200" dirty="0">
                <a:solidFill>
                  <a:schemeClr val="tx1"/>
                </a:solidFill>
                <a:effectLst/>
                <a:latin typeface="+mn-lt"/>
                <a:ea typeface="+mn-ea"/>
                <a:cs typeface="+mn-cs"/>
              </a:rPr>
              <a:t>Orientation Workshop</a:t>
            </a:r>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Introduction to programme structure, expectations and support.</a:t>
            </a:r>
          </a:p>
          <a:p>
            <a:pPr fontAlgn="t"/>
            <a:r>
              <a:rPr lang="en-GB" sz="1200" b="0" i="0" kern="1200" dirty="0">
                <a:solidFill>
                  <a:schemeClr val="tx1"/>
                </a:solidFill>
                <a:effectLst/>
                <a:latin typeface="+mn-lt"/>
                <a:ea typeface="+mn-ea"/>
                <a:cs typeface="+mn-cs"/>
              </a:rPr>
              <a:t>Using online platforms and digital systems effectively.</a:t>
            </a:r>
          </a:p>
          <a:p>
            <a:pPr fontAlgn="t"/>
            <a:r>
              <a:rPr lang="en-GB" sz="1200" b="0" i="0" kern="1200" dirty="0">
                <a:solidFill>
                  <a:schemeClr val="tx1"/>
                </a:solidFill>
                <a:effectLst/>
                <a:latin typeface="+mn-lt"/>
                <a:ea typeface="+mn-ea"/>
                <a:cs typeface="+mn-cs"/>
              </a:rPr>
              <a:t>Developing good study habits, time management and independent learning skills.</a:t>
            </a:r>
          </a:p>
          <a:p>
            <a:pPr fontAlgn="t"/>
            <a:r>
              <a:rPr lang="en-GB" sz="1200" b="1" i="0" kern="1200" dirty="0">
                <a:solidFill>
                  <a:schemeClr val="tx1"/>
                </a:solidFill>
                <a:effectLst/>
                <a:latin typeface="+mn-lt"/>
                <a:ea typeface="+mn-ea"/>
                <a:cs typeface="+mn-cs"/>
              </a:rPr>
              <a:t>Workshop 2: Being a Successful Student &amp; Scientist (Part 1)</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builds on the initial OneFile induction, providing learners with the skills to effectively manage their learning journey. It covers logging journal entries, recording off-the-job training, using the Skills Builder, and navigating Microsoft Teams to support communication and collaboration.</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3: Effective Communication (Part 2)</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workshop develops core communication skills, including verbal, non-verbal, and written methods, alongside active listening and feedback. Learners will explore how to overcome communication barriers, deliver effective presentations, and manage challenging situations such as conflict, applying these skills in practical scenarios.</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4: The Legal &amp; Ethical Context of Healthcare Science (Part 3)</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gain an understanding of the legal, ethical, and professional frameworks underpinning healthcare science. Topics include NHS values, organisational structure, informed consent, professional standards, and the impact of mental health, helping learners apply ethical decision-making in practice.</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5: Health, Safety &amp; Security (Part 4)</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introduces key health and safety principles within the NHS, including legislation, duty of care, safeguarding, and risk management. Learners will explore incident reporting, promoting a no-blame culture, and their role in maintaining a safe working environment.</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6: Quality, Audit, Research &amp; Innovation (Part 5)</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explore the importance of quality standards, audit processes, research principles, and innovation in healthcare science. The session supports understanding how these elements improve practice and encourages learners to engage with quality improvement and innovation in their workplace.</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7: Working in a Technical Environment (Part 6)</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workshop focuses on the role of technical scientific services in patient care. Learners will develop problem-solving skills, understand equipment lifecycle management, and demonstrate safe and effective practice while maintaining professional standards.</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8: Teaching, Training &amp; Assessing (Part 7)</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are introduced to key teaching and learning theories and how they apply in the workplace. The session covers assessment methods, feedback models, and practical teaching frameworks, enabling learners to support others’ development effectively.</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9: Leadership, Supervision, Mentoring &amp; Teamwork (Part 8)</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develops understanding of leadership and teamwork within healthcare settings. Learners explore leadership models, effective teamworking, mentoring, and supervision, alongside promoting a supportive, no-blame culture in multidisciplinary environments.</a:t>
            </a:r>
          </a:p>
          <a:p>
            <a:endParaRPr lang="en-GB" dirty="0"/>
          </a:p>
          <a:p>
            <a:endParaRPr lang="en-GB" dirty="0"/>
          </a:p>
          <a:p>
            <a:endParaRPr lang="en-GB" dirty="0"/>
          </a:p>
          <a:p>
            <a:r>
              <a:rPr lang="en-GB" sz="1200" b="1" i="0" kern="1200" dirty="0">
                <a:solidFill>
                  <a:schemeClr val="tx1"/>
                </a:solidFill>
                <a:effectLst/>
                <a:latin typeface="+mn-lt"/>
                <a:ea typeface="+mn-ea"/>
                <a:cs typeface="+mn-cs"/>
              </a:rPr>
              <a:t>Units 11 &amp; 17: Scientific Basis of Healthcare Science and Building Blocks of Life</a:t>
            </a:r>
          </a:p>
          <a:p>
            <a:r>
              <a:rPr lang="en-GB" sz="1200" b="0" i="0" kern="1200" dirty="0">
                <a:solidFill>
                  <a:schemeClr val="tx1"/>
                </a:solidFill>
                <a:effectLst/>
                <a:latin typeface="+mn-lt"/>
                <a:ea typeface="+mn-ea"/>
                <a:cs typeface="+mn-cs"/>
              </a:rPr>
              <a:t>Delivered as a </a:t>
            </a:r>
            <a:r>
              <a:rPr lang="en-GB" sz="1200" b="1" i="0" kern="1200" dirty="0">
                <a:solidFill>
                  <a:schemeClr val="tx1"/>
                </a:solidFill>
                <a:effectLst/>
                <a:latin typeface="+mn-lt"/>
                <a:ea typeface="+mn-ea"/>
                <a:cs typeface="+mn-cs"/>
              </a:rPr>
              <a:t>combined unit</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Duration: </a:t>
            </a:r>
            <a:r>
              <a:rPr lang="en-GB" sz="1200" b="1" i="0" kern="1200" dirty="0">
                <a:solidFill>
                  <a:schemeClr val="tx1"/>
                </a:solidFill>
                <a:effectLst/>
                <a:latin typeface="+mn-lt"/>
                <a:ea typeface="+mn-ea"/>
                <a:cs typeface="+mn-cs"/>
              </a:rPr>
              <a:t>4 months</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Delivered through a </a:t>
            </a:r>
            <a:r>
              <a:rPr lang="en-GB" sz="1200" b="1" i="0" kern="1200" dirty="0">
                <a:solidFill>
                  <a:schemeClr val="tx1"/>
                </a:solidFill>
                <a:effectLst/>
                <a:latin typeface="+mn-lt"/>
                <a:ea typeface="+mn-ea"/>
                <a:cs typeface="+mn-cs"/>
              </a:rPr>
              <a:t>blended learning approach</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Uses online classroom activities, self-study and the </a:t>
            </a:r>
            <a:r>
              <a:rPr lang="en-GB" sz="1200" b="1" i="0" kern="1200" dirty="0">
                <a:solidFill>
                  <a:schemeClr val="tx1"/>
                </a:solidFill>
                <a:effectLst/>
                <a:latin typeface="+mn-lt"/>
                <a:ea typeface="+mn-ea"/>
                <a:cs typeface="+mn-cs"/>
              </a:rPr>
              <a:t>ATOM virtual learning platform</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Explores anatomy, physiology and pathology of the major body systems</a:t>
            </a:r>
          </a:p>
          <a:p>
            <a:r>
              <a:rPr lang="en-GB" sz="1200" b="0" i="0" kern="1200" dirty="0">
                <a:solidFill>
                  <a:schemeClr val="tx1"/>
                </a:solidFill>
                <a:effectLst/>
                <a:latin typeface="+mn-lt"/>
                <a:ea typeface="+mn-ea"/>
                <a:cs typeface="+mn-cs"/>
              </a:rPr>
              <a:t>Covers classification, structure and function of cells and tissues</a:t>
            </a:r>
          </a:p>
          <a:p>
            <a:r>
              <a:rPr lang="en-GB" sz="1200" b="0" i="0" kern="1200" dirty="0">
                <a:solidFill>
                  <a:schemeClr val="tx1"/>
                </a:solidFill>
                <a:effectLst/>
                <a:latin typeface="+mn-lt"/>
                <a:ea typeface="+mn-ea"/>
                <a:cs typeface="+mn-cs"/>
              </a:rPr>
              <a:t>Introduces genetics, including genes, chromosomes, DNA and the human genome</a:t>
            </a:r>
          </a:p>
          <a:p>
            <a:r>
              <a:rPr lang="en-GB" sz="1200" b="0" i="0" kern="1200" dirty="0">
                <a:solidFill>
                  <a:schemeClr val="tx1"/>
                </a:solidFill>
                <a:effectLst/>
                <a:latin typeface="+mn-lt"/>
                <a:ea typeface="+mn-ea"/>
                <a:cs typeface="+mn-cs"/>
              </a:rPr>
              <a:t>Covers carbohydrates, lipids and amino acids</a:t>
            </a:r>
          </a:p>
          <a:p>
            <a:r>
              <a:rPr lang="en-GB" sz="1200" b="0" i="0" kern="1200" dirty="0">
                <a:solidFill>
                  <a:schemeClr val="tx1"/>
                </a:solidFill>
                <a:effectLst/>
                <a:latin typeface="+mn-lt"/>
                <a:ea typeface="+mn-ea"/>
                <a:cs typeface="+mn-cs"/>
              </a:rPr>
              <a:t>Explains the role of proteins in biological systems</a:t>
            </a:r>
          </a:p>
          <a:p>
            <a:r>
              <a:rPr lang="en-GB" sz="1200" b="0" i="0" kern="1200" dirty="0">
                <a:solidFill>
                  <a:schemeClr val="tx1"/>
                </a:solidFill>
                <a:effectLst/>
                <a:latin typeface="+mn-lt"/>
                <a:ea typeface="+mn-ea"/>
                <a:cs typeface="+mn-cs"/>
              </a:rPr>
              <a:t>Explores chemical, cellular and tissue organisation of the body</a:t>
            </a:r>
          </a:p>
          <a:p>
            <a:r>
              <a:rPr lang="en-GB" sz="1200" b="0" i="0" kern="1200" dirty="0">
                <a:solidFill>
                  <a:schemeClr val="tx1"/>
                </a:solidFill>
                <a:effectLst/>
                <a:latin typeface="+mn-lt"/>
                <a:ea typeface="+mn-ea"/>
                <a:cs typeface="+mn-cs"/>
              </a:rPr>
              <a:t>Links body systems to disease and their effects</a:t>
            </a:r>
          </a:p>
          <a:p>
            <a:r>
              <a:rPr lang="en-GB" sz="1200" b="0" i="0" kern="1200" dirty="0">
                <a:solidFill>
                  <a:schemeClr val="tx1"/>
                </a:solidFill>
                <a:effectLst/>
                <a:latin typeface="+mn-lt"/>
                <a:ea typeface="+mn-ea"/>
                <a:cs typeface="+mn-cs"/>
              </a:rPr>
              <a:t>Introduces sociology of health and disease</a:t>
            </a:r>
          </a:p>
          <a:p>
            <a:r>
              <a:rPr lang="en-GB" sz="1200" b="1" i="0" kern="1200" dirty="0">
                <a:solidFill>
                  <a:schemeClr val="tx1"/>
                </a:solidFill>
                <a:effectLst/>
                <a:latin typeface="+mn-lt"/>
                <a:ea typeface="+mn-ea"/>
                <a:cs typeface="+mn-cs"/>
              </a:rPr>
              <a:t>Assessment method</a:t>
            </a:r>
          </a:p>
          <a:p>
            <a:r>
              <a:rPr lang="en-GB" sz="1200" b="0" i="0" kern="1200" dirty="0">
                <a:solidFill>
                  <a:schemeClr val="tx1"/>
                </a:solidFill>
                <a:effectLst/>
                <a:latin typeface="+mn-lt"/>
                <a:ea typeface="+mn-ea"/>
                <a:cs typeface="+mn-cs"/>
              </a:rPr>
              <a:t>Sociology Knowledge Workbook</a:t>
            </a:r>
          </a:p>
          <a:p>
            <a:r>
              <a:rPr lang="en-GB" sz="1200" b="0" i="0" kern="1200" dirty="0">
                <a:solidFill>
                  <a:schemeClr val="tx1"/>
                </a:solidFill>
                <a:effectLst/>
                <a:latin typeface="+mn-lt"/>
                <a:ea typeface="+mn-ea"/>
                <a:cs typeface="+mn-cs"/>
              </a:rPr>
              <a:t>Genetics Knowledge Workbook</a:t>
            </a:r>
          </a:p>
          <a:p>
            <a:r>
              <a:rPr lang="en-GB" sz="1200" b="0" i="0" kern="1200" dirty="0">
                <a:solidFill>
                  <a:schemeClr val="tx1"/>
                </a:solidFill>
                <a:effectLst/>
                <a:latin typeface="+mn-lt"/>
                <a:ea typeface="+mn-ea"/>
                <a:cs typeface="+mn-cs"/>
              </a:rPr>
              <a:t>Digestion Knowledge Workbook</a:t>
            </a:r>
          </a:p>
          <a:p>
            <a:r>
              <a:rPr lang="en-GB" sz="1200" b="0" i="0" kern="1200" dirty="0">
                <a:solidFill>
                  <a:schemeClr val="tx1"/>
                </a:solidFill>
                <a:effectLst/>
                <a:latin typeface="+mn-lt"/>
                <a:ea typeface="+mn-ea"/>
                <a:cs typeface="+mn-cs"/>
              </a:rPr>
              <a:t>Cells and Tissue Knowledge Workbook</a:t>
            </a:r>
          </a:p>
          <a:p>
            <a:r>
              <a:rPr lang="en-GB" sz="1200" b="0" i="0" kern="1200" dirty="0">
                <a:solidFill>
                  <a:schemeClr val="tx1"/>
                </a:solidFill>
                <a:effectLst/>
                <a:latin typeface="+mn-lt"/>
                <a:ea typeface="+mn-ea"/>
                <a:cs typeface="+mn-cs"/>
              </a:rPr>
              <a:t>Reflective diary after each taught session</a:t>
            </a:r>
          </a:p>
          <a:p>
            <a:r>
              <a:rPr lang="en-GB" sz="1200" b="0" i="0" kern="1200" dirty="0">
                <a:solidFill>
                  <a:schemeClr val="tx1"/>
                </a:solidFill>
                <a:effectLst/>
                <a:latin typeface="+mn-lt"/>
                <a:ea typeface="+mn-ea"/>
                <a:cs typeface="+mn-cs"/>
              </a:rPr>
              <a:t>Sociology professional discussion/presentation based on a mental health case study</a:t>
            </a:r>
          </a:p>
          <a:p>
            <a:r>
              <a:rPr lang="en-GB" sz="1200" b="0" i="0" kern="1200" dirty="0" err="1">
                <a:solidFill>
                  <a:schemeClr val="tx1"/>
                </a:solidFill>
                <a:effectLst/>
                <a:latin typeface="+mn-lt"/>
                <a:ea typeface="+mn-ea"/>
                <a:cs typeface="+mn-cs"/>
              </a:rPr>
              <a:t>GoReact</a:t>
            </a:r>
            <a:r>
              <a:rPr lang="en-GB" sz="1200" b="0" i="0" kern="1200" dirty="0">
                <a:solidFill>
                  <a:schemeClr val="tx1"/>
                </a:solidFill>
                <a:effectLst/>
                <a:latin typeface="+mn-lt"/>
                <a:ea typeface="+mn-ea"/>
                <a:cs typeface="+mn-cs"/>
              </a:rPr>
              <a:t> evidence capture for professional discussion</a:t>
            </a:r>
          </a:p>
          <a:p>
            <a:r>
              <a:rPr lang="en-GB" sz="1200" b="0" i="0" kern="1200" dirty="0">
                <a:solidFill>
                  <a:schemeClr val="tx1"/>
                </a:solidFill>
                <a:effectLst/>
                <a:latin typeface="+mn-lt"/>
                <a:ea typeface="+mn-ea"/>
                <a:cs typeface="+mn-cs"/>
              </a:rPr>
              <a:t>Written case study on a disease linked to a body system</a:t>
            </a:r>
          </a:p>
          <a:p>
            <a:br>
              <a:rPr lang="en-GB" dirty="0"/>
            </a:br>
            <a:endParaRPr lang="en-GB" dirty="0"/>
          </a:p>
          <a:p>
            <a:r>
              <a:rPr lang="en-GB" sz="1200" b="1" i="0" kern="1200" dirty="0">
                <a:solidFill>
                  <a:schemeClr val="tx1"/>
                </a:solidFill>
                <a:effectLst/>
                <a:latin typeface="+mn-lt"/>
                <a:ea typeface="+mn-ea"/>
                <a:cs typeface="+mn-cs"/>
              </a:rPr>
              <a:t>Unit 15: Scientific Basis of Healthcare Science</a:t>
            </a:r>
          </a:p>
          <a:p>
            <a:r>
              <a:rPr lang="en-GB" sz="1200" b="1" i="0" kern="1200" dirty="0">
                <a:solidFill>
                  <a:schemeClr val="tx1"/>
                </a:solidFill>
                <a:effectLst/>
                <a:latin typeface="+mn-lt"/>
                <a:ea typeface="+mn-ea"/>
                <a:cs typeface="+mn-cs"/>
              </a:rPr>
              <a:t>Maths, Statistics and Physical Sciences</a:t>
            </a:r>
          </a:p>
          <a:p>
            <a:r>
              <a:rPr lang="en-GB" sz="1200" b="0" i="0" kern="1200" dirty="0">
                <a:solidFill>
                  <a:schemeClr val="tx1"/>
                </a:solidFill>
                <a:effectLst/>
                <a:latin typeface="+mn-lt"/>
                <a:ea typeface="+mn-ea"/>
                <a:cs typeface="+mn-cs"/>
              </a:rPr>
              <a:t>Duration: </a:t>
            </a:r>
            <a:r>
              <a:rPr lang="en-GB" sz="1200" b="1" i="0" kern="1200" dirty="0">
                <a:solidFill>
                  <a:schemeClr val="tx1"/>
                </a:solidFill>
                <a:effectLst/>
                <a:latin typeface="+mn-lt"/>
                <a:ea typeface="+mn-ea"/>
                <a:cs typeface="+mn-cs"/>
              </a:rPr>
              <a:t>1 month</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Introduces mathematics, statistics and physical sciences in healthcare science</a:t>
            </a:r>
          </a:p>
          <a:p>
            <a:r>
              <a:rPr lang="en-GB" sz="1200" b="0" i="0" kern="1200" dirty="0">
                <a:solidFill>
                  <a:schemeClr val="tx1"/>
                </a:solidFill>
                <a:effectLst/>
                <a:latin typeface="+mn-lt"/>
                <a:ea typeface="+mn-ea"/>
                <a:cs typeface="+mn-cs"/>
              </a:rPr>
              <a:t>Focuses on investigation and data analysis within healthcare settings</a:t>
            </a:r>
          </a:p>
          <a:p>
            <a:r>
              <a:rPr lang="en-GB" sz="1200" b="0" i="0" kern="1200" dirty="0">
                <a:solidFill>
                  <a:schemeClr val="tx1"/>
                </a:solidFill>
                <a:effectLst/>
                <a:latin typeface="+mn-lt"/>
                <a:ea typeface="+mn-ea"/>
                <a:cs typeface="+mn-cs"/>
              </a:rPr>
              <a:t>Covers basic statistical methods using anonymised data</a:t>
            </a:r>
          </a:p>
          <a:p>
            <a:r>
              <a:rPr lang="en-GB" sz="1200" b="0" i="0" kern="1200" dirty="0">
                <a:solidFill>
                  <a:schemeClr val="tx1"/>
                </a:solidFill>
                <a:effectLst/>
                <a:latin typeface="+mn-lt"/>
                <a:ea typeface="+mn-ea"/>
                <a:cs typeface="+mn-cs"/>
              </a:rPr>
              <a:t>Includes presenting numerical and graphical data to a team</a:t>
            </a:r>
          </a:p>
          <a:p>
            <a:r>
              <a:rPr lang="en-GB" sz="1200" b="0" i="0" kern="1200" dirty="0">
                <a:solidFill>
                  <a:schemeClr val="tx1"/>
                </a:solidFill>
                <a:effectLst/>
                <a:latin typeface="+mn-lt"/>
                <a:ea typeface="+mn-ea"/>
                <a:cs typeface="+mn-cs"/>
              </a:rPr>
              <a:t>Develops skills in plotting quality control data</a:t>
            </a:r>
          </a:p>
          <a:p>
            <a:r>
              <a:rPr lang="en-GB" sz="1200" b="0" i="0" kern="1200" dirty="0">
                <a:solidFill>
                  <a:schemeClr val="tx1"/>
                </a:solidFill>
                <a:effectLst/>
                <a:latin typeface="+mn-lt"/>
                <a:ea typeface="+mn-ea"/>
                <a:cs typeface="+mn-cs"/>
              </a:rPr>
              <a:t>Supports interpretation of trends and outliers</a:t>
            </a:r>
          </a:p>
          <a:p>
            <a:r>
              <a:rPr lang="en-GB" sz="1200" b="0" i="0" kern="1200" dirty="0">
                <a:solidFill>
                  <a:schemeClr val="tx1"/>
                </a:solidFill>
                <a:effectLst/>
                <a:latin typeface="+mn-lt"/>
                <a:ea typeface="+mn-ea"/>
                <a:cs typeface="+mn-cs"/>
              </a:rPr>
              <a:t>Covers basic physics and clinical engineering principles</a:t>
            </a:r>
          </a:p>
          <a:p>
            <a:r>
              <a:rPr lang="en-GB" sz="1200" b="0" i="0" kern="1200" dirty="0">
                <a:solidFill>
                  <a:schemeClr val="tx1"/>
                </a:solidFill>
                <a:effectLst/>
                <a:latin typeface="+mn-lt"/>
                <a:ea typeface="+mn-ea"/>
                <a:cs typeface="+mn-cs"/>
              </a:rPr>
              <a:t>Delivered across </a:t>
            </a:r>
            <a:r>
              <a:rPr lang="en-GB" sz="1200" b="1" i="0" kern="1200" dirty="0">
                <a:solidFill>
                  <a:schemeClr val="tx1"/>
                </a:solidFill>
                <a:effectLst/>
                <a:latin typeface="+mn-lt"/>
                <a:ea typeface="+mn-ea"/>
                <a:cs typeface="+mn-cs"/>
              </a:rPr>
              <a:t>three taught sessions</a:t>
            </a:r>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Assessment method</a:t>
            </a:r>
          </a:p>
          <a:p>
            <a:r>
              <a:rPr lang="en-GB" sz="1200" b="0" i="0" kern="1200" dirty="0">
                <a:solidFill>
                  <a:schemeClr val="tx1"/>
                </a:solidFill>
                <a:effectLst/>
                <a:latin typeface="+mn-lt"/>
                <a:ea typeface="+mn-ea"/>
                <a:cs typeface="+mn-cs"/>
              </a:rPr>
              <a:t>Unit 15 Maths and Stats Workbook</a:t>
            </a:r>
          </a:p>
          <a:p>
            <a:r>
              <a:rPr lang="en-GB" sz="1200" b="0" i="0" kern="1200" dirty="0">
                <a:solidFill>
                  <a:schemeClr val="tx1"/>
                </a:solidFill>
                <a:effectLst/>
                <a:latin typeface="+mn-lt"/>
                <a:ea typeface="+mn-ea"/>
                <a:cs typeface="+mn-cs"/>
              </a:rPr>
              <a:t>Unit 15 Physics Workbook</a:t>
            </a:r>
          </a:p>
          <a:p>
            <a:r>
              <a:rPr lang="en-GB" sz="1200" b="0" i="0" kern="1200" dirty="0">
                <a:solidFill>
                  <a:schemeClr val="tx1"/>
                </a:solidFill>
                <a:effectLst/>
                <a:latin typeface="+mn-lt"/>
                <a:ea typeface="+mn-ea"/>
                <a:cs typeface="+mn-cs"/>
              </a:rPr>
              <a:t>Statistics presentation on statistics in healthcare</a:t>
            </a:r>
          </a:p>
          <a:p>
            <a:r>
              <a:rPr lang="en-GB" sz="1200" b="0" i="0" kern="1200" dirty="0">
                <a:solidFill>
                  <a:schemeClr val="tx1"/>
                </a:solidFill>
                <a:effectLst/>
                <a:latin typeface="+mn-lt"/>
                <a:ea typeface="+mn-ea"/>
                <a:cs typeface="+mn-cs"/>
              </a:rPr>
              <a:t>Numerical and graphical presentation of data</a:t>
            </a:r>
          </a:p>
          <a:p>
            <a:r>
              <a:rPr lang="en-GB" sz="1200" b="0" i="0" kern="1200" dirty="0">
                <a:solidFill>
                  <a:schemeClr val="tx1"/>
                </a:solidFill>
                <a:effectLst/>
                <a:latin typeface="+mn-lt"/>
                <a:ea typeface="+mn-ea"/>
                <a:cs typeface="+mn-cs"/>
              </a:rPr>
              <a:t>Professional discussion on physics and engineering in healthcare science services</a:t>
            </a:r>
          </a:p>
          <a:p>
            <a:r>
              <a:rPr lang="en-GB" sz="1200" b="0" i="0" kern="1200" dirty="0" err="1">
                <a:solidFill>
                  <a:schemeClr val="tx1"/>
                </a:solidFill>
                <a:effectLst/>
                <a:latin typeface="+mn-lt"/>
                <a:ea typeface="+mn-ea"/>
                <a:cs typeface="+mn-cs"/>
              </a:rPr>
              <a:t>GoReact</a:t>
            </a:r>
            <a:r>
              <a:rPr lang="en-GB" sz="1200" b="0" i="0" kern="1200" dirty="0">
                <a:solidFill>
                  <a:schemeClr val="tx1"/>
                </a:solidFill>
                <a:effectLst/>
                <a:latin typeface="+mn-lt"/>
                <a:ea typeface="+mn-ea"/>
                <a:cs typeface="+mn-cs"/>
              </a:rPr>
              <a:t> evidence capture for professional discussion</a:t>
            </a:r>
          </a:p>
          <a:p>
            <a:r>
              <a:rPr lang="en-GB" sz="1200" b="0" i="0" kern="1200" dirty="0">
                <a:solidFill>
                  <a:schemeClr val="tx1"/>
                </a:solidFill>
                <a:effectLst/>
                <a:latin typeface="+mn-lt"/>
                <a:ea typeface="+mn-ea"/>
                <a:cs typeface="+mn-cs"/>
              </a:rPr>
              <a:t>Reflective report on an incident involving measurement or calculation error</a:t>
            </a:r>
          </a:p>
          <a:p>
            <a:br>
              <a:rPr lang="en-GB" dirty="0"/>
            </a:br>
            <a:endParaRPr lang="en-GB" dirty="0"/>
          </a:p>
          <a:p>
            <a:r>
              <a:rPr lang="en-GB" sz="1200" b="1" i="0" kern="1200" dirty="0">
                <a:solidFill>
                  <a:schemeClr val="tx1"/>
                </a:solidFill>
                <a:effectLst/>
                <a:latin typeface="+mn-lt"/>
                <a:ea typeface="+mn-ea"/>
                <a:cs typeface="+mn-cs"/>
              </a:rPr>
              <a:t>Unit 68: Assisting with Electroencephalography</a:t>
            </a:r>
          </a:p>
          <a:p>
            <a:r>
              <a:rPr lang="en-GB" sz="1200" b="0" i="0" kern="1200" dirty="0">
                <a:solidFill>
                  <a:schemeClr val="tx1"/>
                </a:solidFill>
                <a:effectLst/>
                <a:latin typeface="+mn-lt"/>
                <a:ea typeface="+mn-ea"/>
                <a:cs typeface="+mn-cs"/>
              </a:rPr>
              <a:t>Duration: </a:t>
            </a:r>
            <a:r>
              <a:rPr lang="en-GB" sz="1200" b="1" i="0" kern="1200" dirty="0">
                <a:solidFill>
                  <a:schemeClr val="tx1"/>
                </a:solidFill>
                <a:effectLst/>
                <a:latin typeface="+mn-lt"/>
                <a:ea typeface="+mn-ea"/>
                <a:cs typeface="+mn-cs"/>
              </a:rPr>
              <a:t>2 months</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Develops knowledge, skills, experience and professional attitudes for clinical practice</a:t>
            </a:r>
          </a:p>
          <a:p>
            <a:r>
              <a:rPr lang="en-GB" sz="1200" b="0" i="0" kern="1200" dirty="0">
                <a:solidFill>
                  <a:schemeClr val="tx1"/>
                </a:solidFill>
                <a:effectLst/>
                <a:latin typeface="+mn-lt"/>
                <a:ea typeface="+mn-ea"/>
                <a:cs typeface="+mn-cs"/>
              </a:rPr>
              <a:t>Primarily delivered through work-based activities</a:t>
            </a:r>
          </a:p>
          <a:p>
            <a:r>
              <a:rPr lang="en-GB" sz="1200" b="0" i="0" kern="1200" dirty="0">
                <a:solidFill>
                  <a:schemeClr val="tx1"/>
                </a:solidFill>
                <a:effectLst/>
                <a:latin typeface="+mn-lt"/>
                <a:ea typeface="+mn-ea"/>
                <a:cs typeface="+mn-cs"/>
              </a:rPr>
              <a:t>Focuses on safe practice within a clinical setting</a:t>
            </a:r>
          </a:p>
          <a:p>
            <a:r>
              <a:rPr lang="en-GB" sz="1200" b="0" i="0" kern="1200" dirty="0">
                <a:solidFill>
                  <a:schemeClr val="tx1"/>
                </a:solidFill>
                <a:effectLst/>
                <a:latin typeface="+mn-lt"/>
                <a:ea typeface="+mn-ea"/>
                <a:cs typeface="+mn-cs"/>
              </a:rPr>
              <a:t>Supports learners to assist with electroencephalography procedures</a:t>
            </a:r>
          </a:p>
          <a:p>
            <a:r>
              <a:rPr lang="en-GB" sz="1200" b="0" i="0" kern="1200" dirty="0">
                <a:solidFill>
                  <a:schemeClr val="tx1"/>
                </a:solidFill>
                <a:effectLst/>
                <a:latin typeface="+mn-lt"/>
                <a:ea typeface="+mn-ea"/>
                <a:cs typeface="+mn-cs"/>
              </a:rPr>
              <a:t>Builds workplace confidence and clinical competence</a:t>
            </a:r>
          </a:p>
          <a:p>
            <a:r>
              <a:rPr lang="en-GB" sz="1200" b="0" i="0" kern="1200" dirty="0">
                <a:solidFill>
                  <a:schemeClr val="tx1"/>
                </a:solidFill>
                <a:effectLst/>
                <a:latin typeface="+mn-lt"/>
                <a:ea typeface="+mn-ea"/>
                <a:cs typeface="+mn-cs"/>
              </a:rPr>
              <a:t>Learners gather evidence of work-based competence, such as:</a:t>
            </a:r>
          </a:p>
          <a:p>
            <a:pPr lvl="1"/>
            <a:r>
              <a:rPr lang="en-GB" sz="1200" b="0" i="0" kern="1200" dirty="0">
                <a:solidFill>
                  <a:schemeClr val="tx1"/>
                </a:solidFill>
                <a:effectLst/>
                <a:latin typeface="+mn-lt"/>
                <a:ea typeface="+mn-ea"/>
                <a:cs typeface="+mn-cs"/>
              </a:rPr>
              <a:t>competency records</a:t>
            </a:r>
          </a:p>
          <a:p>
            <a:pPr lvl="1"/>
            <a:r>
              <a:rPr lang="en-GB" sz="1200" b="0" i="0" kern="1200" dirty="0">
                <a:solidFill>
                  <a:schemeClr val="tx1"/>
                </a:solidFill>
                <a:effectLst/>
                <a:latin typeface="+mn-lt"/>
                <a:ea typeface="+mn-ea"/>
                <a:cs typeface="+mn-cs"/>
              </a:rPr>
              <a:t>maintenance logs</a:t>
            </a:r>
          </a:p>
          <a:p>
            <a:pPr lvl="1"/>
            <a:r>
              <a:rPr lang="en-GB" sz="1200" b="0" i="0" kern="1200" dirty="0">
                <a:solidFill>
                  <a:schemeClr val="tx1"/>
                </a:solidFill>
                <a:effectLst/>
                <a:latin typeface="+mn-lt"/>
                <a:ea typeface="+mn-ea"/>
                <a:cs typeface="+mn-cs"/>
              </a:rPr>
              <a:t>daily checklists</a:t>
            </a:r>
          </a:p>
          <a:p>
            <a:pPr lvl="1"/>
            <a:r>
              <a:rPr lang="en-GB" sz="1200" b="0" i="0" kern="1200" dirty="0">
                <a:solidFill>
                  <a:schemeClr val="tx1"/>
                </a:solidFill>
                <a:effectLst/>
                <a:latin typeface="+mn-lt"/>
                <a:ea typeface="+mn-ea"/>
                <a:cs typeface="+mn-cs"/>
              </a:rPr>
              <a:t>witness testimonies</a:t>
            </a:r>
          </a:p>
          <a:p>
            <a:pPr lvl="1"/>
            <a:r>
              <a:rPr lang="en-GB" sz="1200" b="0" i="0" kern="1200" dirty="0">
                <a:solidFill>
                  <a:schemeClr val="tx1"/>
                </a:solidFill>
                <a:effectLst/>
                <a:latin typeface="+mn-lt"/>
                <a:ea typeface="+mn-ea"/>
                <a:cs typeface="+mn-cs"/>
              </a:rPr>
              <a:t>evidence of further departmental training</a:t>
            </a:r>
          </a:p>
          <a:p>
            <a:r>
              <a:rPr lang="en-GB" sz="1200" b="1" i="0" kern="1200" dirty="0">
                <a:solidFill>
                  <a:schemeClr val="tx1"/>
                </a:solidFill>
                <a:effectLst/>
                <a:latin typeface="+mn-lt"/>
                <a:ea typeface="+mn-ea"/>
                <a:cs typeface="+mn-cs"/>
              </a:rPr>
              <a:t>Assessment method</a:t>
            </a:r>
          </a:p>
          <a:p>
            <a:r>
              <a:rPr lang="en-GB" sz="1200" b="0" i="0" kern="1200" dirty="0">
                <a:solidFill>
                  <a:schemeClr val="tx1"/>
                </a:solidFill>
                <a:effectLst/>
                <a:latin typeface="+mn-lt"/>
                <a:ea typeface="+mn-ea"/>
                <a:cs typeface="+mn-cs"/>
              </a:rPr>
              <a:t>Work-based competency evidence</a:t>
            </a:r>
          </a:p>
          <a:p>
            <a:r>
              <a:rPr lang="en-GB" sz="1200" b="0" i="0" kern="1200" dirty="0">
                <a:solidFill>
                  <a:schemeClr val="tx1"/>
                </a:solidFill>
                <a:effectLst/>
                <a:latin typeface="+mn-lt"/>
                <a:ea typeface="+mn-ea"/>
                <a:cs typeface="+mn-cs"/>
              </a:rPr>
              <a:t>Competency records</a:t>
            </a:r>
          </a:p>
          <a:p>
            <a:r>
              <a:rPr lang="en-GB" sz="1200" b="0" i="0" kern="1200" dirty="0">
                <a:solidFill>
                  <a:schemeClr val="tx1"/>
                </a:solidFill>
                <a:effectLst/>
                <a:latin typeface="+mn-lt"/>
                <a:ea typeface="+mn-ea"/>
                <a:cs typeface="+mn-cs"/>
              </a:rPr>
              <a:t>Maintenance logs</a:t>
            </a:r>
          </a:p>
          <a:p>
            <a:r>
              <a:rPr lang="en-GB" sz="1200" b="0" i="0" kern="1200" dirty="0">
                <a:solidFill>
                  <a:schemeClr val="tx1"/>
                </a:solidFill>
                <a:effectLst/>
                <a:latin typeface="+mn-lt"/>
                <a:ea typeface="+mn-ea"/>
                <a:cs typeface="+mn-cs"/>
              </a:rPr>
              <a:t>Daily checklists</a:t>
            </a:r>
          </a:p>
          <a:p>
            <a:r>
              <a:rPr lang="en-GB" sz="1200" b="0" i="0" kern="1200" dirty="0">
                <a:solidFill>
                  <a:schemeClr val="tx1"/>
                </a:solidFill>
                <a:effectLst/>
                <a:latin typeface="+mn-lt"/>
                <a:ea typeface="+mn-ea"/>
                <a:cs typeface="+mn-cs"/>
              </a:rPr>
              <a:t>Witness testimonies</a:t>
            </a:r>
          </a:p>
          <a:p>
            <a:r>
              <a:rPr lang="en-GB" sz="1200" b="0" i="0" kern="1200" dirty="0">
                <a:solidFill>
                  <a:schemeClr val="tx1"/>
                </a:solidFill>
                <a:effectLst/>
                <a:latin typeface="+mn-lt"/>
                <a:ea typeface="+mn-ea"/>
                <a:cs typeface="+mn-cs"/>
              </a:rPr>
              <a:t>Evidence of further training within the department</a:t>
            </a:r>
          </a:p>
          <a:p>
            <a:endParaRPr lang="en-GB" dirty="0"/>
          </a:p>
        </p:txBody>
      </p:sp>
      <p:sp>
        <p:nvSpPr>
          <p:cNvPr id="4" name="Slide Number Placeholder 3">
            <a:extLst>
              <a:ext uri="{FF2B5EF4-FFF2-40B4-BE49-F238E27FC236}">
                <a16:creationId xmlns:a16="http://schemas.microsoft.com/office/drawing/2014/main" id="{6611AE22-FEBE-E3C9-5495-E36F246AA616}"/>
              </a:ext>
            </a:extLst>
          </p:cNvPr>
          <p:cNvSpPr>
            <a:spLocks noGrp="1"/>
          </p:cNvSpPr>
          <p:nvPr>
            <p:ph type="sldNum" sz="quarter" idx="5"/>
          </p:nvPr>
        </p:nvSpPr>
        <p:spPr/>
        <p:txBody>
          <a:bodyPr/>
          <a:lstStyle/>
          <a:p>
            <a:fld id="{2AC6D7E2-3851-47FB-8AA3-1B602E40327F}" type="slidenum">
              <a:rPr lang="en-GB" smtClean="0"/>
              <a:t>12</a:t>
            </a:fld>
            <a:endParaRPr lang="en-GB" dirty="0"/>
          </a:p>
        </p:txBody>
      </p:sp>
    </p:spTree>
    <p:extLst>
      <p:ext uri="{BB962C8B-B14F-4D97-AF65-F5344CB8AC3E}">
        <p14:creationId xmlns:p14="http://schemas.microsoft.com/office/powerpoint/2010/main" val="30536452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F423B-5D04-B149-C44C-E6FAF9AC59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E873EE-4C6E-AA82-08C5-BA48A9B9B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AA974D-622C-4517-A910-3F279D509F90}"/>
              </a:ext>
            </a:extLst>
          </p:cNvPr>
          <p:cNvSpPr>
            <a:spLocks noGrp="1"/>
          </p:cNvSpPr>
          <p:nvPr>
            <p:ph type="body" idx="1"/>
          </p:nvPr>
        </p:nvSpPr>
        <p:spPr/>
        <p:txBody>
          <a:bodyPr/>
          <a:lstStyle/>
          <a:p>
            <a:pPr fontAlgn="t"/>
            <a:r>
              <a:rPr lang="en-GB" sz="1200" b="1" i="0" kern="1200" dirty="0">
                <a:solidFill>
                  <a:schemeClr val="tx1"/>
                </a:solidFill>
                <a:effectLst/>
                <a:latin typeface="+mn-lt"/>
                <a:ea typeface="+mn-ea"/>
                <a:cs typeface="+mn-cs"/>
              </a:rPr>
              <a:t>Orientation Workshop</a:t>
            </a:r>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Introduction to programme structure, expectations and support.</a:t>
            </a:r>
          </a:p>
          <a:p>
            <a:pPr fontAlgn="t"/>
            <a:r>
              <a:rPr lang="en-GB" sz="1200" b="0" i="0" kern="1200" dirty="0">
                <a:solidFill>
                  <a:schemeClr val="tx1"/>
                </a:solidFill>
                <a:effectLst/>
                <a:latin typeface="+mn-lt"/>
                <a:ea typeface="+mn-ea"/>
                <a:cs typeface="+mn-cs"/>
              </a:rPr>
              <a:t>Using online platforms and digital systems effectively.</a:t>
            </a:r>
          </a:p>
          <a:p>
            <a:pPr fontAlgn="t"/>
            <a:r>
              <a:rPr lang="en-GB" sz="1200" b="0" i="0" kern="1200" dirty="0">
                <a:solidFill>
                  <a:schemeClr val="tx1"/>
                </a:solidFill>
                <a:effectLst/>
                <a:latin typeface="+mn-lt"/>
                <a:ea typeface="+mn-ea"/>
                <a:cs typeface="+mn-cs"/>
              </a:rPr>
              <a:t>Developing good study habits, time management and independent learning skills.</a:t>
            </a:r>
          </a:p>
          <a:p>
            <a:pPr fontAlgn="t"/>
            <a:r>
              <a:rPr lang="en-GB" sz="1200" b="1" i="0" kern="1200" dirty="0">
                <a:solidFill>
                  <a:schemeClr val="tx1"/>
                </a:solidFill>
                <a:effectLst/>
                <a:latin typeface="+mn-lt"/>
                <a:ea typeface="+mn-ea"/>
                <a:cs typeface="+mn-cs"/>
              </a:rPr>
              <a:t>Workshop 2: Being a Successful Student &amp; Scientist (Part 1)</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builds on the initial OneFile induction, providing learners with the skills to effectively manage their learning journey. It covers logging journal entries, recording off-the-job training, using the Skills Builder, and navigating Microsoft Teams to support communication and collaboration.</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3: Effective Communication (Part 2)</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workshop develops core communication skills, including verbal, non-verbal, and written methods, alongside active listening and feedback. Learners will explore how to overcome communication barriers, deliver effective presentations, and manage challenging situations such as conflict, applying these skills in practical scenarios.</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4: The Legal &amp; Ethical Context of Healthcare Science (Part 3)</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gain an understanding of the legal, ethical, and professional frameworks underpinning healthcare science. Topics include NHS values, organisational structure, informed consent, professional standards, and the impact of mental health, helping learners apply ethical decision-making in practice.</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5: Health, Safety &amp; Security (Part 4)</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introduces key health and safety principles within the NHS, including legislation, duty of care, safeguarding, and risk management. Learners will explore incident reporting, promoting a no-blame culture, and their role in maintaining a safe working environment.</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6: Quality, Audit, Research &amp; Innovation (Part 5)</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explore the importance of quality standards, audit processes, research principles, and innovation in healthcare science. The session supports understanding how these elements improve practice and encourages learners to engage with quality improvement and innovation in their workplace.</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7: Working in a Technical Environment (Part 6)</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workshop focuses on the role of technical scientific services in patient care. Learners will develop problem-solving skills, understand equipment lifecycle management, and demonstrate safe and effective practice while maintaining professional standards.</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8: Teaching, Training &amp; Assessing (Part 7)</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Learners are introduced to key teaching and learning theories and how they apply in the workplace. The session covers assessment methods, feedback models, and practical teaching frameworks, enabling learners to support others’ development effectively.</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Workshop 9: Leadership, Supervision, Mentoring &amp; Teamwork (Part 8)</a:t>
            </a:r>
          </a:p>
          <a:p>
            <a:pPr fontAlgn="t"/>
            <a:r>
              <a:rPr lang="en-GB" sz="1200" b="1" i="0" kern="1200" dirty="0">
                <a:solidFill>
                  <a:schemeClr val="tx1"/>
                </a:solidFill>
                <a:effectLst/>
                <a:latin typeface="+mn-lt"/>
                <a:ea typeface="+mn-ea"/>
                <a:cs typeface="+mn-cs"/>
              </a:rPr>
              <a:t>Synopsis: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session develops understanding of leadership and teamwork within healthcare settings. Learners explore leadership models, effective teamworking, mentoring, and supervision, alongside promoting a supportive, no-blame culture in multidisciplinary environments.</a:t>
            </a:r>
          </a:p>
          <a:p>
            <a:endParaRPr lang="en-GB" dirty="0"/>
          </a:p>
          <a:p>
            <a:endParaRPr lang="en-GB" dirty="0"/>
          </a:p>
          <a:p>
            <a:endParaRPr lang="en-GB" dirty="0"/>
          </a:p>
          <a:p>
            <a:r>
              <a:rPr lang="en-GB" sz="1200" b="1" i="0" kern="1200" dirty="0">
                <a:solidFill>
                  <a:schemeClr val="tx1"/>
                </a:solidFill>
                <a:effectLst/>
                <a:latin typeface="+mn-lt"/>
                <a:ea typeface="+mn-ea"/>
                <a:cs typeface="+mn-cs"/>
              </a:rPr>
              <a:t>Units 11 &amp; 17: Scientific Basis of Healthcare Science and Building Blocks of Life</a:t>
            </a:r>
          </a:p>
          <a:p>
            <a:r>
              <a:rPr lang="en-GB" sz="1200" b="0" i="0" kern="1200" dirty="0">
                <a:solidFill>
                  <a:schemeClr val="tx1"/>
                </a:solidFill>
                <a:effectLst/>
                <a:latin typeface="+mn-lt"/>
                <a:ea typeface="+mn-ea"/>
                <a:cs typeface="+mn-cs"/>
              </a:rPr>
              <a:t>Delivered as a </a:t>
            </a:r>
            <a:r>
              <a:rPr lang="en-GB" sz="1200" b="1" i="0" kern="1200" dirty="0">
                <a:solidFill>
                  <a:schemeClr val="tx1"/>
                </a:solidFill>
                <a:effectLst/>
                <a:latin typeface="+mn-lt"/>
                <a:ea typeface="+mn-ea"/>
                <a:cs typeface="+mn-cs"/>
              </a:rPr>
              <a:t>combined unit</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Duration: </a:t>
            </a:r>
            <a:r>
              <a:rPr lang="en-GB" sz="1200" b="1" i="0" kern="1200" dirty="0">
                <a:solidFill>
                  <a:schemeClr val="tx1"/>
                </a:solidFill>
                <a:effectLst/>
                <a:latin typeface="+mn-lt"/>
                <a:ea typeface="+mn-ea"/>
                <a:cs typeface="+mn-cs"/>
              </a:rPr>
              <a:t>4 months</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Delivered through a </a:t>
            </a:r>
            <a:r>
              <a:rPr lang="en-GB" sz="1200" b="1" i="0" kern="1200" dirty="0">
                <a:solidFill>
                  <a:schemeClr val="tx1"/>
                </a:solidFill>
                <a:effectLst/>
                <a:latin typeface="+mn-lt"/>
                <a:ea typeface="+mn-ea"/>
                <a:cs typeface="+mn-cs"/>
              </a:rPr>
              <a:t>blended learning approach</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Uses online classroom activities, self-study and the </a:t>
            </a:r>
            <a:r>
              <a:rPr lang="en-GB" sz="1200" b="1" i="0" kern="1200" dirty="0">
                <a:solidFill>
                  <a:schemeClr val="tx1"/>
                </a:solidFill>
                <a:effectLst/>
                <a:latin typeface="+mn-lt"/>
                <a:ea typeface="+mn-ea"/>
                <a:cs typeface="+mn-cs"/>
              </a:rPr>
              <a:t>ATOM virtual learning platform</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Explores anatomy, physiology and pathology of the major body systems</a:t>
            </a:r>
          </a:p>
          <a:p>
            <a:r>
              <a:rPr lang="en-GB" sz="1200" b="0" i="0" kern="1200" dirty="0">
                <a:solidFill>
                  <a:schemeClr val="tx1"/>
                </a:solidFill>
                <a:effectLst/>
                <a:latin typeface="+mn-lt"/>
                <a:ea typeface="+mn-ea"/>
                <a:cs typeface="+mn-cs"/>
              </a:rPr>
              <a:t>Covers classification, structure and function of cells and tissues</a:t>
            </a:r>
          </a:p>
          <a:p>
            <a:r>
              <a:rPr lang="en-GB" sz="1200" b="0" i="0" kern="1200" dirty="0">
                <a:solidFill>
                  <a:schemeClr val="tx1"/>
                </a:solidFill>
                <a:effectLst/>
                <a:latin typeface="+mn-lt"/>
                <a:ea typeface="+mn-ea"/>
                <a:cs typeface="+mn-cs"/>
              </a:rPr>
              <a:t>Introduces genetics, including genes, chromosomes, DNA and the human genome</a:t>
            </a:r>
          </a:p>
          <a:p>
            <a:r>
              <a:rPr lang="en-GB" sz="1200" b="0" i="0" kern="1200" dirty="0">
                <a:solidFill>
                  <a:schemeClr val="tx1"/>
                </a:solidFill>
                <a:effectLst/>
                <a:latin typeface="+mn-lt"/>
                <a:ea typeface="+mn-ea"/>
                <a:cs typeface="+mn-cs"/>
              </a:rPr>
              <a:t>Covers carbohydrates, lipids and amino acids</a:t>
            </a:r>
          </a:p>
          <a:p>
            <a:r>
              <a:rPr lang="en-GB" sz="1200" b="0" i="0" kern="1200" dirty="0">
                <a:solidFill>
                  <a:schemeClr val="tx1"/>
                </a:solidFill>
                <a:effectLst/>
                <a:latin typeface="+mn-lt"/>
                <a:ea typeface="+mn-ea"/>
                <a:cs typeface="+mn-cs"/>
              </a:rPr>
              <a:t>Explains the role of proteins in biological systems</a:t>
            </a:r>
          </a:p>
          <a:p>
            <a:r>
              <a:rPr lang="en-GB" sz="1200" b="0" i="0" kern="1200" dirty="0">
                <a:solidFill>
                  <a:schemeClr val="tx1"/>
                </a:solidFill>
                <a:effectLst/>
                <a:latin typeface="+mn-lt"/>
                <a:ea typeface="+mn-ea"/>
                <a:cs typeface="+mn-cs"/>
              </a:rPr>
              <a:t>Explores chemical, cellular and tissue organisation of the body</a:t>
            </a:r>
          </a:p>
          <a:p>
            <a:r>
              <a:rPr lang="en-GB" sz="1200" b="0" i="0" kern="1200" dirty="0">
                <a:solidFill>
                  <a:schemeClr val="tx1"/>
                </a:solidFill>
                <a:effectLst/>
                <a:latin typeface="+mn-lt"/>
                <a:ea typeface="+mn-ea"/>
                <a:cs typeface="+mn-cs"/>
              </a:rPr>
              <a:t>Links body systems to disease and their effects</a:t>
            </a:r>
          </a:p>
          <a:p>
            <a:r>
              <a:rPr lang="en-GB" sz="1200" b="0" i="0" kern="1200" dirty="0">
                <a:solidFill>
                  <a:schemeClr val="tx1"/>
                </a:solidFill>
                <a:effectLst/>
                <a:latin typeface="+mn-lt"/>
                <a:ea typeface="+mn-ea"/>
                <a:cs typeface="+mn-cs"/>
              </a:rPr>
              <a:t>Introduces sociology of health and disease</a:t>
            </a:r>
          </a:p>
          <a:p>
            <a:endParaRPr lang="en-GB" dirty="0"/>
          </a:p>
        </p:txBody>
      </p:sp>
      <p:sp>
        <p:nvSpPr>
          <p:cNvPr id="4" name="Slide Number Placeholder 3">
            <a:extLst>
              <a:ext uri="{FF2B5EF4-FFF2-40B4-BE49-F238E27FC236}">
                <a16:creationId xmlns:a16="http://schemas.microsoft.com/office/drawing/2014/main" id="{9617A54F-0870-0669-4101-61E1B39B5375}"/>
              </a:ext>
            </a:extLst>
          </p:cNvPr>
          <p:cNvSpPr>
            <a:spLocks noGrp="1"/>
          </p:cNvSpPr>
          <p:nvPr>
            <p:ph type="sldNum" sz="quarter" idx="5"/>
          </p:nvPr>
        </p:nvSpPr>
        <p:spPr/>
        <p:txBody>
          <a:bodyPr/>
          <a:lstStyle/>
          <a:p>
            <a:fld id="{2AC6D7E2-3851-47FB-8AA3-1B602E40327F}" type="slidenum">
              <a:rPr lang="en-GB" smtClean="0"/>
              <a:t>14</a:t>
            </a:fld>
            <a:endParaRPr lang="en-GB" dirty="0"/>
          </a:p>
        </p:txBody>
      </p:sp>
    </p:spTree>
    <p:extLst>
      <p:ext uri="{BB962C8B-B14F-4D97-AF65-F5344CB8AC3E}">
        <p14:creationId xmlns:p14="http://schemas.microsoft.com/office/powerpoint/2010/main" val="15209104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0C14C-6785-7ED7-F992-2E6271130328}"/>
              </a:ext>
            </a:extLst>
          </p:cNvPr>
          <p:cNvSpPr>
            <a:spLocks noGrp="1"/>
          </p:cNvSpPr>
          <p:nvPr>
            <p:ph type="ctrTitle" hasCustomPrompt="1"/>
          </p:nvPr>
        </p:nvSpPr>
        <p:spPr>
          <a:xfrm>
            <a:off x="1524000" y="3193544"/>
            <a:ext cx="9144000" cy="1147617"/>
          </a:xfrm>
          <a:prstGeom prst="rect">
            <a:avLst/>
          </a:prstGeom>
        </p:spPr>
        <p:txBody>
          <a:bodyPr anchor="ctr">
            <a:noAutofit/>
          </a:bodyPr>
          <a:lstStyle>
            <a:lvl1pPr algn="ctr">
              <a:defRPr sz="4800">
                <a:solidFill>
                  <a:schemeClr val="tx1"/>
                </a:solidFill>
                <a:latin typeface="Roboto Medium" panose="02000000000000000000" pitchFamily="2" charset="0"/>
                <a:ea typeface="Roboto Medium" panose="020000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C915FA6-1AD1-BCB4-7858-6CE2F03A111C}"/>
              </a:ext>
            </a:extLst>
          </p:cNvPr>
          <p:cNvSpPr>
            <a:spLocks noGrp="1"/>
          </p:cNvSpPr>
          <p:nvPr>
            <p:ph type="subTitle" idx="1"/>
          </p:nvPr>
        </p:nvSpPr>
        <p:spPr>
          <a:xfrm>
            <a:off x="1524000" y="4784436"/>
            <a:ext cx="9144000" cy="473364"/>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95BE6562-2906-B7ED-1C73-68E03D4D0823}"/>
              </a:ext>
            </a:extLst>
          </p:cNvPr>
          <p:cNvSpPr>
            <a:spLocks noGrp="1"/>
          </p:cNvSpPr>
          <p:nvPr>
            <p:ph type="dt" sz="half" idx="10"/>
          </p:nvPr>
        </p:nvSpPr>
        <p:spPr>
          <a:xfrm>
            <a:off x="838200" y="6356350"/>
            <a:ext cx="2743200" cy="365125"/>
          </a:xfrm>
          <a:prstGeom prst="rect">
            <a:avLst/>
          </a:prstGeom>
        </p:spPr>
        <p:txBody>
          <a:bodyPr/>
          <a:lstStyle>
            <a:lvl1pPr>
              <a:defRPr>
                <a:solidFill>
                  <a:schemeClr val="accent6"/>
                </a:solidFill>
              </a:defRPr>
            </a:lvl1pPr>
          </a:lstStyle>
          <a:p>
            <a:fld id="{4BFBBA14-E582-414F-867A-07E2E90DAB49}" type="datetime1">
              <a:rPr lang="en-GB" smtClean="0"/>
              <a:t>09/06/2026</a:t>
            </a:fld>
            <a:endParaRPr lang="en-GB" dirty="0"/>
          </a:p>
        </p:txBody>
      </p:sp>
      <p:sp>
        <p:nvSpPr>
          <p:cNvPr id="5" name="Footer Placeholder 4">
            <a:extLst>
              <a:ext uri="{FF2B5EF4-FFF2-40B4-BE49-F238E27FC236}">
                <a16:creationId xmlns:a16="http://schemas.microsoft.com/office/drawing/2014/main" id="{1BB07959-1CC0-3A53-8C3B-7F608ACE37B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552CA155-9D84-CD59-6F4C-7156AE238A3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pic>
        <p:nvPicPr>
          <p:cNvPr id="8" name="Graphic 7">
            <a:extLst>
              <a:ext uri="{FF2B5EF4-FFF2-40B4-BE49-F238E27FC236}">
                <a16:creationId xmlns:a16="http://schemas.microsoft.com/office/drawing/2014/main" id="{695D8AC5-81A3-F46D-0B55-C0A4D38BF01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03054" y="1289786"/>
            <a:ext cx="7185892" cy="1085077"/>
          </a:xfrm>
          <a:prstGeom prst="rect">
            <a:avLst/>
          </a:prstGeom>
        </p:spPr>
      </p:pic>
      <p:sp>
        <p:nvSpPr>
          <p:cNvPr id="7" name="Rectangle 6">
            <a:extLst>
              <a:ext uri="{FF2B5EF4-FFF2-40B4-BE49-F238E27FC236}">
                <a16:creationId xmlns:a16="http://schemas.microsoft.com/office/drawing/2014/main" id="{CD8C988E-EE99-D5CF-F5C1-94F5E28E411F}"/>
              </a:ext>
            </a:extLst>
          </p:cNvPr>
          <p:cNvSpPr/>
          <p:nvPr/>
        </p:nvSpPr>
        <p:spPr>
          <a:xfrm>
            <a:off x="11490036" y="6022110"/>
            <a:ext cx="572655" cy="6993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211341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ontent Purple">
    <p:spTree>
      <p:nvGrpSpPr>
        <p:cNvPr id="1" name=""/>
        <p:cNvGrpSpPr/>
        <p:nvPr/>
      </p:nvGrpSpPr>
      <p:grpSpPr>
        <a:xfrm>
          <a:off x="0" y="0"/>
          <a:ext cx="0" cy="0"/>
          <a:chOff x="0" y="0"/>
          <a:chExt cx="0" cy="0"/>
        </a:xfrm>
      </p:grpSpPr>
      <p:sp>
        <p:nvSpPr>
          <p:cNvPr id="7" name="Rectangle: Single Corner Snipped 6">
            <a:extLst>
              <a:ext uri="{FF2B5EF4-FFF2-40B4-BE49-F238E27FC236}">
                <a16:creationId xmlns:a16="http://schemas.microsoft.com/office/drawing/2014/main" id="{4C9E42A0-05B4-80A6-CE11-04611BACCFF4}"/>
              </a:ext>
            </a:extLst>
          </p:cNvPr>
          <p:cNvSpPr/>
          <p:nvPr/>
        </p:nvSpPr>
        <p:spPr>
          <a:xfrm flipV="1">
            <a:off x="-101600" y="365123"/>
            <a:ext cx="11455400" cy="1143073"/>
          </a:xfrm>
          <a:prstGeom prst="snip1Rect">
            <a:avLst/>
          </a:prstGeom>
          <a:solidFill>
            <a:schemeClr val="accent5"/>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DA9F62FD-AB31-2F00-A60C-4D6D19E008D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377B87-08BD-0F12-FBF4-4D031CF2A6AC}"/>
              </a:ext>
            </a:extLst>
          </p:cNvPr>
          <p:cNvSpPr>
            <a:spLocks noGrp="1"/>
          </p:cNvSpPr>
          <p:nvPr>
            <p:ph type="dt" sz="half" idx="10"/>
          </p:nvPr>
        </p:nvSpPr>
        <p:spPr>
          <a:xfrm>
            <a:off x="838200" y="6356350"/>
            <a:ext cx="2743200" cy="365125"/>
          </a:xfrm>
          <a:prstGeom prst="rect">
            <a:avLst/>
          </a:prstGeom>
        </p:spPr>
        <p:txBody>
          <a:bodyPr/>
          <a:lstStyle/>
          <a:p>
            <a:fld id="{D0962700-C490-4A30-BDD6-3AFF1E0B59A5}" type="datetime1">
              <a:rPr lang="en-GB" smtClean="0"/>
              <a:t>09/06/2026</a:t>
            </a:fld>
            <a:endParaRPr lang="en-GB" dirty="0"/>
          </a:p>
        </p:txBody>
      </p:sp>
      <p:sp>
        <p:nvSpPr>
          <p:cNvPr id="5" name="Footer Placeholder 4">
            <a:extLst>
              <a:ext uri="{FF2B5EF4-FFF2-40B4-BE49-F238E27FC236}">
                <a16:creationId xmlns:a16="http://schemas.microsoft.com/office/drawing/2014/main" id="{B238F55C-D2AA-0118-E025-134FD743044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10D456EF-EE12-07B4-0A37-C7BA1103514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9" name="Title 10">
            <a:extLst>
              <a:ext uri="{FF2B5EF4-FFF2-40B4-BE49-F238E27FC236}">
                <a16:creationId xmlns:a16="http://schemas.microsoft.com/office/drawing/2014/main" id="{8A3197D6-281C-A785-813C-E492A1AC47E3}"/>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205600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ABB14C-F825-B9B6-C05F-E81B133A384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B7A61CF-FBE1-1D83-C3A8-9947ED1720E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3929ED5-F244-ABEB-D149-E7320F13A016}"/>
              </a:ext>
            </a:extLst>
          </p:cNvPr>
          <p:cNvSpPr>
            <a:spLocks noGrp="1"/>
          </p:cNvSpPr>
          <p:nvPr>
            <p:ph type="dt" sz="half" idx="10"/>
          </p:nvPr>
        </p:nvSpPr>
        <p:spPr>
          <a:xfrm>
            <a:off x="838200" y="6356350"/>
            <a:ext cx="2743200" cy="365125"/>
          </a:xfrm>
          <a:prstGeom prst="rect">
            <a:avLst/>
          </a:prstGeom>
        </p:spPr>
        <p:txBody>
          <a:bodyPr/>
          <a:lstStyle/>
          <a:p>
            <a:fld id="{3B90CE7B-76BC-482B-9DD6-25D08C86D40A}" type="datetime1">
              <a:rPr lang="en-GB" smtClean="0"/>
              <a:t>09/06/2026</a:t>
            </a:fld>
            <a:endParaRPr lang="en-GB" dirty="0"/>
          </a:p>
        </p:txBody>
      </p:sp>
      <p:sp>
        <p:nvSpPr>
          <p:cNvPr id="6" name="Footer Placeholder 5">
            <a:extLst>
              <a:ext uri="{FF2B5EF4-FFF2-40B4-BE49-F238E27FC236}">
                <a16:creationId xmlns:a16="http://schemas.microsoft.com/office/drawing/2014/main" id="{476CF434-B148-095F-0CBD-A96549727611}"/>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7" name="Slide Number Placeholder 6">
            <a:extLst>
              <a:ext uri="{FF2B5EF4-FFF2-40B4-BE49-F238E27FC236}">
                <a16:creationId xmlns:a16="http://schemas.microsoft.com/office/drawing/2014/main" id="{C712C580-8D38-465D-5A8B-5CDB961E55E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12" name="Title 10">
            <a:extLst>
              <a:ext uri="{FF2B5EF4-FFF2-40B4-BE49-F238E27FC236}">
                <a16:creationId xmlns:a16="http://schemas.microsoft.com/office/drawing/2014/main" id="{2EE80568-96D4-D3CB-1613-9205C72B3D1C}"/>
              </a:ext>
            </a:extLst>
          </p:cNvPr>
          <p:cNvSpPr>
            <a:spLocks noGrp="1"/>
          </p:cNvSpPr>
          <p:nvPr>
            <p:ph type="title" hasCustomPrompt="1"/>
          </p:nvPr>
        </p:nvSpPr>
        <p:spPr>
          <a:xfrm>
            <a:off x="838200" y="490344"/>
            <a:ext cx="10515600" cy="892629"/>
          </a:xfrm>
        </p:spPr>
        <p:txBody>
          <a:bodyPr/>
          <a:lstStyle>
            <a:lvl1pPr>
              <a:defRPr>
                <a:solidFill>
                  <a:schemeClr val="tx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56217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Blu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ABB14C-F825-B9B6-C05F-E81B133A384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B7A61CF-FBE1-1D83-C3A8-9947ED1720E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3929ED5-F244-ABEB-D149-E7320F13A016}"/>
              </a:ext>
            </a:extLst>
          </p:cNvPr>
          <p:cNvSpPr>
            <a:spLocks noGrp="1"/>
          </p:cNvSpPr>
          <p:nvPr>
            <p:ph type="dt" sz="half" idx="10"/>
          </p:nvPr>
        </p:nvSpPr>
        <p:spPr>
          <a:xfrm>
            <a:off x="838200" y="6356350"/>
            <a:ext cx="2743200" cy="365125"/>
          </a:xfrm>
          <a:prstGeom prst="rect">
            <a:avLst/>
          </a:prstGeom>
        </p:spPr>
        <p:txBody>
          <a:bodyPr/>
          <a:lstStyle/>
          <a:p>
            <a:fld id="{1B619A9E-9A4E-4FA7-BCF4-EDEAC0BC54B1}" type="datetime1">
              <a:rPr lang="en-GB" smtClean="0"/>
              <a:t>09/06/2026</a:t>
            </a:fld>
            <a:endParaRPr lang="en-GB" dirty="0"/>
          </a:p>
        </p:txBody>
      </p:sp>
      <p:sp>
        <p:nvSpPr>
          <p:cNvPr id="6" name="Footer Placeholder 5">
            <a:extLst>
              <a:ext uri="{FF2B5EF4-FFF2-40B4-BE49-F238E27FC236}">
                <a16:creationId xmlns:a16="http://schemas.microsoft.com/office/drawing/2014/main" id="{476CF434-B148-095F-0CBD-A96549727611}"/>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7" name="Slide Number Placeholder 6">
            <a:extLst>
              <a:ext uri="{FF2B5EF4-FFF2-40B4-BE49-F238E27FC236}">
                <a16:creationId xmlns:a16="http://schemas.microsoft.com/office/drawing/2014/main" id="{C712C580-8D38-465D-5A8B-5CDB961E55E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10" name="Rectangle: Single Corner Snipped 9">
            <a:extLst>
              <a:ext uri="{FF2B5EF4-FFF2-40B4-BE49-F238E27FC236}">
                <a16:creationId xmlns:a16="http://schemas.microsoft.com/office/drawing/2014/main" id="{49CEC2F8-2DEA-E68B-94BC-2FEF136575F9}"/>
              </a:ext>
            </a:extLst>
          </p:cNvPr>
          <p:cNvSpPr/>
          <p:nvPr/>
        </p:nvSpPr>
        <p:spPr>
          <a:xfrm flipV="1">
            <a:off x="-101600" y="365123"/>
            <a:ext cx="11455400" cy="1143073"/>
          </a:xfrm>
          <a:prstGeom prst="snip1Rect">
            <a:avLst/>
          </a:prstGeom>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itle 10">
            <a:extLst>
              <a:ext uri="{FF2B5EF4-FFF2-40B4-BE49-F238E27FC236}">
                <a16:creationId xmlns:a16="http://schemas.microsoft.com/office/drawing/2014/main" id="{2EE80568-96D4-D3CB-1613-9205C72B3D1C}"/>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4668987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wo Content Pink">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ABB14C-F825-B9B6-C05F-E81B133A384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B7A61CF-FBE1-1D83-C3A8-9947ED1720E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3929ED5-F244-ABEB-D149-E7320F13A016}"/>
              </a:ext>
            </a:extLst>
          </p:cNvPr>
          <p:cNvSpPr>
            <a:spLocks noGrp="1"/>
          </p:cNvSpPr>
          <p:nvPr>
            <p:ph type="dt" sz="half" idx="10"/>
          </p:nvPr>
        </p:nvSpPr>
        <p:spPr>
          <a:xfrm>
            <a:off x="838200" y="6356350"/>
            <a:ext cx="2743200" cy="365125"/>
          </a:xfrm>
          <a:prstGeom prst="rect">
            <a:avLst/>
          </a:prstGeom>
        </p:spPr>
        <p:txBody>
          <a:bodyPr/>
          <a:lstStyle/>
          <a:p>
            <a:fld id="{E89EFC6C-2DC3-41F9-96D4-BA0AAE33DFC0}" type="datetime1">
              <a:rPr lang="en-GB" smtClean="0"/>
              <a:t>09/06/2026</a:t>
            </a:fld>
            <a:endParaRPr lang="en-GB" dirty="0"/>
          </a:p>
        </p:txBody>
      </p:sp>
      <p:sp>
        <p:nvSpPr>
          <p:cNvPr id="6" name="Footer Placeholder 5">
            <a:extLst>
              <a:ext uri="{FF2B5EF4-FFF2-40B4-BE49-F238E27FC236}">
                <a16:creationId xmlns:a16="http://schemas.microsoft.com/office/drawing/2014/main" id="{476CF434-B148-095F-0CBD-A96549727611}"/>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7" name="Slide Number Placeholder 6">
            <a:extLst>
              <a:ext uri="{FF2B5EF4-FFF2-40B4-BE49-F238E27FC236}">
                <a16:creationId xmlns:a16="http://schemas.microsoft.com/office/drawing/2014/main" id="{C712C580-8D38-465D-5A8B-5CDB961E55E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10" name="Rectangle: Single Corner Snipped 9">
            <a:extLst>
              <a:ext uri="{FF2B5EF4-FFF2-40B4-BE49-F238E27FC236}">
                <a16:creationId xmlns:a16="http://schemas.microsoft.com/office/drawing/2014/main" id="{49CEC2F8-2DEA-E68B-94BC-2FEF136575F9}"/>
              </a:ext>
            </a:extLst>
          </p:cNvPr>
          <p:cNvSpPr/>
          <p:nvPr/>
        </p:nvSpPr>
        <p:spPr>
          <a:xfrm flipV="1">
            <a:off x="-101600" y="365123"/>
            <a:ext cx="11455400" cy="1143073"/>
          </a:xfrm>
          <a:prstGeom prst="snip1Rect">
            <a:avLst/>
          </a:prstGeom>
          <a:solidFill>
            <a:schemeClr val="accent2"/>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itle 10">
            <a:extLst>
              <a:ext uri="{FF2B5EF4-FFF2-40B4-BE49-F238E27FC236}">
                <a16:creationId xmlns:a16="http://schemas.microsoft.com/office/drawing/2014/main" id="{2EE80568-96D4-D3CB-1613-9205C72B3D1C}"/>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6726062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wo Green Gre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ABB14C-F825-B9B6-C05F-E81B133A384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B7A61CF-FBE1-1D83-C3A8-9947ED1720E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3929ED5-F244-ABEB-D149-E7320F13A016}"/>
              </a:ext>
            </a:extLst>
          </p:cNvPr>
          <p:cNvSpPr>
            <a:spLocks noGrp="1"/>
          </p:cNvSpPr>
          <p:nvPr>
            <p:ph type="dt" sz="half" idx="10"/>
          </p:nvPr>
        </p:nvSpPr>
        <p:spPr>
          <a:xfrm>
            <a:off x="838200" y="6356350"/>
            <a:ext cx="2743200" cy="365125"/>
          </a:xfrm>
          <a:prstGeom prst="rect">
            <a:avLst/>
          </a:prstGeom>
        </p:spPr>
        <p:txBody>
          <a:bodyPr/>
          <a:lstStyle/>
          <a:p>
            <a:fld id="{3E24A420-F785-4801-87C8-2D98C5D9AD35}" type="datetime1">
              <a:rPr lang="en-GB" smtClean="0"/>
              <a:t>09/06/2026</a:t>
            </a:fld>
            <a:endParaRPr lang="en-GB" dirty="0"/>
          </a:p>
        </p:txBody>
      </p:sp>
      <p:sp>
        <p:nvSpPr>
          <p:cNvPr id="6" name="Footer Placeholder 5">
            <a:extLst>
              <a:ext uri="{FF2B5EF4-FFF2-40B4-BE49-F238E27FC236}">
                <a16:creationId xmlns:a16="http://schemas.microsoft.com/office/drawing/2014/main" id="{476CF434-B148-095F-0CBD-A96549727611}"/>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7" name="Slide Number Placeholder 6">
            <a:extLst>
              <a:ext uri="{FF2B5EF4-FFF2-40B4-BE49-F238E27FC236}">
                <a16:creationId xmlns:a16="http://schemas.microsoft.com/office/drawing/2014/main" id="{C712C580-8D38-465D-5A8B-5CDB961E55E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10" name="Rectangle: Single Corner Snipped 9">
            <a:extLst>
              <a:ext uri="{FF2B5EF4-FFF2-40B4-BE49-F238E27FC236}">
                <a16:creationId xmlns:a16="http://schemas.microsoft.com/office/drawing/2014/main" id="{49CEC2F8-2DEA-E68B-94BC-2FEF136575F9}"/>
              </a:ext>
            </a:extLst>
          </p:cNvPr>
          <p:cNvSpPr/>
          <p:nvPr/>
        </p:nvSpPr>
        <p:spPr>
          <a:xfrm flipV="1">
            <a:off x="-101600" y="365123"/>
            <a:ext cx="11455400" cy="1143073"/>
          </a:xfrm>
          <a:prstGeom prst="snip1Rect">
            <a:avLst/>
          </a:prstGeom>
          <a:solidFill>
            <a:schemeClr val="accent3"/>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itle 10">
            <a:extLst>
              <a:ext uri="{FF2B5EF4-FFF2-40B4-BE49-F238E27FC236}">
                <a16:creationId xmlns:a16="http://schemas.microsoft.com/office/drawing/2014/main" id="{2EE80568-96D4-D3CB-1613-9205C72B3D1C}"/>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5115818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wo Green Purpl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ABB14C-F825-B9B6-C05F-E81B133A384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B7A61CF-FBE1-1D83-C3A8-9947ED1720E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3929ED5-F244-ABEB-D149-E7320F13A016}"/>
              </a:ext>
            </a:extLst>
          </p:cNvPr>
          <p:cNvSpPr>
            <a:spLocks noGrp="1"/>
          </p:cNvSpPr>
          <p:nvPr>
            <p:ph type="dt" sz="half" idx="10"/>
          </p:nvPr>
        </p:nvSpPr>
        <p:spPr>
          <a:xfrm>
            <a:off x="838200" y="6356350"/>
            <a:ext cx="2743200" cy="365125"/>
          </a:xfrm>
          <a:prstGeom prst="rect">
            <a:avLst/>
          </a:prstGeom>
        </p:spPr>
        <p:txBody>
          <a:bodyPr/>
          <a:lstStyle/>
          <a:p>
            <a:fld id="{1B37B141-50DB-4D07-A255-75444D0143D7}" type="datetime1">
              <a:rPr lang="en-GB" smtClean="0"/>
              <a:t>09/06/2026</a:t>
            </a:fld>
            <a:endParaRPr lang="en-GB" dirty="0"/>
          </a:p>
        </p:txBody>
      </p:sp>
      <p:sp>
        <p:nvSpPr>
          <p:cNvPr id="6" name="Footer Placeholder 5">
            <a:extLst>
              <a:ext uri="{FF2B5EF4-FFF2-40B4-BE49-F238E27FC236}">
                <a16:creationId xmlns:a16="http://schemas.microsoft.com/office/drawing/2014/main" id="{476CF434-B148-095F-0CBD-A96549727611}"/>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7" name="Slide Number Placeholder 6">
            <a:extLst>
              <a:ext uri="{FF2B5EF4-FFF2-40B4-BE49-F238E27FC236}">
                <a16:creationId xmlns:a16="http://schemas.microsoft.com/office/drawing/2014/main" id="{C712C580-8D38-465D-5A8B-5CDB961E55E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10" name="Rectangle: Single Corner Snipped 9">
            <a:extLst>
              <a:ext uri="{FF2B5EF4-FFF2-40B4-BE49-F238E27FC236}">
                <a16:creationId xmlns:a16="http://schemas.microsoft.com/office/drawing/2014/main" id="{49CEC2F8-2DEA-E68B-94BC-2FEF136575F9}"/>
              </a:ext>
            </a:extLst>
          </p:cNvPr>
          <p:cNvSpPr/>
          <p:nvPr/>
        </p:nvSpPr>
        <p:spPr>
          <a:xfrm flipV="1">
            <a:off x="-101600" y="365123"/>
            <a:ext cx="11455400" cy="1143073"/>
          </a:xfrm>
          <a:prstGeom prst="snip1Rect">
            <a:avLst/>
          </a:prstGeom>
          <a:solidFill>
            <a:schemeClr val="accent5"/>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itle 10">
            <a:extLst>
              <a:ext uri="{FF2B5EF4-FFF2-40B4-BE49-F238E27FC236}">
                <a16:creationId xmlns:a16="http://schemas.microsoft.com/office/drawing/2014/main" id="{2EE80568-96D4-D3CB-1613-9205C72B3D1C}"/>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7277660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A9B3542-979E-9E7B-9E38-80F7B747A100}"/>
              </a:ext>
            </a:extLst>
          </p:cNvPr>
          <p:cNvSpPr>
            <a:spLocks noGrp="1"/>
          </p:cNvSpPr>
          <p:nvPr>
            <p:ph type="dt" sz="half" idx="10"/>
          </p:nvPr>
        </p:nvSpPr>
        <p:spPr>
          <a:xfrm>
            <a:off x="838200" y="6356350"/>
            <a:ext cx="2743200" cy="365125"/>
          </a:xfrm>
          <a:prstGeom prst="rect">
            <a:avLst/>
          </a:prstGeom>
        </p:spPr>
        <p:txBody>
          <a:bodyPr/>
          <a:lstStyle/>
          <a:p>
            <a:fld id="{F5060600-CC4A-48BD-AED6-F72CA9210FE2}" type="datetime1">
              <a:rPr lang="en-GB" smtClean="0"/>
              <a:t>09/06/2026</a:t>
            </a:fld>
            <a:endParaRPr lang="en-GB" dirty="0"/>
          </a:p>
        </p:txBody>
      </p:sp>
      <p:sp>
        <p:nvSpPr>
          <p:cNvPr id="4" name="Footer Placeholder 3">
            <a:extLst>
              <a:ext uri="{FF2B5EF4-FFF2-40B4-BE49-F238E27FC236}">
                <a16:creationId xmlns:a16="http://schemas.microsoft.com/office/drawing/2014/main" id="{84518EE1-4E55-8DBC-2ED8-05DEA41DF8A9}"/>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5" name="Slide Number Placeholder 4">
            <a:extLst>
              <a:ext uri="{FF2B5EF4-FFF2-40B4-BE49-F238E27FC236}">
                <a16:creationId xmlns:a16="http://schemas.microsoft.com/office/drawing/2014/main" id="{8F49B88C-BF77-ADB7-A321-C4AA09006B8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2" name="Title 10">
            <a:extLst>
              <a:ext uri="{FF2B5EF4-FFF2-40B4-BE49-F238E27FC236}">
                <a16:creationId xmlns:a16="http://schemas.microsoft.com/office/drawing/2014/main" id="{4C37075D-E796-49A6-9630-42BE0D91CF8B}"/>
              </a:ext>
            </a:extLst>
          </p:cNvPr>
          <p:cNvSpPr>
            <a:spLocks noGrp="1"/>
          </p:cNvSpPr>
          <p:nvPr>
            <p:ph type="title" hasCustomPrompt="1"/>
          </p:nvPr>
        </p:nvSpPr>
        <p:spPr>
          <a:xfrm>
            <a:off x="838200" y="490344"/>
            <a:ext cx="10515600" cy="892629"/>
          </a:xfrm>
        </p:spPr>
        <p:txBody>
          <a:bodyPr/>
          <a:lstStyle>
            <a:lvl1pPr>
              <a:defRPr>
                <a:solidFill>
                  <a:schemeClr val="tx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1848423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Only Blu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A9B3542-979E-9E7B-9E38-80F7B747A100}"/>
              </a:ext>
            </a:extLst>
          </p:cNvPr>
          <p:cNvSpPr>
            <a:spLocks noGrp="1"/>
          </p:cNvSpPr>
          <p:nvPr>
            <p:ph type="dt" sz="half" idx="10"/>
          </p:nvPr>
        </p:nvSpPr>
        <p:spPr>
          <a:xfrm>
            <a:off x="838200" y="6356350"/>
            <a:ext cx="2743200" cy="365125"/>
          </a:xfrm>
          <a:prstGeom prst="rect">
            <a:avLst/>
          </a:prstGeom>
        </p:spPr>
        <p:txBody>
          <a:bodyPr/>
          <a:lstStyle/>
          <a:p>
            <a:fld id="{8890CCA8-3DB0-4096-8BA8-70DEA2C74254}" type="datetime1">
              <a:rPr lang="en-GB" smtClean="0"/>
              <a:t>09/06/2026</a:t>
            </a:fld>
            <a:endParaRPr lang="en-GB" dirty="0"/>
          </a:p>
        </p:txBody>
      </p:sp>
      <p:sp>
        <p:nvSpPr>
          <p:cNvPr id="4" name="Footer Placeholder 3">
            <a:extLst>
              <a:ext uri="{FF2B5EF4-FFF2-40B4-BE49-F238E27FC236}">
                <a16:creationId xmlns:a16="http://schemas.microsoft.com/office/drawing/2014/main" id="{84518EE1-4E55-8DBC-2ED8-05DEA41DF8A9}"/>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5" name="Slide Number Placeholder 4">
            <a:extLst>
              <a:ext uri="{FF2B5EF4-FFF2-40B4-BE49-F238E27FC236}">
                <a16:creationId xmlns:a16="http://schemas.microsoft.com/office/drawing/2014/main" id="{8F49B88C-BF77-ADB7-A321-C4AA09006B8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6" name="Rectangle: Single Corner Snipped 5">
            <a:extLst>
              <a:ext uri="{FF2B5EF4-FFF2-40B4-BE49-F238E27FC236}">
                <a16:creationId xmlns:a16="http://schemas.microsoft.com/office/drawing/2014/main" id="{6025BB0E-1365-890A-6FEC-E0D1C5EA4CA4}"/>
              </a:ext>
            </a:extLst>
          </p:cNvPr>
          <p:cNvSpPr/>
          <p:nvPr/>
        </p:nvSpPr>
        <p:spPr>
          <a:xfrm flipV="1">
            <a:off x="-101600" y="365123"/>
            <a:ext cx="11455400" cy="1143073"/>
          </a:xfrm>
          <a:prstGeom prst="snip1Rect">
            <a:avLst/>
          </a:prstGeom>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0">
            <a:extLst>
              <a:ext uri="{FF2B5EF4-FFF2-40B4-BE49-F238E27FC236}">
                <a16:creationId xmlns:a16="http://schemas.microsoft.com/office/drawing/2014/main" id="{4C37075D-E796-49A6-9630-42BE0D91CF8B}"/>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0819425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Only Pi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A9B3542-979E-9E7B-9E38-80F7B747A100}"/>
              </a:ext>
            </a:extLst>
          </p:cNvPr>
          <p:cNvSpPr>
            <a:spLocks noGrp="1"/>
          </p:cNvSpPr>
          <p:nvPr>
            <p:ph type="dt" sz="half" idx="10"/>
          </p:nvPr>
        </p:nvSpPr>
        <p:spPr>
          <a:xfrm>
            <a:off x="838200" y="6356350"/>
            <a:ext cx="2743200" cy="365125"/>
          </a:xfrm>
          <a:prstGeom prst="rect">
            <a:avLst/>
          </a:prstGeom>
        </p:spPr>
        <p:txBody>
          <a:bodyPr/>
          <a:lstStyle/>
          <a:p>
            <a:fld id="{3F433C75-46E0-45FE-A3C8-F33ED1C53E32}" type="datetime1">
              <a:rPr lang="en-GB" smtClean="0"/>
              <a:t>09/06/2026</a:t>
            </a:fld>
            <a:endParaRPr lang="en-GB" dirty="0"/>
          </a:p>
        </p:txBody>
      </p:sp>
      <p:sp>
        <p:nvSpPr>
          <p:cNvPr id="4" name="Footer Placeholder 3">
            <a:extLst>
              <a:ext uri="{FF2B5EF4-FFF2-40B4-BE49-F238E27FC236}">
                <a16:creationId xmlns:a16="http://schemas.microsoft.com/office/drawing/2014/main" id="{84518EE1-4E55-8DBC-2ED8-05DEA41DF8A9}"/>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5" name="Slide Number Placeholder 4">
            <a:extLst>
              <a:ext uri="{FF2B5EF4-FFF2-40B4-BE49-F238E27FC236}">
                <a16:creationId xmlns:a16="http://schemas.microsoft.com/office/drawing/2014/main" id="{8F49B88C-BF77-ADB7-A321-C4AA09006B8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6" name="Rectangle: Single Corner Snipped 5">
            <a:extLst>
              <a:ext uri="{FF2B5EF4-FFF2-40B4-BE49-F238E27FC236}">
                <a16:creationId xmlns:a16="http://schemas.microsoft.com/office/drawing/2014/main" id="{6025BB0E-1365-890A-6FEC-E0D1C5EA4CA4}"/>
              </a:ext>
            </a:extLst>
          </p:cNvPr>
          <p:cNvSpPr/>
          <p:nvPr/>
        </p:nvSpPr>
        <p:spPr>
          <a:xfrm flipV="1">
            <a:off x="-101600" y="365123"/>
            <a:ext cx="11455400" cy="1143073"/>
          </a:xfrm>
          <a:prstGeom prst="snip1Rect">
            <a:avLst/>
          </a:prstGeom>
          <a:solidFill>
            <a:schemeClr val="accent2"/>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0">
            <a:extLst>
              <a:ext uri="{FF2B5EF4-FFF2-40B4-BE49-F238E27FC236}">
                <a16:creationId xmlns:a16="http://schemas.microsoft.com/office/drawing/2014/main" id="{4C37075D-E796-49A6-9630-42BE0D91CF8B}"/>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2459922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Only Green">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A9B3542-979E-9E7B-9E38-80F7B747A100}"/>
              </a:ext>
            </a:extLst>
          </p:cNvPr>
          <p:cNvSpPr>
            <a:spLocks noGrp="1"/>
          </p:cNvSpPr>
          <p:nvPr>
            <p:ph type="dt" sz="half" idx="10"/>
          </p:nvPr>
        </p:nvSpPr>
        <p:spPr>
          <a:xfrm>
            <a:off x="838200" y="6356350"/>
            <a:ext cx="2743200" cy="365125"/>
          </a:xfrm>
          <a:prstGeom prst="rect">
            <a:avLst/>
          </a:prstGeom>
        </p:spPr>
        <p:txBody>
          <a:bodyPr/>
          <a:lstStyle/>
          <a:p>
            <a:fld id="{D4C3C899-83AC-49C6-95F8-54E90F02CF6F}" type="datetime1">
              <a:rPr lang="en-GB" smtClean="0"/>
              <a:t>09/06/2026</a:t>
            </a:fld>
            <a:endParaRPr lang="en-GB" dirty="0"/>
          </a:p>
        </p:txBody>
      </p:sp>
      <p:sp>
        <p:nvSpPr>
          <p:cNvPr id="4" name="Footer Placeholder 3">
            <a:extLst>
              <a:ext uri="{FF2B5EF4-FFF2-40B4-BE49-F238E27FC236}">
                <a16:creationId xmlns:a16="http://schemas.microsoft.com/office/drawing/2014/main" id="{84518EE1-4E55-8DBC-2ED8-05DEA41DF8A9}"/>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5" name="Slide Number Placeholder 4">
            <a:extLst>
              <a:ext uri="{FF2B5EF4-FFF2-40B4-BE49-F238E27FC236}">
                <a16:creationId xmlns:a16="http://schemas.microsoft.com/office/drawing/2014/main" id="{8F49B88C-BF77-ADB7-A321-C4AA09006B8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6" name="Rectangle: Single Corner Snipped 5">
            <a:extLst>
              <a:ext uri="{FF2B5EF4-FFF2-40B4-BE49-F238E27FC236}">
                <a16:creationId xmlns:a16="http://schemas.microsoft.com/office/drawing/2014/main" id="{6025BB0E-1365-890A-6FEC-E0D1C5EA4CA4}"/>
              </a:ext>
            </a:extLst>
          </p:cNvPr>
          <p:cNvSpPr/>
          <p:nvPr/>
        </p:nvSpPr>
        <p:spPr>
          <a:xfrm flipV="1">
            <a:off x="-101600" y="365123"/>
            <a:ext cx="11455400" cy="1143073"/>
          </a:xfrm>
          <a:prstGeom prst="snip1Rect">
            <a:avLst/>
          </a:prstGeom>
          <a:solidFill>
            <a:schemeClr val="accent3"/>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0">
            <a:extLst>
              <a:ext uri="{FF2B5EF4-FFF2-40B4-BE49-F238E27FC236}">
                <a16:creationId xmlns:a16="http://schemas.microsoft.com/office/drawing/2014/main" id="{4C37075D-E796-49A6-9630-42BE0D91CF8B}"/>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195414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Blue">
    <p:spTree>
      <p:nvGrpSpPr>
        <p:cNvPr id="1" name=""/>
        <p:cNvGrpSpPr/>
        <p:nvPr/>
      </p:nvGrpSpPr>
      <p:grpSpPr>
        <a:xfrm>
          <a:off x="0" y="0"/>
          <a:ext cx="0" cy="0"/>
          <a:chOff x="0" y="0"/>
          <a:chExt cx="0" cy="0"/>
        </a:xfrm>
      </p:grpSpPr>
      <p:sp>
        <p:nvSpPr>
          <p:cNvPr id="10" name="Rectangle: Top Corners Snipped 9">
            <a:extLst>
              <a:ext uri="{FF2B5EF4-FFF2-40B4-BE49-F238E27FC236}">
                <a16:creationId xmlns:a16="http://schemas.microsoft.com/office/drawing/2014/main" id="{47EAFAC0-E1C3-0E74-3707-52A374821E5A}"/>
              </a:ext>
            </a:extLst>
          </p:cNvPr>
          <p:cNvSpPr/>
          <p:nvPr/>
        </p:nvSpPr>
        <p:spPr>
          <a:xfrm flipV="1">
            <a:off x="1524000" y="3056152"/>
            <a:ext cx="9144000" cy="1422400"/>
          </a:xfrm>
          <a:prstGeom prst="snip2SameRect">
            <a:avLst/>
          </a:pr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8540C14C-6785-7ED7-F992-2E6271130328}"/>
              </a:ext>
            </a:extLst>
          </p:cNvPr>
          <p:cNvSpPr>
            <a:spLocks noGrp="1"/>
          </p:cNvSpPr>
          <p:nvPr>
            <p:ph type="ctrTitle" hasCustomPrompt="1"/>
          </p:nvPr>
        </p:nvSpPr>
        <p:spPr>
          <a:xfrm>
            <a:off x="1657927" y="3193544"/>
            <a:ext cx="8876146" cy="1147617"/>
          </a:xfrm>
          <a:prstGeom prst="rect">
            <a:avLst/>
          </a:prstGeom>
        </p:spPr>
        <p:txBody>
          <a:bodyPr anchor="ctr">
            <a:noAutofit/>
          </a:bodyPr>
          <a:lstStyle>
            <a:lvl1pPr algn="ctr">
              <a:defRPr sz="4800">
                <a:solidFill>
                  <a:schemeClr val="bg1"/>
                </a:solidFill>
                <a:latin typeface="Roboto Medium" panose="02000000000000000000" pitchFamily="2" charset="0"/>
                <a:ea typeface="Roboto Medium" panose="020000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C915FA6-1AD1-BCB4-7858-6CE2F03A111C}"/>
              </a:ext>
            </a:extLst>
          </p:cNvPr>
          <p:cNvSpPr>
            <a:spLocks noGrp="1"/>
          </p:cNvSpPr>
          <p:nvPr>
            <p:ph type="subTitle" idx="1"/>
          </p:nvPr>
        </p:nvSpPr>
        <p:spPr>
          <a:xfrm>
            <a:off x="1524000" y="4784436"/>
            <a:ext cx="9144000" cy="473364"/>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95BE6562-2906-B7ED-1C73-68E03D4D0823}"/>
              </a:ext>
            </a:extLst>
          </p:cNvPr>
          <p:cNvSpPr>
            <a:spLocks noGrp="1"/>
          </p:cNvSpPr>
          <p:nvPr>
            <p:ph type="dt" sz="half" idx="10"/>
          </p:nvPr>
        </p:nvSpPr>
        <p:spPr>
          <a:xfrm>
            <a:off x="838200" y="6356350"/>
            <a:ext cx="2743200" cy="365125"/>
          </a:xfrm>
          <a:prstGeom prst="rect">
            <a:avLst/>
          </a:prstGeom>
        </p:spPr>
        <p:txBody>
          <a:bodyPr/>
          <a:lstStyle/>
          <a:p>
            <a:fld id="{FCCEE8A0-5C24-466A-B45E-7D02FC3CC3A7}" type="datetime1">
              <a:rPr lang="en-GB" smtClean="0"/>
              <a:t>09/06/2026</a:t>
            </a:fld>
            <a:endParaRPr lang="en-GB" dirty="0"/>
          </a:p>
        </p:txBody>
      </p:sp>
      <p:sp>
        <p:nvSpPr>
          <p:cNvPr id="5" name="Footer Placeholder 4">
            <a:extLst>
              <a:ext uri="{FF2B5EF4-FFF2-40B4-BE49-F238E27FC236}">
                <a16:creationId xmlns:a16="http://schemas.microsoft.com/office/drawing/2014/main" id="{1BB07959-1CC0-3A53-8C3B-7F608ACE37B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552CA155-9D84-CD59-6F4C-7156AE238A3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pic>
        <p:nvPicPr>
          <p:cNvPr id="8" name="Graphic 7">
            <a:extLst>
              <a:ext uri="{FF2B5EF4-FFF2-40B4-BE49-F238E27FC236}">
                <a16:creationId xmlns:a16="http://schemas.microsoft.com/office/drawing/2014/main" id="{695D8AC5-81A3-F46D-0B55-C0A4D38BF01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03054" y="1289786"/>
            <a:ext cx="7185892" cy="1085077"/>
          </a:xfrm>
          <a:prstGeom prst="rect">
            <a:avLst/>
          </a:prstGeom>
        </p:spPr>
      </p:pic>
      <p:sp>
        <p:nvSpPr>
          <p:cNvPr id="7" name="Rectangle 6">
            <a:extLst>
              <a:ext uri="{FF2B5EF4-FFF2-40B4-BE49-F238E27FC236}">
                <a16:creationId xmlns:a16="http://schemas.microsoft.com/office/drawing/2014/main" id="{EE718D60-20C3-9FAE-8B8F-5EA6F9CAB2B0}"/>
              </a:ext>
            </a:extLst>
          </p:cNvPr>
          <p:cNvSpPr/>
          <p:nvPr/>
        </p:nvSpPr>
        <p:spPr>
          <a:xfrm>
            <a:off x="11490036" y="5957456"/>
            <a:ext cx="572655" cy="7640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9244104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Only Purpl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A9B3542-979E-9E7B-9E38-80F7B747A100}"/>
              </a:ext>
            </a:extLst>
          </p:cNvPr>
          <p:cNvSpPr>
            <a:spLocks noGrp="1"/>
          </p:cNvSpPr>
          <p:nvPr>
            <p:ph type="dt" sz="half" idx="10"/>
          </p:nvPr>
        </p:nvSpPr>
        <p:spPr>
          <a:xfrm>
            <a:off x="838200" y="6356350"/>
            <a:ext cx="2743200" cy="365125"/>
          </a:xfrm>
          <a:prstGeom prst="rect">
            <a:avLst/>
          </a:prstGeom>
        </p:spPr>
        <p:txBody>
          <a:bodyPr/>
          <a:lstStyle/>
          <a:p>
            <a:fld id="{1515FD2E-86D4-4B00-9A32-9AE19CF59DD0}" type="datetime1">
              <a:rPr lang="en-GB" smtClean="0"/>
              <a:t>09/06/2026</a:t>
            </a:fld>
            <a:endParaRPr lang="en-GB" dirty="0"/>
          </a:p>
        </p:txBody>
      </p:sp>
      <p:sp>
        <p:nvSpPr>
          <p:cNvPr id="4" name="Footer Placeholder 3">
            <a:extLst>
              <a:ext uri="{FF2B5EF4-FFF2-40B4-BE49-F238E27FC236}">
                <a16:creationId xmlns:a16="http://schemas.microsoft.com/office/drawing/2014/main" id="{84518EE1-4E55-8DBC-2ED8-05DEA41DF8A9}"/>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5" name="Slide Number Placeholder 4">
            <a:extLst>
              <a:ext uri="{FF2B5EF4-FFF2-40B4-BE49-F238E27FC236}">
                <a16:creationId xmlns:a16="http://schemas.microsoft.com/office/drawing/2014/main" id="{8F49B88C-BF77-ADB7-A321-C4AA09006B8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6" name="Rectangle: Single Corner Snipped 5">
            <a:extLst>
              <a:ext uri="{FF2B5EF4-FFF2-40B4-BE49-F238E27FC236}">
                <a16:creationId xmlns:a16="http://schemas.microsoft.com/office/drawing/2014/main" id="{6025BB0E-1365-890A-6FEC-E0D1C5EA4CA4}"/>
              </a:ext>
            </a:extLst>
          </p:cNvPr>
          <p:cNvSpPr/>
          <p:nvPr/>
        </p:nvSpPr>
        <p:spPr>
          <a:xfrm flipV="1">
            <a:off x="-101600" y="365123"/>
            <a:ext cx="11455400" cy="1143073"/>
          </a:xfrm>
          <a:prstGeom prst="snip1Rect">
            <a:avLst/>
          </a:prstGeom>
          <a:solidFill>
            <a:schemeClr val="accent5"/>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0">
            <a:extLst>
              <a:ext uri="{FF2B5EF4-FFF2-40B4-BE49-F238E27FC236}">
                <a16:creationId xmlns:a16="http://schemas.microsoft.com/office/drawing/2014/main" id="{4C37075D-E796-49A6-9630-42BE0D91CF8B}"/>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8605498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_Title Only Purpl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A9B3542-979E-9E7B-9E38-80F7B747A100}"/>
              </a:ext>
            </a:extLst>
          </p:cNvPr>
          <p:cNvSpPr>
            <a:spLocks noGrp="1"/>
          </p:cNvSpPr>
          <p:nvPr>
            <p:ph type="dt" sz="half" idx="10"/>
          </p:nvPr>
        </p:nvSpPr>
        <p:spPr>
          <a:xfrm>
            <a:off x="838200" y="6356350"/>
            <a:ext cx="2743200" cy="365125"/>
          </a:xfrm>
          <a:prstGeom prst="rect">
            <a:avLst/>
          </a:prstGeom>
        </p:spPr>
        <p:txBody>
          <a:bodyPr/>
          <a:lstStyle/>
          <a:p>
            <a:fld id="{1515FD2E-86D4-4B00-9A32-9AE19CF59DD0}" type="datetime1">
              <a:rPr lang="en-GB" smtClean="0"/>
              <a:t>09/06/2026</a:t>
            </a:fld>
            <a:endParaRPr lang="en-GB" dirty="0"/>
          </a:p>
        </p:txBody>
      </p:sp>
      <p:sp>
        <p:nvSpPr>
          <p:cNvPr id="4" name="Footer Placeholder 3">
            <a:extLst>
              <a:ext uri="{FF2B5EF4-FFF2-40B4-BE49-F238E27FC236}">
                <a16:creationId xmlns:a16="http://schemas.microsoft.com/office/drawing/2014/main" id="{84518EE1-4E55-8DBC-2ED8-05DEA41DF8A9}"/>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5" name="Slide Number Placeholder 4">
            <a:extLst>
              <a:ext uri="{FF2B5EF4-FFF2-40B4-BE49-F238E27FC236}">
                <a16:creationId xmlns:a16="http://schemas.microsoft.com/office/drawing/2014/main" id="{8F49B88C-BF77-ADB7-A321-C4AA09006B8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6" name="Rectangle: Single Corner Snipped 5">
            <a:extLst>
              <a:ext uri="{FF2B5EF4-FFF2-40B4-BE49-F238E27FC236}">
                <a16:creationId xmlns:a16="http://schemas.microsoft.com/office/drawing/2014/main" id="{6025BB0E-1365-890A-6FEC-E0D1C5EA4CA4}"/>
              </a:ext>
            </a:extLst>
          </p:cNvPr>
          <p:cNvSpPr/>
          <p:nvPr/>
        </p:nvSpPr>
        <p:spPr>
          <a:xfrm flipV="1">
            <a:off x="-101600" y="365123"/>
            <a:ext cx="11455400" cy="1143073"/>
          </a:xfrm>
          <a:prstGeom prst="snip1Rect">
            <a:avLst/>
          </a:prstGeom>
          <a:solidFill>
            <a:srgbClr val="FFEFD4"/>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0">
            <a:extLst>
              <a:ext uri="{FF2B5EF4-FFF2-40B4-BE49-F238E27FC236}">
                <a16:creationId xmlns:a16="http://schemas.microsoft.com/office/drawing/2014/main" id="{4C37075D-E796-49A6-9630-42BE0D91CF8B}"/>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807466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itle Only Purpl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A9B3542-979E-9E7B-9E38-80F7B747A100}"/>
              </a:ext>
            </a:extLst>
          </p:cNvPr>
          <p:cNvSpPr>
            <a:spLocks noGrp="1"/>
          </p:cNvSpPr>
          <p:nvPr>
            <p:ph type="dt" sz="half" idx="10"/>
          </p:nvPr>
        </p:nvSpPr>
        <p:spPr>
          <a:xfrm>
            <a:off x="838200" y="6356350"/>
            <a:ext cx="2743200" cy="365125"/>
          </a:xfrm>
          <a:prstGeom prst="rect">
            <a:avLst/>
          </a:prstGeom>
        </p:spPr>
        <p:txBody>
          <a:bodyPr/>
          <a:lstStyle/>
          <a:p>
            <a:fld id="{1515FD2E-86D4-4B00-9A32-9AE19CF59DD0}" type="datetime1">
              <a:rPr lang="en-GB" smtClean="0"/>
              <a:t>09/06/2026</a:t>
            </a:fld>
            <a:endParaRPr lang="en-GB" dirty="0"/>
          </a:p>
        </p:txBody>
      </p:sp>
      <p:sp>
        <p:nvSpPr>
          <p:cNvPr id="4" name="Footer Placeholder 3">
            <a:extLst>
              <a:ext uri="{FF2B5EF4-FFF2-40B4-BE49-F238E27FC236}">
                <a16:creationId xmlns:a16="http://schemas.microsoft.com/office/drawing/2014/main" id="{84518EE1-4E55-8DBC-2ED8-05DEA41DF8A9}"/>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5" name="Slide Number Placeholder 4">
            <a:extLst>
              <a:ext uri="{FF2B5EF4-FFF2-40B4-BE49-F238E27FC236}">
                <a16:creationId xmlns:a16="http://schemas.microsoft.com/office/drawing/2014/main" id="{8F49B88C-BF77-ADB7-A321-C4AA09006B8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6" name="Rectangle: Single Corner Snipped 5">
            <a:extLst>
              <a:ext uri="{FF2B5EF4-FFF2-40B4-BE49-F238E27FC236}">
                <a16:creationId xmlns:a16="http://schemas.microsoft.com/office/drawing/2014/main" id="{6025BB0E-1365-890A-6FEC-E0D1C5EA4CA4}"/>
              </a:ext>
            </a:extLst>
          </p:cNvPr>
          <p:cNvSpPr/>
          <p:nvPr/>
        </p:nvSpPr>
        <p:spPr>
          <a:xfrm flipV="1">
            <a:off x="-101600" y="365123"/>
            <a:ext cx="11455400" cy="1143073"/>
          </a:xfrm>
          <a:prstGeom prst="snip1Rect">
            <a:avLst/>
          </a:prstGeom>
          <a:solidFill>
            <a:srgbClr val="FFCF80"/>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0">
            <a:extLst>
              <a:ext uri="{FF2B5EF4-FFF2-40B4-BE49-F238E27FC236}">
                <a16:creationId xmlns:a16="http://schemas.microsoft.com/office/drawing/2014/main" id="{4C37075D-E796-49A6-9630-42BE0D91CF8B}"/>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0483011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2_Title Only Purpl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A9B3542-979E-9E7B-9E38-80F7B747A100}"/>
              </a:ext>
            </a:extLst>
          </p:cNvPr>
          <p:cNvSpPr>
            <a:spLocks noGrp="1"/>
          </p:cNvSpPr>
          <p:nvPr>
            <p:ph type="dt" sz="half" idx="10"/>
          </p:nvPr>
        </p:nvSpPr>
        <p:spPr>
          <a:xfrm>
            <a:off x="838200" y="6356350"/>
            <a:ext cx="2743200" cy="365125"/>
          </a:xfrm>
          <a:prstGeom prst="rect">
            <a:avLst/>
          </a:prstGeom>
        </p:spPr>
        <p:txBody>
          <a:bodyPr/>
          <a:lstStyle/>
          <a:p>
            <a:fld id="{1515FD2E-86D4-4B00-9A32-9AE19CF59DD0}" type="datetime1">
              <a:rPr lang="en-GB" smtClean="0"/>
              <a:t>09/06/2026</a:t>
            </a:fld>
            <a:endParaRPr lang="en-GB" dirty="0"/>
          </a:p>
        </p:txBody>
      </p:sp>
      <p:sp>
        <p:nvSpPr>
          <p:cNvPr id="4" name="Footer Placeholder 3">
            <a:extLst>
              <a:ext uri="{FF2B5EF4-FFF2-40B4-BE49-F238E27FC236}">
                <a16:creationId xmlns:a16="http://schemas.microsoft.com/office/drawing/2014/main" id="{84518EE1-4E55-8DBC-2ED8-05DEA41DF8A9}"/>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5" name="Slide Number Placeholder 4">
            <a:extLst>
              <a:ext uri="{FF2B5EF4-FFF2-40B4-BE49-F238E27FC236}">
                <a16:creationId xmlns:a16="http://schemas.microsoft.com/office/drawing/2014/main" id="{8F49B88C-BF77-ADB7-A321-C4AA09006B8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6" name="Rectangle: Single Corner Snipped 5">
            <a:extLst>
              <a:ext uri="{FF2B5EF4-FFF2-40B4-BE49-F238E27FC236}">
                <a16:creationId xmlns:a16="http://schemas.microsoft.com/office/drawing/2014/main" id="{6025BB0E-1365-890A-6FEC-E0D1C5EA4CA4}"/>
              </a:ext>
            </a:extLst>
          </p:cNvPr>
          <p:cNvSpPr/>
          <p:nvPr/>
        </p:nvSpPr>
        <p:spPr>
          <a:xfrm flipV="1">
            <a:off x="-101600" y="365123"/>
            <a:ext cx="11455400" cy="1143073"/>
          </a:xfrm>
          <a:prstGeom prst="snip1Rect">
            <a:avLst/>
          </a:prstGeom>
          <a:solidFill>
            <a:srgbClr val="DDE5F7"/>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0">
            <a:extLst>
              <a:ext uri="{FF2B5EF4-FFF2-40B4-BE49-F238E27FC236}">
                <a16:creationId xmlns:a16="http://schemas.microsoft.com/office/drawing/2014/main" id="{4C37075D-E796-49A6-9630-42BE0D91CF8B}"/>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8548871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3_Title Only Purpl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A9B3542-979E-9E7B-9E38-80F7B747A100}"/>
              </a:ext>
            </a:extLst>
          </p:cNvPr>
          <p:cNvSpPr>
            <a:spLocks noGrp="1"/>
          </p:cNvSpPr>
          <p:nvPr>
            <p:ph type="dt" sz="half" idx="10"/>
          </p:nvPr>
        </p:nvSpPr>
        <p:spPr>
          <a:xfrm>
            <a:off x="838200" y="6356350"/>
            <a:ext cx="2743200" cy="365125"/>
          </a:xfrm>
          <a:prstGeom prst="rect">
            <a:avLst/>
          </a:prstGeom>
        </p:spPr>
        <p:txBody>
          <a:bodyPr/>
          <a:lstStyle/>
          <a:p>
            <a:fld id="{1515FD2E-86D4-4B00-9A32-9AE19CF59DD0}" type="datetime1">
              <a:rPr lang="en-GB" smtClean="0"/>
              <a:t>09/06/2026</a:t>
            </a:fld>
            <a:endParaRPr lang="en-GB" dirty="0"/>
          </a:p>
        </p:txBody>
      </p:sp>
      <p:sp>
        <p:nvSpPr>
          <p:cNvPr id="4" name="Footer Placeholder 3">
            <a:extLst>
              <a:ext uri="{FF2B5EF4-FFF2-40B4-BE49-F238E27FC236}">
                <a16:creationId xmlns:a16="http://schemas.microsoft.com/office/drawing/2014/main" id="{84518EE1-4E55-8DBC-2ED8-05DEA41DF8A9}"/>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5" name="Slide Number Placeholder 4">
            <a:extLst>
              <a:ext uri="{FF2B5EF4-FFF2-40B4-BE49-F238E27FC236}">
                <a16:creationId xmlns:a16="http://schemas.microsoft.com/office/drawing/2014/main" id="{8F49B88C-BF77-ADB7-A321-C4AA09006B8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6" name="Rectangle: Single Corner Snipped 5">
            <a:extLst>
              <a:ext uri="{FF2B5EF4-FFF2-40B4-BE49-F238E27FC236}">
                <a16:creationId xmlns:a16="http://schemas.microsoft.com/office/drawing/2014/main" id="{6025BB0E-1365-890A-6FEC-E0D1C5EA4CA4}"/>
              </a:ext>
            </a:extLst>
          </p:cNvPr>
          <p:cNvSpPr/>
          <p:nvPr/>
        </p:nvSpPr>
        <p:spPr>
          <a:xfrm flipV="1">
            <a:off x="-101600" y="365123"/>
            <a:ext cx="11455400" cy="1143073"/>
          </a:xfrm>
          <a:prstGeom prst="snip1Rect">
            <a:avLst/>
          </a:prstGeom>
          <a:solidFill>
            <a:srgbClr val="98B1E6"/>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0">
            <a:extLst>
              <a:ext uri="{FF2B5EF4-FFF2-40B4-BE49-F238E27FC236}">
                <a16:creationId xmlns:a16="http://schemas.microsoft.com/office/drawing/2014/main" id="{4C37075D-E796-49A6-9630-42BE0D91CF8B}"/>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2538508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042450-E208-3270-4220-5A7CC47A3692}"/>
              </a:ext>
            </a:extLst>
          </p:cNvPr>
          <p:cNvSpPr>
            <a:spLocks noGrp="1"/>
          </p:cNvSpPr>
          <p:nvPr>
            <p:ph type="dt" sz="half" idx="10"/>
          </p:nvPr>
        </p:nvSpPr>
        <p:spPr>
          <a:xfrm>
            <a:off x="838200" y="6356350"/>
            <a:ext cx="2743200" cy="365125"/>
          </a:xfrm>
          <a:prstGeom prst="rect">
            <a:avLst/>
          </a:prstGeom>
        </p:spPr>
        <p:txBody>
          <a:bodyPr/>
          <a:lstStyle/>
          <a:p>
            <a:fld id="{462EE1CA-A867-4A1C-9B39-83906A380EFC}" type="datetime1">
              <a:rPr lang="en-GB" smtClean="0"/>
              <a:t>09/06/2026</a:t>
            </a:fld>
            <a:endParaRPr lang="en-GB" dirty="0"/>
          </a:p>
        </p:txBody>
      </p:sp>
      <p:sp>
        <p:nvSpPr>
          <p:cNvPr id="3" name="Footer Placeholder 2">
            <a:extLst>
              <a:ext uri="{FF2B5EF4-FFF2-40B4-BE49-F238E27FC236}">
                <a16:creationId xmlns:a16="http://schemas.microsoft.com/office/drawing/2014/main" id="{E94B9F69-F8AA-3DE4-FC65-9CC3E38C5F70}"/>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4" name="Slide Number Placeholder 3">
            <a:extLst>
              <a:ext uri="{FF2B5EF4-FFF2-40B4-BE49-F238E27FC236}">
                <a16:creationId xmlns:a16="http://schemas.microsoft.com/office/drawing/2014/main" id="{4CBF4134-A4FE-FFED-6885-08D91F363A0C}"/>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Tree>
    <p:extLst>
      <p:ext uri="{BB962C8B-B14F-4D97-AF65-F5344CB8AC3E}">
        <p14:creationId xmlns:p14="http://schemas.microsoft.com/office/powerpoint/2010/main" val="30990491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0C14C-6785-7ED7-F992-2E6271130328}"/>
              </a:ext>
            </a:extLst>
          </p:cNvPr>
          <p:cNvSpPr>
            <a:spLocks noGrp="1"/>
          </p:cNvSpPr>
          <p:nvPr>
            <p:ph type="ctrTitle" hasCustomPrompt="1"/>
          </p:nvPr>
        </p:nvSpPr>
        <p:spPr>
          <a:xfrm>
            <a:off x="1524000" y="3193544"/>
            <a:ext cx="9144000" cy="1147617"/>
          </a:xfrm>
          <a:prstGeom prst="rect">
            <a:avLst/>
          </a:prstGeom>
        </p:spPr>
        <p:txBody>
          <a:bodyPr anchor="ctr">
            <a:noAutofit/>
          </a:bodyPr>
          <a:lstStyle>
            <a:lvl1pPr algn="ctr">
              <a:defRPr sz="4800">
                <a:solidFill>
                  <a:schemeClr val="tx1"/>
                </a:solidFill>
                <a:latin typeface="Roboto Medium" panose="02000000000000000000" pitchFamily="2" charset="0"/>
                <a:ea typeface="Roboto Medium" panose="020000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C915FA6-1AD1-BCB4-7858-6CE2F03A111C}"/>
              </a:ext>
            </a:extLst>
          </p:cNvPr>
          <p:cNvSpPr>
            <a:spLocks noGrp="1"/>
          </p:cNvSpPr>
          <p:nvPr>
            <p:ph type="subTitle" idx="1"/>
          </p:nvPr>
        </p:nvSpPr>
        <p:spPr>
          <a:xfrm>
            <a:off x="1524000" y="4784436"/>
            <a:ext cx="9144000" cy="473364"/>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95BE6562-2906-B7ED-1C73-68E03D4D0823}"/>
              </a:ext>
            </a:extLst>
          </p:cNvPr>
          <p:cNvSpPr>
            <a:spLocks noGrp="1"/>
          </p:cNvSpPr>
          <p:nvPr>
            <p:ph type="dt" sz="half" idx="10"/>
          </p:nvPr>
        </p:nvSpPr>
        <p:spPr>
          <a:xfrm>
            <a:off x="838200" y="6356350"/>
            <a:ext cx="2743200" cy="365125"/>
          </a:xfrm>
          <a:prstGeom prst="rect">
            <a:avLst/>
          </a:prstGeom>
        </p:spPr>
        <p:txBody>
          <a:bodyPr/>
          <a:lstStyle>
            <a:lvl1pPr>
              <a:defRPr>
                <a:solidFill>
                  <a:schemeClr val="accent6"/>
                </a:solidFill>
              </a:defRPr>
            </a:lvl1pPr>
          </a:lstStyle>
          <a:p>
            <a:fld id="{4BFBBA14-E582-414F-867A-07E2E90DAB49}" type="datetime1">
              <a:rPr lang="en-GB" smtClean="0"/>
              <a:t>09/06/2026</a:t>
            </a:fld>
            <a:endParaRPr lang="en-GB" dirty="0"/>
          </a:p>
        </p:txBody>
      </p:sp>
      <p:sp>
        <p:nvSpPr>
          <p:cNvPr id="5" name="Footer Placeholder 4">
            <a:extLst>
              <a:ext uri="{FF2B5EF4-FFF2-40B4-BE49-F238E27FC236}">
                <a16:creationId xmlns:a16="http://schemas.microsoft.com/office/drawing/2014/main" id="{1BB07959-1CC0-3A53-8C3B-7F608ACE37B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552CA155-9D84-CD59-6F4C-7156AE238A3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pic>
        <p:nvPicPr>
          <p:cNvPr id="8" name="Graphic 7">
            <a:extLst>
              <a:ext uri="{FF2B5EF4-FFF2-40B4-BE49-F238E27FC236}">
                <a16:creationId xmlns:a16="http://schemas.microsoft.com/office/drawing/2014/main" id="{695D8AC5-81A3-F46D-0B55-C0A4D38BF01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03054" y="1289786"/>
            <a:ext cx="7185892" cy="1085077"/>
          </a:xfrm>
          <a:prstGeom prst="rect">
            <a:avLst/>
          </a:prstGeom>
        </p:spPr>
      </p:pic>
      <p:sp>
        <p:nvSpPr>
          <p:cNvPr id="7" name="Rectangle 6">
            <a:extLst>
              <a:ext uri="{FF2B5EF4-FFF2-40B4-BE49-F238E27FC236}">
                <a16:creationId xmlns:a16="http://schemas.microsoft.com/office/drawing/2014/main" id="{CD8C988E-EE99-D5CF-F5C1-94F5E28E411F}"/>
              </a:ext>
            </a:extLst>
          </p:cNvPr>
          <p:cNvSpPr/>
          <p:nvPr/>
        </p:nvSpPr>
        <p:spPr>
          <a:xfrm>
            <a:off x="11490036" y="6022110"/>
            <a:ext cx="572655" cy="6993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9090929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Slide Blue">
    <p:bg>
      <p:bgPr>
        <a:solidFill>
          <a:schemeClr val="bg1"/>
        </a:solidFill>
        <a:effectLst/>
      </p:bgPr>
    </p:bg>
    <p:spTree>
      <p:nvGrpSpPr>
        <p:cNvPr id="1" name=""/>
        <p:cNvGrpSpPr/>
        <p:nvPr/>
      </p:nvGrpSpPr>
      <p:grpSpPr>
        <a:xfrm>
          <a:off x="0" y="0"/>
          <a:ext cx="0" cy="0"/>
          <a:chOff x="0" y="0"/>
          <a:chExt cx="0" cy="0"/>
        </a:xfrm>
      </p:grpSpPr>
      <p:sp>
        <p:nvSpPr>
          <p:cNvPr id="10" name="Rectangle: Top Corners Snipped 9">
            <a:extLst>
              <a:ext uri="{FF2B5EF4-FFF2-40B4-BE49-F238E27FC236}">
                <a16:creationId xmlns:a16="http://schemas.microsoft.com/office/drawing/2014/main" id="{47EAFAC0-E1C3-0E74-3707-52A374821E5A}"/>
              </a:ext>
            </a:extLst>
          </p:cNvPr>
          <p:cNvSpPr/>
          <p:nvPr/>
        </p:nvSpPr>
        <p:spPr>
          <a:xfrm flipV="1">
            <a:off x="1524000" y="3056152"/>
            <a:ext cx="9144000" cy="1422400"/>
          </a:xfrm>
          <a:prstGeom prst="snip2SameRect">
            <a:avLst/>
          </a:pr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8540C14C-6785-7ED7-F992-2E6271130328}"/>
              </a:ext>
            </a:extLst>
          </p:cNvPr>
          <p:cNvSpPr>
            <a:spLocks noGrp="1"/>
          </p:cNvSpPr>
          <p:nvPr>
            <p:ph type="ctrTitle" hasCustomPrompt="1"/>
          </p:nvPr>
        </p:nvSpPr>
        <p:spPr>
          <a:xfrm>
            <a:off x="1657927" y="3193544"/>
            <a:ext cx="8876146" cy="1147617"/>
          </a:xfrm>
          <a:prstGeom prst="rect">
            <a:avLst/>
          </a:prstGeom>
        </p:spPr>
        <p:txBody>
          <a:bodyPr anchor="ctr">
            <a:noAutofit/>
          </a:bodyPr>
          <a:lstStyle>
            <a:lvl1pPr algn="ctr">
              <a:defRPr sz="4800">
                <a:solidFill>
                  <a:schemeClr val="bg1"/>
                </a:solidFill>
                <a:latin typeface="Roboto Medium" panose="02000000000000000000" pitchFamily="2" charset="0"/>
                <a:ea typeface="Roboto Medium" panose="020000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C915FA6-1AD1-BCB4-7858-6CE2F03A111C}"/>
              </a:ext>
            </a:extLst>
          </p:cNvPr>
          <p:cNvSpPr>
            <a:spLocks noGrp="1"/>
          </p:cNvSpPr>
          <p:nvPr>
            <p:ph type="subTitle" idx="1"/>
          </p:nvPr>
        </p:nvSpPr>
        <p:spPr>
          <a:xfrm>
            <a:off x="1524000" y="4784436"/>
            <a:ext cx="9144000" cy="473364"/>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95BE6562-2906-B7ED-1C73-68E03D4D0823}"/>
              </a:ext>
            </a:extLst>
          </p:cNvPr>
          <p:cNvSpPr>
            <a:spLocks noGrp="1"/>
          </p:cNvSpPr>
          <p:nvPr>
            <p:ph type="dt" sz="half" idx="10"/>
          </p:nvPr>
        </p:nvSpPr>
        <p:spPr>
          <a:xfrm>
            <a:off x="838200" y="6356350"/>
            <a:ext cx="2743200" cy="365125"/>
          </a:xfrm>
          <a:prstGeom prst="rect">
            <a:avLst/>
          </a:prstGeom>
        </p:spPr>
        <p:txBody>
          <a:bodyPr/>
          <a:lstStyle/>
          <a:p>
            <a:fld id="{FCCEE8A0-5C24-466A-B45E-7D02FC3CC3A7}" type="datetime1">
              <a:rPr lang="en-GB" smtClean="0"/>
              <a:t>09/06/2026</a:t>
            </a:fld>
            <a:endParaRPr lang="en-GB" dirty="0"/>
          </a:p>
        </p:txBody>
      </p:sp>
      <p:sp>
        <p:nvSpPr>
          <p:cNvPr id="5" name="Footer Placeholder 4">
            <a:extLst>
              <a:ext uri="{FF2B5EF4-FFF2-40B4-BE49-F238E27FC236}">
                <a16:creationId xmlns:a16="http://schemas.microsoft.com/office/drawing/2014/main" id="{1BB07959-1CC0-3A53-8C3B-7F608ACE37B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552CA155-9D84-CD59-6F4C-7156AE238A3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pic>
        <p:nvPicPr>
          <p:cNvPr id="8" name="Graphic 7">
            <a:extLst>
              <a:ext uri="{FF2B5EF4-FFF2-40B4-BE49-F238E27FC236}">
                <a16:creationId xmlns:a16="http://schemas.microsoft.com/office/drawing/2014/main" id="{695D8AC5-81A3-F46D-0B55-C0A4D38BF01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03054" y="1289786"/>
            <a:ext cx="7185892" cy="1085077"/>
          </a:xfrm>
          <a:prstGeom prst="rect">
            <a:avLst/>
          </a:prstGeom>
        </p:spPr>
      </p:pic>
      <p:sp>
        <p:nvSpPr>
          <p:cNvPr id="7" name="Rectangle 6">
            <a:extLst>
              <a:ext uri="{FF2B5EF4-FFF2-40B4-BE49-F238E27FC236}">
                <a16:creationId xmlns:a16="http://schemas.microsoft.com/office/drawing/2014/main" id="{EE718D60-20C3-9FAE-8B8F-5EA6F9CAB2B0}"/>
              </a:ext>
            </a:extLst>
          </p:cNvPr>
          <p:cNvSpPr/>
          <p:nvPr/>
        </p:nvSpPr>
        <p:spPr>
          <a:xfrm>
            <a:off x="11490036" y="5957456"/>
            <a:ext cx="572655" cy="7640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3944896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Slide Pink">
    <p:spTree>
      <p:nvGrpSpPr>
        <p:cNvPr id="1" name=""/>
        <p:cNvGrpSpPr/>
        <p:nvPr/>
      </p:nvGrpSpPr>
      <p:grpSpPr>
        <a:xfrm>
          <a:off x="0" y="0"/>
          <a:ext cx="0" cy="0"/>
          <a:chOff x="0" y="0"/>
          <a:chExt cx="0" cy="0"/>
        </a:xfrm>
      </p:grpSpPr>
      <p:sp>
        <p:nvSpPr>
          <p:cNvPr id="10" name="Rectangle: Top Corners Snipped 9">
            <a:extLst>
              <a:ext uri="{FF2B5EF4-FFF2-40B4-BE49-F238E27FC236}">
                <a16:creationId xmlns:a16="http://schemas.microsoft.com/office/drawing/2014/main" id="{47EAFAC0-E1C3-0E74-3707-52A374821E5A}"/>
              </a:ext>
            </a:extLst>
          </p:cNvPr>
          <p:cNvSpPr/>
          <p:nvPr/>
        </p:nvSpPr>
        <p:spPr>
          <a:xfrm flipV="1">
            <a:off x="1524000" y="3056152"/>
            <a:ext cx="9144000" cy="1422400"/>
          </a:xfrm>
          <a:prstGeom prst="snip2SameRect">
            <a:avLst/>
          </a:prstGeom>
          <a:solidFill>
            <a:schemeClr val="accent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8540C14C-6785-7ED7-F992-2E6271130328}"/>
              </a:ext>
            </a:extLst>
          </p:cNvPr>
          <p:cNvSpPr>
            <a:spLocks noGrp="1"/>
          </p:cNvSpPr>
          <p:nvPr>
            <p:ph type="ctrTitle" hasCustomPrompt="1"/>
          </p:nvPr>
        </p:nvSpPr>
        <p:spPr>
          <a:xfrm>
            <a:off x="1657927" y="3193544"/>
            <a:ext cx="8876146" cy="1147617"/>
          </a:xfrm>
          <a:prstGeom prst="rect">
            <a:avLst/>
          </a:prstGeom>
        </p:spPr>
        <p:txBody>
          <a:bodyPr anchor="ctr">
            <a:noAutofit/>
          </a:bodyPr>
          <a:lstStyle>
            <a:lvl1pPr algn="ctr">
              <a:defRPr sz="4800">
                <a:solidFill>
                  <a:schemeClr val="bg1"/>
                </a:solidFill>
                <a:latin typeface="Roboto Medium" panose="02000000000000000000" pitchFamily="2" charset="0"/>
                <a:ea typeface="Roboto Medium" panose="020000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C915FA6-1AD1-BCB4-7858-6CE2F03A111C}"/>
              </a:ext>
            </a:extLst>
          </p:cNvPr>
          <p:cNvSpPr>
            <a:spLocks noGrp="1"/>
          </p:cNvSpPr>
          <p:nvPr>
            <p:ph type="subTitle" idx="1"/>
          </p:nvPr>
        </p:nvSpPr>
        <p:spPr>
          <a:xfrm>
            <a:off x="1524000" y="4784436"/>
            <a:ext cx="9144000" cy="473364"/>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95BE6562-2906-B7ED-1C73-68E03D4D0823}"/>
              </a:ext>
            </a:extLst>
          </p:cNvPr>
          <p:cNvSpPr>
            <a:spLocks noGrp="1"/>
          </p:cNvSpPr>
          <p:nvPr>
            <p:ph type="dt" sz="half" idx="10"/>
          </p:nvPr>
        </p:nvSpPr>
        <p:spPr>
          <a:xfrm>
            <a:off x="838200" y="6356350"/>
            <a:ext cx="2743200" cy="365125"/>
          </a:xfrm>
          <a:prstGeom prst="rect">
            <a:avLst/>
          </a:prstGeom>
        </p:spPr>
        <p:txBody>
          <a:bodyPr/>
          <a:lstStyle/>
          <a:p>
            <a:fld id="{D0580DAB-4C77-4D97-BE40-DFD0514EAAF0}" type="datetime1">
              <a:rPr lang="en-GB" smtClean="0"/>
              <a:t>09/06/2026</a:t>
            </a:fld>
            <a:endParaRPr lang="en-GB" dirty="0"/>
          </a:p>
        </p:txBody>
      </p:sp>
      <p:sp>
        <p:nvSpPr>
          <p:cNvPr id="5" name="Footer Placeholder 4">
            <a:extLst>
              <a:ext uri="{FF2B5EF4-FFF2-40B4-BE49-F238E27FC236}">
                <a16:creationId xmlns:a16="http://schemas.microsoft.com/office/drawing/2014/main" id="{1BB07959-1CC0-3A53-8C3B-7F608ACE37B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552CA155-9D84-CD59-6F4C-7156AE238A3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pic>
        <p:nvPicPr>
          <p:cNvPr id="8" name="Graphic 7">
            <a:extLst>
              <a:ext uri="{FF2B5EF4-FFF2-40B4-BE49-F238E27FC236}">
                <a16:creationId xmlns:a16="http://schemas.microsoft.com/office/drawing/2014/main" id="{695D8AC5-81A3-F46D-0B55-C0A4D38BF01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03054" y="1289786"/>
            <a:ext cx="7185892" cy="1085077"/>
          </a:xfrm>
          <a:prstGeom prst="rect">
            <a:avLst/>
          </a:prstGeom>
        </p:spPr>
      </p:pic>
      <p:sp>
        <p:nvSpPr>
          <p:cNvPr id="7" name="Rectangle 6">
            <a:extLst>
              <a:ext uri="{FF2B5EF4-FFF2-40B4-BE49-F238E27FC236}">
                <a16:creationId xmlns:a16="http://schemas.microsoft.com/office/drawing/2014/main" id="{4D36BA8F-CEFA-6A4A-17C2-1BCD9C0304C4}"/>
              </a:ext>
            </a:extLst>
          </p:cNvPr>
          <p:cNvSpPr/>
          <p:nvPr/>
        </p:nvSpPr>
        <p:spPr>
          <a:xfrm>
            <a:off x="11490036" y="6022110"/>
            <a:ext cx="572655" cy="6993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9809812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Slide Green">
    <p:spTree>
      <p:nvGrpSpPr>
        <p:cNvPr id="1" name=""/>
        <p:cNvGrpSpPr/>
        <p:nvPr/>
      </p:nvGrpSpPr>
      <p:grpSpPr>
        <a:xfrm>
          <a:off x="0" y="0"/>
          <a:ext cx="0" cy="0"/>
          <a:chOff x="0" y="0"/>
          <a:chExt cx="0" cy="0"/>
        </a:xfrm>
      </p:grpSpPr>
      <p:sp>
        <p:nvSpPr>
          <p:cNvPr id="10" name="Rectangle: Top Corners Snipped 9">
            <a:extLst>
              <a:ext uri="{FF2B5EF4-FFF2-40B4-BE49-F238E27FC236}">
                <a16:creationId xmlns:a16="http://schemas.microsoft.com/office/drawing/2014/main" id="{47EAFAC0-E1C3-0E74-3707-52A374821E5A}"/>
              </a:ext>
            </a:extLst>
          </p:cNvPr>
          <p:cNvSpPr/>
          <p:nvPr/>
        </p:nvSpPr>
        <p:spPr>
          <a:xfrm flipV="1">
            <a:off x="1524000" y="3056152"/>
            <a:ext cx="9144000" cy="1422400"/>
          </a:xfrm>
          <a:prstGeom prst="snip2SameRect">
            <a:avLst/>
          </a:prstGeom>
          <a:solidFill>
            <a:schemeClr val="accent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8540C14C-6785-7ED7-F992-2E6271130328}"/>
              </a:ext>
            </a:extLst>
          </p:cNvPr>
          <p:cNvSpPr>
            <a:spLocks noGrp="1"/>
          </p:cNvSpPr>
          <p:nvPr>
            <p:ph type="ctrTitle" hasCustomPrompt="1"/>
          </p:nvPr>
        </p:nvSpPr>
        <p:spPr>
          <a:xfrm>
            <a:off x="1657927" y="3193544"/>
            <a:ext cx="8876146" cy="1147617"/>
          </a:xfrm>
          <a:prstGeom prst="rect">
            <a:avLst/>
          </a:prstGeom>
        </p:spPr>
        <p:txBody>
          <a:bodyPr anchor="ctr">
            <a:noAutofit/>
          </a:bodyPr>
          <a:lstStyle>
            <a:lvl1pPr algn="ctr">
              <a:defRPr sz="4800">
                <a:solidFill>
                  <a:schemeClr val="bg1"/>
                </a:solidFill>
                <a:latin typeface="Roboto Medium" panose="02000000000000000000" pitchFamily="2" charset="0"/>
                <a:ea typeface="Roboto Medium" panose="020000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C915FA6-1AD1-BCB4-7858-6CE2F03A111C}"/>
              </a:ext>
            </a:extLst>
          </p:cNvPr>
          <p:cNvSpPr>
            <a:spLocks noGrp="1"/>
          </p:cNvSpPr>
          <p:nvPr>
            <p:ph type="subTitle" idx="1"/>
          </p:nvPr>
        </p:nvSpPr>
        <p:spPr>
          <a:xfrm>
            <a:off x="1524000" y="4784436"/>
            <a:ext cx="9144000" cy="473364"/>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95BE6562-2906-B7ED-1C73-68E03D4D0823}"/>
              </a:ext>
            </a:extLst>
          </p:cNvPr>
          <p:cNvSpPr>
            <a:spLocks noGrp="1"/>
          </p:cNvSpPr>
          <p:nvPr>
            <p:ph type="dt" sz="half" idx="10"/>
          </p:nvPr>
        </p:nvSpPr>
        <p:spPr>
          <a:xfrm>
            <a:off x="838200" y="6356350"/>
            <a:ext cx="2743200" cy="365125"/>
          </a:xfrm>
          <a:prstGeom prst="rect">
            <a:avLst/>
          </a:prstGeom>
        </p:spPr>
        <p:txBody>
          <a:bodyPr/>
          <a:lstStyle/>
          <a:p>
            <a:fld id="{E45D853A-1913-4CD2-A486-FE601CC6FEDE}" type="datetime1">
              <a:rPr lang="en-GB" smtClean="0"/>
              <a:t>09/06/2026</a:t>
            </a:fld>
            <a:endParaRPr lang="en-GB" dirty="0"/>
          </a:p>
        </p:txBody>
      </p:sp>
      <p:sp>
        <p:nvSpPr>
          <p:cNvPr id="5" name="Footer Placeholder 4">
            <a:extLst>
              <a:ext uri="{FF2B5EF4-FFF2-40B4-BE49-F238E27FC236}">
                <a16:creationId xmlns:a16="http://schemas.microsoft.com/office/drawing/2014/main" id="{1BB07959-1CC0-3A53-8C3B-7F608ACE37B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552CA155-9D84-CD59-6F4C-7156AE238A3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pic>
        <p:nvPicPr>
          <p:cNvPr id="8" name="Graphic 7">
            <a:extLst>
              <a:ext uri="{FF2B5EF4-FFF2-40B4-BE49-F238E27FC236}">
                <a16:creationId xmlns:a16="http://schemas.microsoft.com/office/drawing/2014/main" id="{695D8AC5-81A3-F46D-0B55-C0A4D38BF01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03054" y="1289786"/>
            <a:ext cx="7185892" cy="1085077"/>
          </a:xfrm>
          <a:prstGeom prst="rect">
            <a:avLst/>
          </a:prstGeom>
        </p:spPr>
      </p:pic>
      <p:sp>
        <p:nvSpPr>
          <p:cNvPr id="7" name="Rectangle 6">
            <a:extLst>
              <a:ext uri="{FF2B5EF4-FFF2-40B4-BE49-F238E27FC236}">
                <a16:creationId xmlns:a16="http://schemas.microsoft.com/office/drawing/2014/main" id="{EEA586C6-9F22-C34B-5896-188BFAB363C5}"/>
              </a:ext>
            </a:extLst>
          </p:cNvPr>
          <p:cNvSpPr/>
          <p:nvPr/>
        </p:nvSpPr>
        <p:spPr>
          <a:xfrm>
            <a:off x="11490036" y="5920510"/>
            <a:ext cx="572655" cy="8009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771658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Pink">
    <p:spTree>
      <p:nvGrpSpPr>
        <p:cNvPr id="1" name=""/>
        <p:cNvGrpSpPr/>
        <p:nvPr/>
      </p:nvGrpSpPr>
      <p:grpSpPr>
        <a:xfrm>
          <a:off x="0" y="0"/>
          <a:ext cx="0" cy="0"/>
          <a:chOff x="0" y="0"/>
          <a:chExt cx="0" cy="0"/>
        </a:xfrm>
      </p:grpSpPr>
      <p:sp>
        <p:nvSpPr>
          <p:cNvPr id="10" name="Rectangle: Top Corners Snipped 9">
            <a:extLst>
              <a:ext uri="{FF2B5EF4-FFF2-40B4-BE49-F238E27FC236}">
                <a16:creationId xmlns:a16="http://schemas.microsoft.com/office/drawing/2014/main" id="{47EAFAC0-E1C3-0E74-3707-52A374821E5A}"/>
              </a:ext>
            </a:extLst>
          </p:cNvPr>
          <p:cNvSpPr/>
          <p:nvPr/>
        </p:nvSpPr>
        <p:spPr>
          <a:xfrm flipV="1">
            <a:off x="1524000" y="3056152"/>
            <a:ext cx="9144000" cy="1422400"/>
          </a:xfrm>
          <a:prstGeom prst="snip2SameRect">
            <a:avLst/>
          </a:prstGeom>
          <a:solidFill>
            <a:schemeClr val="accent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8540C14C-6785-7ED7-F992-2E6271130328}"/>
              </a:ext>
            </a:extLst>
          </p:cNvPr>
          <p:cNvSpPr>
            <a:spLocks noGrp="1"/>
          </p:cNvSpPr>
          <p:nvPr>
            <p:ph type="ctrTitle" hasCustomPrompt="1"/>
          </p:nvPr>
        </p:nvSpPr>
        <p:spPr>
          <a:xfrm>
            <a:off x="1657927" y="3193544"/>
            <a:ext cx="8876146" cy="1147617"/>
          </a:xfrm>
          <a:prstGeom prst="rect">
            <a:avLst/>
          </a:prstGeom>
        </p:spPr>
        <p:txBody>
          <a:bodyPr anchor="ctr">
            <a:noAutofit/>
          </a:bodyPr>
          <a:lstStyle>
            <a:lvl1pPr algn="ctr">
              <a:defRPr sz="4800">
                <a:solidFill>
                  <a:schemeClr val="bg1"/>
                </a:solidFill>
                <a:latin typeface="Roboto Medium" panose="02000000000000000000" pitchFamily="2" charset="0"/>
                <a:ea typeface="Roboto Medium" panose="020000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C915FA6-1AD1-BCB4-7858-6CE2F03A111C}"/>
              </a:ext>
            </a:extLst>
          </p:cNvPr>
          <p:cNvSpPr>
            <a:spLocks noGrp="1"/>
          </p:cNvSpPr>
          <p:nvPr>
            <p:ph type="subTitle" idx="1"/>
          </p:nvPr>
        </p:nvSpPr>
        <p:spPr>
          <a:xfrm>
            <a:off x="1524000" y="4784436"/>
            <a:ext cx="9144000" cy="473364"/>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95BE6562-2906-B7ED-1C73-68E03D4D0823}"/>
              </a:ext>
            </a:extLst>
          </p:cNvPr>
          <p:cNvSpPr>
            <a:spLocks noGrp="1"/>
          </p:cNvSpPr>
          <p:nvPr>
            <p:ph type="dt" sz="half" idx="10"/>
          </p:nvPr>
        </p:nvSpPr>
        <p:spPr>
          <a:xfrm>
            <a:off x="838200" y="6356350"/>
            <a:ext cx="2743200" cy="365125"/>
          </a:xfrm>
          <a:prstGeom prst="rect">
            <a:avLst/>
          </a:prstGeom>
        </p:spPr>
        <p:txBody>
          <a:bodyPr/>
          <a:lstStyle/>
          <a:p>
            <a:fld id="{D0580DAB-4C77-4D97-BE40-DFD0514EAAF0}" type="datetime1">
              <a:rPr lang="en-GB" smtClean="0"/>
              <a:t>09/06/2026</a:t>
            </a:fld>
            <a:endParaRPr lang="en-GB" dirty="0"/>
          </a:p>
        </p:txBody>
      </p:sp>
      <p:sp>
        <p:nvSpPr>
          <p:cNvPr id="5" name="Footer Placeholder 4">
            <a:extLst>
              <a:ext uri="{FF2B5EF4-FFF2-40B4-BE49-F238E27FC236}">
                <a16:creationId xmlns:a16="http://schemas.microsoft.com/office/drawing/2014/main" id="{1BB07959-1CC0-3A53-8C3B-7F608ACE37B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552CA155-9D84-CD59-6F4C-7156AE238A3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pic>
        <p:nvPicPr>
          <p:cNvPr id="8" name="Graphic 7">
            <a:extLst>
              <a:ext uri="{FF2B5EF4-FFF2-40B4-BE49-F238E27FC236}">
                <a16:creationId xmlns:a16="http://schemas.microsoft.com/office/drawing/2014/main" id="{695D8AC5-81A3-F46D-0B55-C0A4D38BF01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03054" y="1289786"/>
            <a:ext cx="7185892" cy="1085077"/>
          </a:xfrm>
          <a:prstGeom prst="rect">
            <a:avLst/>
          </a:prstGeom>
        </p:spPr>
      </p:pic>
      <p:sp>
        <p:nvSpPr>
          <p:cNvPr id="7" name="Rectangle 6">
            <a:extLst>
              <a:ext uri="{FF2B5EF4-FFF2-40B4-BE49-F238E27FC236}">
                <a16:creationId xmlns:a16="http://schemas.microsoft.com/office/drawing/2014/main" id="{4D36BA8F-CEFA-6A4A-17C2-1BCD9C0304C4}"/>
              </a:ext>
            </a:extLst>
          </p:cNvPr>
          <p:cNvSpPr/>
          <p:nvPr/>
        </p:nvSpPr>
        <p:spPr>
          <a:xfrm>
            <a:off x="11490036" y="6022110"/>
            <a:ext cx="572655" cy="6993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6274365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Slide Purple">
    <p:spTree>
      <p:nvGrpSpPr>
        <p:cNvPr id="1" name=""/>
        <p:cNvGrpSpPr/>
        <p:nvPr/>
      </p:nvGrpSpPr>
      <p:grpSpPr>
        <a:xfrm>
          <a:off x="0" y="0"/>
          <a:ext cx="0" cy="0"/>
          <a:chOff x="0" y="0"/>
          <a:chExt cx="0" cy="0"/>
        </a:xfrm>
      </p:grpSpPr>
      <p:sp>
        <p:nvSpPr>
          <p:cNvPr id="10" name="Rectangle: Top Corners Snipped 9">
            <a:extLst>
              <a:ext uri="{FF2B5EF4-FFF2-40B4-BE49-F238E27FC236}">
                <a16:creationId xmlns:a16="http://schemas.microsoft.com/office/drawing/2014/main" id="{47EAFAC0-E1C3-0E74-3707-52A374821E5A}"/>
              </a:ext>
            </a:extLst>
          </p:cNvPr>
          <p:cNvSpPr/>
          <p:nvPr/>
        </p:nvSpPr>
        <p:spPr>
          <a:xfrm flipV="1">
            <a:off x="1524000" y="3056152"/>
            <a:ext cx="9144000" cy="1422400"/>
          </a:xfrm>
          <a:prstGeom prst="snip2SameRect">
            <a:avLst/>
          </a:prstGeom>
          <a:solidFill>
            <a:schemeClr val="accent5"/>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8540C14C-6785-7ED7-F992-2E6271130328}"/>
              </a:ext>
            </a:extLst>
          </p:cNvPr>
          <p:cNvSpPr>
            <a:spLocks noGrp="1"/>
          </p:cNvSpPr>
          <p:nvPr>
            <p:ph type="ctrTitle" hasCustomPrompt="1"/>
          </p:nvPr>
        </p:nvSpPr>
        <p:spPr>
          <a:xfrm>
            <a:off x="1657927" y="3193544"/>
            <a:ext cx="8876146" cy="1147617"/>
          </a:xfrm>
          <a:prstGeom prst="rect">
            <a:avLst/>
          </a:prstGeom>
        </p:spPr>
        <p:txBody>
          <a:bodyPr anchor="ctr">
            <a:noAutofit/>
          </a:bodyPr>
          <a:lstStyle>
            <a:lvl1pPr algn="ctr">
              <a:defRPr sz="4800">
                <a:solidFill>
                  <a:schemeClr val="bg1"/>
                </a:solidFill>
                <a:latin typeface="Roboto Medium" panose="02000000000000000000" pitchFamily="2" charset="0"/>
                <a:ea typeface="Roboto Medium" panose="020000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C915FA6-1AD1-BCB4-7858-6CE2F03A111C}"/>
              </a:ext>
            </a:extLst>
          </p:cNvPr>
          <p:cNvSpPr>
            <a:spLocks noGrp="1"/>
          </p:cNvSpPr>
          <p:nvPr>
            <p:ph type="subTitle" idx="1"/>
          </p:nvPr>
        </p:nvSpPr>
        <p:spPr>
          <a:xfrm>
            <a:off x="1524000" y="4784436"/>
            <a:ext cx="9144000" cy="473364"/>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95BE6562-2906-B7ED-1C73-68E03D4D0823}"/>
              </a:ext>
            </a:extLst>
          </p:cNvPr>
          <p:cNvSpPr>
            <a:spLocks noGrp="1"/>
          </p:cNvSpPr>
          <p:nvPr>
            <p:ph type="dt" sz="half" idx="10"/>
          </p:nvPr>
        </p:nvSpPr>
        <p:spPr>
          <a:xfrm>
            <a:off x="838200" y="6356350"/>
            <a:ext cx="2743200" cy="365125"/>
          </a:xfrm>
          <a:prstGeom prst="rect">
            <a:avLst/>
          </a:prstGeom>
        </p:spPr>
        <p:txBody>
          <a:bodyPr/>
          <a:lstStyle/>
          <a:p>
            <a:fld id="{7387C199-038C-410E-8F86-EBE535ADDB03}" type="datetime1">
              <a:rPr lang="en-GB" smtClean="0"/>
              <a:t>09/06/2026</a:t>
            </a:fld>
            <a:endParaRPr lang="en-GB" dirty="0"/>
          </a:p>
        </p:txBody>
      </p:sp>
      <p:sp>
        <p:nvSpPr>
          <p:cNvPr id="5" name="Footer Placeholder 4">
            <a:extLst>
              <a:ext uri="{FF2B5EF4-FFF2-40B4-BE49-F238E27FC236}">
                <a16:creationId xmlns:a16="http://schemas.microsoft.com/office/drawing/2014/main" id="{1BB07959-1CC0-3A53-8C3B-7F608ACE37B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552CA155-9D84-CD59-6F4C-7156AE238A3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pic>
        <p:nvPicPr>
          <p:cNvPr id="8" name="Graphic 7">
            <a:extLst>
              <a:ext uri="{FF2B5EF4-FFF2-40B4-BE49-F238E27FC236}">
                <a16:creationId xmlns:a16="http://schemas.microsoft.com/office/drawing/2014/main" id="{695D8AC5-81A3-F46D-0B55-C0A4D38BF01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03054" y="1289786"/>
            <a:ext cx="7185892" cy="1085077"/>
          </a:xfrm>
          <a:prstGeom prst="rect">
            <a:avLst/>
          </a:prstGeom>
        </p:spPr>
      </p:pic>
      <p:sp>
        <p:nvSpPr>
          <p:cNvPr id="7" name="Rectangle 6">
            <a:extLst>
              <a:ext uri="{FF2B5EF4-FFF2-40B4-BE49-F238E27FC236}">
                <a16:creationId xmlns:a16="http://schemas.microsoft.com/office/drawing/2014/main" id="{9E8ED86C-40A9-4571-1AFC-121D9D6705E9}"/>
              </a:ext>
            </a:extLst>
          </p:cNvPr>
          <p:cNvSpPr/>
          <p:nvPr/>
        </p:nvSpPr>
        <p:spPr>
          <a:xfrm>
            <a:off x="11490036" y="6012874"/>
            <a:ext cx="572655" cy="7086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7655146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9F62FD-AB31-2F00-A60C-4D6D19E008D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377B87-08BD-0F12-FBF4-4D031CF2A6AC}"/>
              </a:ext>
            </a:extLst>
          </p:cNvPr>
          <p:cNvSpPr>
            <a:spLocks noGrp="1"/>
          </p:cNvSpPr>
          <p:nvPr>
            <p:ph type="dt" sz="half" idx="10"/>
          </p:nvPr>
        </p:nvSpPr>
        <p:spPr>
          <a:xfrm>
            <a:off x="838200" y="6356350"/>
            <a:ext cx="2743200" cy="365125"/>
          </a:xfrm>
          <a:prstGeom prst="rect">
            <a:avLst/>
          </a:prstGeom>
        </p:spPr>
        <p:txBody>
          <a:bodyPr/>
          <a:lstStyle/>
          <a:p>
            <a:fld id="{6F0C54A2-F209-4CD3-9D82-790FFD4107D3}" type="datetime1">
              <a:rPr lang="en-GB" smtClean="0"/>
              <a:t>09/06/2026</a:t>
            </a:fld>
            <a:endParaRPr lang="en-GB" dirty="0"/>
          </a:p>
        </p:txBody>
      </p:sp>
      <p:sp>
        <p:nvSpPr>
          <p:cNvPr id="5" name="Footer Placeholder 4">
            <a:extLst>
              <a:ext uri="{FF2B5EF4-FFF2-40B4-BE49-F238E27FC236}">
                <a16:creationId xmlns:a16="http://schemas.microsoft.com/office/drawing/2014/main" id="{B238F55C-D2AA-0118-E025-134FD743044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10D456EF-EE12-07B4-0A37-C7BA1103514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9" name="Title 10">
            <a:extLst>
              <a:ext uri="{FF2B5EF4-FFF2-40B4-BE49-F238E27FC236}">
                <a16:creationId xmlns:a16="http://schemas.microsoft.com/office/drawing/2014/main" id="{8A3197D6-281C-A785-813C-E492A1AC47E3}"/>
              </a:ext>
            </a:extLst>
          </p:cNvPr>
          <p:cNvSpPr>
            <a:spLocks noGrp="1"/>
          </p:cNvSpPr>
          <p:nvPr>
            <p:ph type="title" hasCustomPrompt="1"/>
          </p:nvPr>
        </p:nvSpPr>
        <p:spPr>
          <a:xfrm>
            <a:off x="838200" y="490344"/>
            <a:ext cx="10515600" cy="892629"/>
          </a:xfrm>
        </p:spPr>
        <p:txBody>
          <a:bodyPr/>
          <a:lstStyle>
            <a:lvl1pPr>
              <a:defRPr>
                <a:solidFill>
                  <a:schemeClr val="tx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104035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and Content Blue">
    <p:spTree>
      <p:nvGrpSpPr>
        <p:cNvPr id="1" name=""/>
        <p:cNvGrpSpPr/>
        <p:nvPr/>
      </p:nvGrpSpPr>
      <p:grpSpPr>
        <a:xfrm>
          <a:off x="0" y="0"/>
          <a:ext cx="0" cy="0"/>
          <a:chOff x="0" y="0"/>
          <a:chExt cx="0" cy="0"/>
        </a:xfrm>
      </p:grpSpPr>
      <p:sp>
        <p:nvSpPr>
          <p:cNvPr id="7" name="Rectangle: Single Corner Snipped 6">
            <a:extLst>
              <a:ext uri="{FF2B5EF4-FFF2-40B4-BE49-F238E27FC236}">
                <a16:creationId xmlns:a16="http://schemas.microsoft.com/office/drawing/2014/main" id="{4C9E42A0-05B4-80A6-CE11-04611BACCFF4}"/>
              </a:ext>
            </a:extLst>
          </p:cNvPr>
          <p:cNvSpPr/>
          <p:nvPr/>
        </p:nvSpPr>
        <p:spPr>
          <a:xfrm flipV="1">
            <a:off x="-101600" y="365123"/>
            <a:ext cx="11455400" cy="1143073"/>
          </a:xfrm>
          <a:prstGeom prst="snip1Rect">
            <a:avLst/>
          </a:prstGeom>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DA9F62FD-AB31-2F00-A60C-4D6D19E008D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377B87-08BD-0F12-FBF4-4D031CF2A6AC}"/>
              </a:ext>
            </a:extLst>
          </p:cNvPr>
          <p:cNvSpPr>
            <a:spLocks noGrp="1"/>
          </p:cNvSpPr>
          <p:nvPr>
            <p:ph type="dt" sz="half" idx="10"/>
          </p:nvPr>
        </p:nvSpPr>
        <p:spPr>
          <a:xfrm>
            <a:off x="838200" y="6356350"/>
            <a:ext cx="2743200" cy="365125"/>
          </a:xfrm>
          <a:prstGeom prst="rect">
            <a:avLst/>
          </a:prstGeom>
        </p:spPr>
        <p:txBody>
          <a:bodyPr/>
          <a:lstStyle/>
          <a:p>
            <a:fld id="{7934A0EA-D45B-4373-8737-E6EAB20FF256}" type="datetime1">
              <a:rPr lang="en-GB" smtClean="0"/>
              <a:t>09/06/2026</a:t>
            </a:fld>
            <a:endParaRPr lang="en-GB" dirty="0"/>
          </a:p>
        </p:txBody>
      </p:sp>
      <p:sp>
        <p:nvSpPr>
          <p:cNvPr id="5" name="Footer Placeholder 4">
            <a:extLst>
              <a:ext uri="{FF2B5EF4-FFF2-40B4-BE49-F238E27FC236}">
                <a16:creationId xmlns:a16="http://schemas.microsoft.com/office/drawing/2014/main" id="{B238F55C-D2AA-0118-E025-134FD743044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10D456EF-EE12-07B4-0A37-C7BA1103514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9" name="Title 10">
            <a:extLst>
              <a:ext uri="{FF2B5EF4-FFF2-40B4-BE49-F238E27FC236}">
                <a16:creationId xmlns:a16="http://schemas.microsoft.com/office/drawing/2014/main" id="{8A3197D6-281C-A785-813C-E492A1AC47E3}"/>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8130205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ontent Pink">
    <p:spTree>
      <p:nvGrpSpPr>
        <p:cNvPr id="1" name=""/>
        <p:cNvGrpSpPr/>
        <p:nvPr/>
      </p:nvGrpSpPr>
      <p:grpSpPr>
        <a:xfrm>
          <a:off x="0" y="0"/>
          <a:ext cx="0" cy="0"/>
          <a:chOff x="0" y="0"/>
          <a:chExt cx="0" cy="0"/>
        </a:xfrm>
      </p:grpSpPr>
      <p:sp>
        <p:nvSpPr>
          <p:cNvPr id="7" name="Rectangle: Single Corner Snipped 6">
            <a:extLst>
              <a:ext uri="{FF2B5EF4-FFF2-40B4-BE49-F238E27FC236}">
                <a16:creationId xmlns:a16="http://schemas.microsoft.com/office/drawing/2014/main" id="{4C9E42A0-05B4-80A6-CE11-04611BACCFF4}"/>
              </a:ext>
            </a:extLst>
          </p:cNvPr>
          <p:cNvSpPr/>
          <p:nvPr/>
        </p:nvSpPr>
        <p:spPr>
          <a:xfrm flipV="1">
            <a:off x="-101600" y="365123"/>
            <a:ext cx="11455400" cy="1143073"/>
          </a:xfrm>
          <a:prstGeom prst="snip1Rect">
            <a:avLst/>
          </a:prstGeom>
          <a:solidFill>
            <a:schemeClr val="accent2"/>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DA9F62FD-AB31-2F00-A60C-4D6D19E008D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377B87-08BD-0F12-FBF4-4D031CF2A6AC}"/>
              </a:ext>
            </a:extLst>
          </p:cNvPr>
          <p:cNvSpPr>
            <a:spLocks noGrp="1"/>
          </p:cNvSpPr>
          <p:nvPr>
            <p:ph type="dt" sz="half" idx="10"/>
          </p:nvPr>
        </p:nvSpPr>
        <p:spPr>
          <a:xfrm>
            <a:off x="838200" y="6356350"/>
            <a:ext cx="2743200" cy="365125"/>
          </a:xfrm>
          <a:prstGeom prst="rect">
            <a:avLst/>
          </a:prstGeom>
        </p:spPr>
        <p:txBody>
          <a:bodyPr/>
          <a:lstStyle/>
          <a:p>
            <a:fld id="{625CDC87-ADBC-4B4F-9F8A-6FD2895998A6}" type="datetime1">
              <a:rPr lang="en-GB" smtClean="0"/>
              <a:t>09/06/2026</a:t>
            </a:fld>
            <a:endParaRPr lang="en-GB" dirty="0"/>
          </a:p>
        </p:txBody>
      </p:sp>
      <p:sp>
        <p:nvSpPr>
          <p:cNvPr id="5" name="Footer Placeholder 4">
            <a:extLst>
              <a:ext uri="{FF2B5EF4-FFF2-40B4-BE49-F238E27FC236}">
                <a16:creationId xmlns:a16="http://schemas.microsoft.com/office/drawing/2014/main" id="{B238F55C-D2AA-0118-E025-134FD743044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10D456EF-EE12-07B4-0A37-C7BA1103514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9" name="Title 10">
            <a:extLst>
              <a:ext uri="{FF2B5EF4-FFF2-40B4-BE49-F238E27FC236}">
                <a16:creationId xmlns:a16="http://schemas.microsoft.com/office/drawing/2014/main" id="{8A3197D6-281C-A785-813C-E492A1AC47E3}"/>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1880260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and Content Green">
    <p:spTree>
      <p:nvGrpSpPr>
        <p:cNvPr id="1" name=""/>
        <p:cNvGrpSpPr/>
        <p:nvPr/>
      </p:nvGrpSpPr>
      <p:grpSpPr>
        <a:xfrm>
          <a:off x="0" y="0"/>
          <a:ext cx="0" cy="0"/>
          <a:chOff x="0" y="0"/>
          <a:chExt cx="0" cy="0"/>
        </a:xfrm>
      </p:grpSpPr>
      <p:sp>
        <p:nvSpPr>
          <p:cNvPr id="7" name="Rectangle: Single Corner Snipped 6">
            <a:extLst>
              <a:ext uri="{FF2B5EF4-FFF2-40B4-BE49-F238E27FC236}">
                <a16:creationId xmlns:a16="http://schemas.microsoft.com/office/drawing/2014/main" id="{4C9E42A0-05B4-80A6-CE11-04611BACCFF4}"/>
              </a:ext>
            </a:extLst>
          </p:cNvPr>
          <p:cNvSpPr/>
          <p:nvPr/>
        </p:nvSpPr>
        <p:spPr>
          <a:xfrm flipV="1">
            <a:off x="-101600" y="365123"/>
            <a:ext cx="11455400" cy="1143073"/>
          </a:xfrm>
          <a:prstGeom prst="snip1Rect">
            <a:avLst/>
          </a:prstGeom>
          <a:solidFill>
            <a:schemeClr val="accent3"/>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DA9F62FD-AB31-2F00-A60C-4D6D19E008D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377B87-08BD-0F12-FBF4-4D031CF2A6AC}"/>
              </a:ext>
            </a:extLst>
          </p:cNvPr>
          <p:cNvSpPr>
            <a:spLocks noGrp="1"/>
          </p:cNvSpPr>
          <p:nvPr>
            <p:ph type="dt" sz="half" idx="10"/>
          </p:nvPr>
        </p:nvSpPr>
        <p:spPr>
          <a:xfrm>
            <a:off x="838200" y="6356350"/>
            <a:ext cx="2743200" cy="365125"/>
          </a:xfrm>
          <a:prstGeom prst="rect">
            <a:avLst/>
          </a:prstGeom>
        </p:spPr>
        <p:txBody>
          <a:bodyPr/>
          <a:lstStyle/>
          <a:p>
            <a:fld id="{BBB8004C-ED1C-4BC9-A4F3-25D645E4DD38}" type="datetime1">
              <a:rPr lang="en-GB" smtClean="0"/>
              <a:t>09/06/2026</a:t>
            </a:fld>
            <a:endParaRPr lang="en-GB" dirty="0"/>
          </a:p>
        </p:txBody>
      </p:sp>
      <p:sp>
        <p:nvSpPr>
          <p:cNvPr id="5" name="Footer Placeholder 4">
            <a:extLst>
              <a:ext uri="{FF2B5EF4-FFF2-40B4-BE49-F238E27FC236}">
                <a16:creationId xmlns:a16="http://schemas.microsoft.com/office/drawing/2014/main" id="{B238F55C-D2AA-0118-E025-134FD743044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10D456EF-EE12-07B4-0A37-C7BA1103514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9" name="Title 10">
            <a:extLst>
              <a:ext uri="{FF2B5EF4-FFF2-40B4-BE49-F238E27FC236}">
                <a16:creationId xmlns:a16="http://schemas.microsoft.com/office/drawing/2014/main" id="{8A3197D6-281C-A785-813C-E492A1AC47E3}"/>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7820460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and Content Green">
    <p:spTree>
      <p:nvGrpSpPr>
        <p:cNvPr id="1" name=""/>
        <p:cNvGrpSpPr/>
        <p:nvPr/>
      </p:nvGrpSpPr>
      <p:grpSpPr>
        <a:xfrm>
          <a:off x="0" y="0"/>
          <a:ext cx="0" cy="0"/>
          <a:chOff x="0" y="0"/>
          <a:chExt cx="0" cy="0"/>
        </a:xfrm>
      </p:grpSpPr>
      <p:sp>
        <p:nvSpPr>
          <p:cNvPr id="7" name="Rectangle: Single Corner Snipped 6">
            <a:extLst>
              <a:ext uri="{FF2B5EF4-FFF2-40B4-BE49-F238E27FC236}">
                <a16:creationId xmlns:a16="http://schemas.microsoft.com/office/drawing/2014/main" id="{4C9E42A0-05B4-80A6-CE11-04611BACCFF4}"/>
              </a:ext>
            </a:extLst>
          </p:cNvPr>
          <p:cNvSpPr/>
          <p:nvPr/>
        </p:nvSpPr>
        <p:spPr>
          <a:xfrm flipV="1">
            <a:off x="-101600" y="365123"/>
            <a:ext cx="11455400" cy="1143073"/>
          </a:xfrm>
          <a:prstGeom prst="snip1Rect">
            <a:avLst/>
          </a:prstGeom>
          <a:solidFill>
            <a:srgbClr val="2AFFC6"/>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DA9F62FD-AB31-2F00-A60C-4D6D19E008D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377B87-08BD-0F12-FBF4-4D031CF2A6AC}"/>
              </a:ext>
            </a:extLst>
          </p:cNvPr>
          <p:cNvSpPr>
            <a:spLocks noGrp="1"/>
          </p:cNvSpPr>
          <p:nvPr>
            <p:ph type="dt" sz="half" idx="10"/>
          </p:nvPr>
        </p:nvSpPr>
        <p:spPr>
          <a:xfrm>
            <a:off x="838200" y="6356350"/>
            <a:ext cx="2743200" cy="365125"/>
          </a:xfrm>
          <a:prstGeom prst="rect">
            <a:avLst/>
          </a:prstGeom>
        </p:spPr>
        <p:txBody>
          <a:bodyPr/>
          <a:lstStyle/>
          <a:p>
            <a:fld id="{BBB8004C-ED1C-4BC9-A4F3-25D645E4DD38}" type="datetime1">
              <a:rPr lang="en-GB" smtClean="0"/>
              <a:t>09/06/2026</a:t>
            </a:fld>
            <a:endParaRPr lang="en-GB" dirty="0"/>
          </a:p>
        </p:txBody>
      </p:sp>
      <p:sp>
        <p:nvSpPr>
          <p:cNvPr id="5" name="Footer Placeholder 4">
            <a:extLst>
              <a:ext uri="{FF2B5EF4-FFF2-40B4-BE49-F238E27FC236}">
                <a16:creationId xmlns:a16="http://schemas.microsoft.com/office/drawing/2014/main" id="{B238F55C-D2AA-0118-E025-134FD743044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10D456EF-EE12-07B4-0A37-C7BA1103514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9" name="Title 10">
            <a:extLst>
              <a:ext uri="{FF2B5EF4-FFF2-40B4-BE49-F238E27FC236}">
                <a16:creationId xmlns:a16="http://schemas.microsoft.com/office/drawing/2014/main" id="{8A3197D6-281C-A785-813C-E492A1AC47E3}"/>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035374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and Content Purple">
    <p:spTree>
      <p:nvGrpSpPr>
        <p:cNvPr id="1" name=""/>
        <p:cNvGrpSpPr/>
        <p:nvPr/>
      </p:nvGrpSpPr>
      <p:grpSpPr>
        <a:xfrm>
          <a:off x="0" y="0"/>
          <a:ext cx="0" cy="0"/>
          <a:chOff x="0" y="0"/>
          <a:chExt cx="0" cy="0"/>
        </a:xfrm>
      </p:grpSpPr>
      <p:sp>
        <p:nvSpPr>
          <p:cNvPr id="7" name="Rectangle: Single Corner Snipped 6">
            <a:extLst>
              <a:ext uri="{FF2B5EF4-FFF2-40B4-BE49-F238E27FC236}">
                <a16:creationId xmlns:a16="http://schemas.microsoft.com/office/drawing/2014/main" id="{4C9E42A0-05B4-80A6-CE11-04611BACCFF4}"/>
              </a:ext>
            </a:extLst>
          </p:cNvPr>
          <p:cNvSpPr/>
          <p:nvPr/>
        </p:nvSpPr>
        <p:spPr>
          <a:xfrm flipV="1">
            <a:off x="-101600" y="365123"/>
            <a:ext cx="11455400" cy="1143073"/>
          </a:xfrm>
          <a:prstGeom prst="snip1Rect">
            <a:avLst/>
          </a:prstGeom>
          <a:solidFill>
            <a:schemeClr val="accent5"/>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DA9F62FD-AB31-2F00-A60C-4D6D19E008D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377B87-08BD-0F12-FBF4-4D031CF2A6AC}"/>
              </a:ext>
            </a:extLst>
          </p:cNvPr>
          <p:cNvSpPr>
            <a:spLocks noGrp="1"/>
          </p:cNvSpPr>
          <p:nvPr>
            <p:ph type="dt" sz="half" idx="10"/>
          </p:nvPr>
        </p:nvSpPr>
        <p:spPr>
          <a:xfrm>
            <a:off x="838200" y="6356350"/>
            <a:ext cx="2743200" cy="365125"/>
          </a:xfrm>
          <a:prstGeom prst="rect">
            <a:avLst/>
          </a:prstGeom>
        </p:spPr>
        <p:txBody>
          <a:bodyPr/>
          <a:lstStyle/>
          <a:p>
            <a:fld id="{D0962700-C490-4A30-BDD6-3AFF1E0B59A5}" type="datetime1">
              <a:rPr lang="en-GB" smtClean="0"/>
              <a:t>09/06/2026</a:t>
            </a:fld>
            <a:endParaRPr lang="en-GB" dirty="0"/>
          </a:p>
        </p:txBody>
      </p:sp>
      <p:sp>
        <p:nvSpPr>
          <p:cNvPr id="5" name="Footer Placeholder 4">
            <a:extLst>
              <a:ext uri="{FF2B5EF4-FFF2-40B4-BE49-F238E27FC236}">
                <a16:creationId xmlns:a16="http://schemas.microsoft.com/office/drawing/2014/main" id="{B238F55C-D2AA-0118-E025-134FD743044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10D456EF-EE12-07B4-0A37-C7BA1103514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9" name="Title 10">
            <a:extLst>
              <a:ext uri="{FF2B5EF4-FFF2-40B4-BE49-F238E27FC236}">
                <a16:creationId xmlns:a16="http://schemas.microsoft.com/office/drawing/2014/main" id="{8A3197D6-281C-A785-813C-E492A1AC47E3}"/>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4697142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ABB14C-F825-B9B6-C05F-E81B133A384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B7A61CF-FBE1-1D83-C3A8-9947ED1720E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3929ED5-F244-ABEB-D149-E7320F13A016}"/>
              </a:ext>
            </a:extLst>
          </p:cNvPr>
          <p:cNvSpPr>
            <a:spLocks noGrp="1"/>
          </p:cNvSpPr>
          <p:nvPr>
            <p:ph type="dt" sz="half" idx="10"/>
          </p:nvPr>
        </p:nvSpPr>
        <p:spPr>
          <a:xfrm>
            <a:off x="838200" y="6356350"/>
            <a:ext cx="2743200" cy="365125"/>
          </a:xfrm>
          <a:prstGeom prst="rect">
            <a:avLst/>
          </a:prstGeom>
        </p:spPr>
        <p:txBody>
          <a:bodyPr/>
          <a:lstStyle/>
          <a:p>
            <a:fld id="{3B90CE7B-76BC-482B-9DD6-25D08C86D40A}" type="datetime1">
              <a:rPr lang="en-GB" smtClean="0"/>
              <a:t>09/06/2026</a:t>
            </a:fld>
            <a:endParaRPr lang="en-GB" dirty="0"/>
          </a:p>
        </p:txBody>
      </p:sp>
      <p:sp>
        <p:nvSpPr>
          <p:cNvPr id="6" name="Footer Placeholder 5">
            <a:extLst>
              <a:ext uri="{FF2B5EF4-FFF2-40B4-BE49-F238E27FC236}">
                <a16:creationId xmlns:a16="http://schemas.microsoft.com/office/drawing/2014/main" id="{476CF434-B148-095F-0CBD-A96549727611}"/>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7" name="Slide Number Placeholder 6">
            <a:extLst>
              <a:ext uri="{FF2B5EF4-FFF2-40B4-BE49-F238E27FC236}">
                <a16:creationId xmlns:a16="http://schemas.microsoft.com/office/drawing/2014/main" id="{C712C580-8D38-465D-5A8B-5CDB961E55E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12" name="Title 10">
            <a:extLst>
              <a:ext uri="{FF2B5EF4-FFF2-40B4-BE49-F238E27FC236}">
                <a16:creationId xmlns:a16="http://schemas.microsoft.com/office/drawing/2014/main" id="{2EE80568-96D4-D3CB-1613-9205C72B3D1C}"/>
              </a:ext>
            </a:extLst>
          </p:cNvPr>
          <p:cNvSpPr>
            <a:spLocks noGrp="1"/>
          </p:cNvSpPr>
          <p:nvPr>
            <p:ph type="title" hasCustomPrompt="1"/>
          </p:nvPr>
        </p:nvSpPr>
        <p:spPr>
          <a:xfrm>
            <a:off x="838200" y="490344"/>
            <a:ext cx="10515600" cy="892629"/>
          </a:xfrm>
        </p:spPr>
        <p:txBody>
          <a:bodyPr/>
          <a:lstStyle>
            <a:lvl1pPr>
              <a:defRPr>
                <a:solidFill>
                  <a:schemeClr val="tx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907752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wo Content Blu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ABB14C-F825-B9B6-C05F-E81B133A384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B7A61CF-FBE1-1D83-C3A8-9947ED1720E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3929ED5-F244-ABEB-D149-E7320F13A016}"/>
              </a:ext>
            </a:extLst>
          </p:cNvPr>
          <p:cNvSpPr>
            <a:spLocks noGrp="1"/>
          </p:cNvSpPr>
          <p:nvPr>
            <p:ph type="dt" sz="half" idx="10"/>
          </p:nvPr>
        </p:nvSpPr>
        <p:spPr>
          <a:xfrm>
            <a:off x="838200" y="6356350"/>
            <a:ext cx="2743200" cy="365125"/>
          </a:xfrm>
          <a:prstGeom prst="rect">
            <a:avLst/>
          </a:prstGeom>
        </p:spPr>
        <p:txBody>
          <a:bodyPr/>
          <a:lstStyle/>
          <a:p>
            <a:fld id="{1B619A9E-9A4E-4FA7-BCF4-EDEAC0BC54B1}" type="datetime1">
              <a:rPr lang="en-GB" smtClean="0"/>
              <a:t>09/06/2026</a:t>
            </a:fld>
            <a:endParaRPr lang="en-GB" dirty="0"/>
          </a:p>
        </p:txBody>
      </p:sp>
      <p:sp>
        <p:nvSpPr>
          <p:cNvPr id="6" name="Footer Placeholder 5">
            <a:extLst>
              <a:ext uri="{FF2B5EF4-FFF2-40B4-BE49-F238E27FC236}">
                <a16:creationId xmlns:a16="http://schemas.microsoft.com/office/drawing/2014/main" id="{476CF434-B148-095F-0CBD-A96549727611}"/>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7" name="Slide Number Placeholder 6">
            <a:extLst>
              <a:ext uri="{FF2B5EF4-FFF2-40B4-BE49-F238E27FC236}">
                <a16:creationId xmlns:a16="http://schemas.microsoft.com/office/drawing/2014/main" id="{C712C580-8D38-465D-5A8B-5CDB961E55E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10" name="Rectangle: Single Corner Snipped 9">
            <a:extLst>
              <a:ext uri="{FF2B5EF4-FFF2-40B4-BE49-F238E27FC236}">
                <a16:creationId xmlns:a16="http://schemas.microsoft.com/office/drawing/2014/main" id="{49CEC2F8-2DEA-E68B-94BC-2FEF136575F9}"/>
              </a:ext>
            </a:extLst>
          </p:cNvPr>
          <p:cNvSpPr/>
          <p:nvPr/>
        </p:nvSpPr>
        <p:spPr>
          <a:xfrm flipV="1">
            <a:off x="-101600" y="365123"/>
            <a:ext cx="11455400" cy="1143073"/>
          </a:xfrm>
          <a:prstGeom prst="snip1Rect">
            <a:avLst/>
          </a:prstGeom>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itle 10">
            <a:extLst>
              <a:ext uri="{FF2B5EF4-FFF2-40B4-BE49-F238E27FC236}">
                <a16:creationId xmlns:a16="http://schemas.microsoft.com/office/drawing/2014/main" id="{2EE80568-96D4-D3CB-1613-9205C72B3D1C}"/>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1559924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wo Content Pink">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ABB14C-F825-B9B6-C05F-E81B133A384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B7A61CF-FBE1-1D83-C3A8-9947ED1720E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3929ED5-F244-ABEB-D149-E7320F13A016}"/>
              </a:ext>
            </a:extLst>
          </p:cNvPr>
          <p:cNvSpPr>
            <a:spLocks noGrp="1"/>
          </p:cNvSpPr>
          <p:nvPr>
            <p:ph type="dt" sz="half" idx="10"/>
          </p:nvPr>
        </p:nvSpPr>
        <p:spPr>
          <a:xfrm>
            <a:off x="838200" y="6356350"/>
            <a:ext cx="2743200" cy="365125"/>
          </a:xfrm>
          <a:prstGeom prst="rect">
            <a:avLst/>
          </a:prstGeom>
        </p:spPr>
        <p:txBody>
          <a:bodyPr/>
          <a:lstStyle/>
          <a:p>
            <a:fld id="{E89EFC6C-2DC3-41F9-96D4-BA0AAE33DFC0}" type="datetime1">
              <a:rPr lang="en-GB" smtClean="0"/>
              <a:t>09/06/2026</a:t>
            </a:fld>
            <a:endParaRPr lang="en-GB" dirty="0"/>
          </a:p>
        </p:txBody>
      </p:sp>
      <p:sp>
        <p:nvSpPr>
          <p:cNvPr id="6" name="Footer Placeholder 5">
            <a:extLst>
              <a:ext uri="{FF2B5EF4-FFF2-40B4-BE49-F238E27FC236}">
                <a16:creationId xmlns:a16="http://schemas.microsoft.com/office/drawing/2014/main" id="{476CF434-B148-095F-0CBD-A96549727611}"/>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7" name="Slide Number Placeholder 6">
            <a:extLst>
              <a:ext uri="{FF2B5EF4-FFF2-40B4-BE49-F238E27FC236}">
                <a16:creationId xmlns:a16="http://schemas.microsoft.com/office/drawing/2014/main" id="{C712C580-8D38-465D-5A8B-5CDB961E55E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10" name="Rectangle: Single Corner Snipped 9">
            <a:extLst>
              <a:ext uri="{FF2B5EF4-FFF2-40B4-BE49-F238E27FC236}">
                <a16:creationId xmlns:a16="http://schemas.microsoft.com/office/drawing/2014/main" id="{49CEC2F8-2DEA-E68B-94BC-2FEF136575F9}"/>
              </a:ext>
            </a:extLst>
          </p:cNvPr>
          <p:cNvSpPr/>
          <p:nvPr/>
        </p:nvSpPr>
        <p:spPr>
          <a:xfrm flipV="1">
            <a:off x="-101600" y="365123"/>
            <a:ext cx="11455400" cy="1143073"/>
          </a:xfrm>
          <a:prstGeom prst="snip1Rect">
            <a:avLst/>
          </a:prstGeom>
          <a:solidFill>
            <a:schemeClr val="accent2"/>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itle 10">
            <a:extLst>
              <a:ext uri="{FF2B5EF4-FFF2-40B4-BE49-F238E27FC236}">
                <a16:creationId xmlns:a16="http://schemas.microsoft.com/office/drawing/2014/main" id="{2EE80568-96D4-D3CB-1613-9205C72B3D1C}"/>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62337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Green">
    <p:spTree>
      <p:nvGrpSpPr>
        <p:cNvPr id="1" name=""/>
        <p:cNvGrpSpPr/>
        <p:nvPr/>
      </p:nvGrpSpPr>
      <p:grpSpPr>
        <a:xfrm>
          <a:off x="0" y="0"/>
          <a:ext cx="0" cy="0"/>
          <a:chOff x="0" y="0"/>
          <a:chExt cx="0" cy="0"/>
        </a:xfrm>
      </p:grpSpPr>
      <p:sp>
        <p:nvSpPr>
          <p:cNvPr id="10" name="Rectangle: Top Corners Snipped 9">
            <a:extLst>
              <a:ext uri="{FF2B5EF4-FFF2-40B4-BE49-F238E27FC236}">
                <a16:creationId xmlns:a16="http://schemas.microsoft.com/office/drawing/2014/main" id="{47EAFAC0-E1C3-0E74-3707-52A374821E5A}"/>
              </a:ext>
            </a:extLst>
          </p:cNvPr>
          <p:cNvSpPr/>
          <p:nvPr/>
        </p:nvSpPr>
        <p:spPr>
          <a:xfrm flipV="1">
            <a:off x="1524000" y="3056152"/>
            <a:ext cx="9144000" cy="1422400"/>
          </a:xfrm>
          <a:prstGeom prst="snip2SameRect">
            <a:avLst/>
          </a:prstGeom>
          <a:solidFill>
            <a:schemeClr val="accent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8540C14C-6785-7ED7-F992-2E6271130328}"/>
              </a:ext>
            </a:extLst>
          </p:cNvPr>
          <p:cNvSpPr>
            <a:spLocks noGrp="1"/>
          </p:cNvSpPr>
          <p:nvPr>
            <p:ph type="ctrTitle" hasCustomPrompt="1"/>
          </p:nvPr>
        </p:nvSpPr>
        <p:spPr>
          <a:xfrm>
            <a:off x="1657927" y="3193544"/>
            <a:ext cx="8876146" cy="1147617"/>
          </a:xfrm>
          <a:prstGeom prst="rect">
            <a:avLst/>
          </a:prstGeom>
        </p:spPr>
        <p:txBody>
          <a:bodyPr anchor="ctr">
            <a:noAutofit/>
          </a:bodyPr>
          <a:lstStyle>
            <a:lvl1pPr algn="ctr">
              <a:defRPr sz="4800">
                <a:solidFill>
                  <a:schemeClr val="bg1"/>
                </a:solidFill>
                <a:latin typeface="Roboto Medium" panose="02000000000000000000" pitchFamily="2" charset="0"/>
                <a:ea typeface="Roboto Medium" panose="020000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C915FA6-1AD1-BCB4-7858-6CE2F03A111C}"/>
              </a:ext>
            </a:extLst>
          </p:cNvPr>
          <p:cNvSpPr>
            <a:spLocks noGrp="1"/>
          </p:cNvSpPr>
          <p:nvPr>
            <p:ph type="subTitle" idx="1"/>
          </p:nvPr>
        </p:nvSpPr>
        <p:spPr>
          <a:xfrm>
            <a:off x="1524000" y="4784436"/>
            <a:ext cx="9144000" cy="473364"/>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95BE6562-2906-B7ED-1C73-68E03D4D0823}"/>
              </a:ext>
            </a:extLst>
          </p:cNvPr>
          <p:cNvSpPr>
            <a:spLocks noGrp="1"/>
          </p:cNvSpPr>
          <p:nvPr>
            <p:ph type="dt" sz="half" idx="10"/>
          </p:nvPr>
        </p:nvSpPr>
        <p:spPr>
          <a:xfrm>
            <a:off x="838200" y="6356350"/>
            <a:ext cx="2743200" cy="365125"/>
          </a:xfrm>
          <a:prstGeom prst="rect">
            <a:avLst/>
          </a:prstGeom>
        </p:spPr>
        <p:txBody>
          <a:bodyPr/>
          <a:lstStyle/>
          <a:p>
            <a:fld id="{E45D853A-1913-4CD2-A486-FE601CC6FEDE}" type="datetime1">
              <a:rPr lang="en-GB" smtClean="0"/>
              <a:t>09/06/2026</a:t>
            </a:fld>
            <a:endParaRPr lang="en-GB" dirty="0"/>
          </a:p>
        </p:txBody>
      </p:sp>
      <p:sp>
        <p:nvSpPr>
          <p:cNvPr id="5" name="Footer Placeholder 4">
            <a:extLst>
              <a:ext uri="{FF2B5EF4-FFF2-40B4-BE49-F238E27FC236}">
                <a16:creationId xmlns:a16="http://schemas.microsoft.com/office/drawing/2014/main" id="{1BB07959-1CC0-3A53-8C3B-7F608ACE37B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552CA155-9D84-CD59-6F4C-7156AE238A3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pic>
        <p:nvPicPr>
          <p:cNvPr id="8" name="Graphic 7">
            <a:extLst>
              <a:ext uri="{FF2B5EF4-FFF2-40B4-BE49-F238E27FC236}">
                <a16:creationId xmlns:a16="http://schemas.microsoft.com/office/drawing/2014/main" id="{695D8AC5-81A3-F46D-0B55-C0A4D38BF01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03054" y="1289786"/>
            <a:ext cx="7185892" cy="1085077"/>
          </a:xfrm>
          <a:prstGeom prst="rect">
            <a:avLst/>
          </a:prstGeom>
        </p:spPr>
      </p:pic>
      <p:sp>
        <p:nvSpPr>
          <p:cNvPr id="7" name="Rectangle 6">
            <a:extLst>
              <a:ext uri="{FF2B5EF4-FFF2-40B4-BE49-F238E27FC236}">
                <a16:creationId xmlns:a16="http://schemas.microsoft.com/office/drawing/2014/main" id="{EEA586C6-9F22-C34B-5896-188BFAB363C5}"/>
              </a:ext>
            </a:extLst>
          </p:cNvPr>
          <p:cNvSpPr/>
          <p:nvPr/>
        </p:nvSpPr>
        <p:spPr>
          <a:xfrm>
            <a:off x="11490036" y="5920510"/>
            <a:ext cx="572655" cy="8009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7472862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wo Green Gre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ABB14C-F825-B9B6-C05F-E81B133A384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B7A61CF-FBE1-1D83-C3A8-9947ED1720E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3929ED5-F244-ABEB-D149-E7320F13A016}"/>
              </a:ext>
            </a:extLst>
          </p:cNvPr>
          <p:cNvSpPr>
            <a:spLocks noGrp="1"/>
          </p:cNvSpPr>
          <p:nvPr>
            <p:ph type="dt" sz="half" idx="10"/>
          </p:nvPr>
        </p:nvSpPr>
        <p:spPr>
          <a:xfrm>
            <a:off x="838200" y="6356350"/>
            <a:ext cx="2743200" cy="365125"/>
          </a:xfrm>
          <a:prstGeom prst="rect">
            <a:avLst/>
          </a:prstGeom>
        </p:spPr>
        <p:txBody>
          <a:bodyPr/>
          <a:lstStyle/>
          <a:p>
            <a:fld id="{3E24A420-F785-4801-87C8-2D98C5D9AD35}" type="datetime1">
              <a:rPr lang="en-GB" smtClean="0"/>
              <a:t>09/06/2026</a:t>
            </a:fld>
            <a:endParaRPr lang="en-GB" dirty="0"/>
          </a:p>
        </p:txBody>
      </p:sp>
      <p:sp>
        <p:nvSpPr>
          <p:cNvPr id="6" name="Footer Placeholder 5">
            <a:extLst>
              <a:ext uri="{FF2B5EF4-FFF2-40B4-BE49-F238E27FC236}">
                <a16:creationId xmlns:a16="http://schemas.microsoft.com/office/drawing/2014/main" id="{476CF434-B148-095F-0CBD-A96549727611}"/>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7" name="Slide Number Placeholder 6">
            <a:extLst>
              <a:ext uri="{FF2B5EF4-FFF2-40B4-BE49-F238E27FC236}">
                <a16:creationId xmlns:a16="http://schemas.microsoft.com/office/drawing/2014/main" id="{C712C580-8D38-465D-5A8B-5CDB961E55E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10" name="Rectangle: Single Corner Snipped 9">
            <a:extLst>
              <a:ext uri="{FF2B5EF4-FFF2-40B4-BE49-F238E27FC236}">
                <a16:creationId xmlns:a16="http://schemas.microsoft.com/office/drawing/2014/main" id="{49CEC2F8-2DEA-E68B-94BC-2FEF136575F9}"/>
              </a:ext>
            </a:extLst>
          </p:cNvPr>
          <p:cNvSpPr/>
          <p:nvPr/>
        </p:nvSpPr>
        <p:spPr>
          <a:xfrm flipV="1">
            <a:off x="-101600" y="365123"/>
            <a:ext cx="11455400" cy="1143073"/>
          </a:xfrm>
          <a:prstGeom prst="snip1Rect">
            <a:avLst/>
          </a:prstGeom>
          <a:solidFill>
            <a:schemeClr val="accent3"/>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itle 10">
            <a:extLst>
              <a:ext uri="{FF2B5EF4-FFF2-40B4-BE49-F238E27FC236}">
                <a16:creationId xmlns:a16="http://schemas.microsoft.com/office/drawing/2014/main" id="{2EE80568-96D4-D3CB-1613-9205C72B3D1C}"/>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8385506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wo Green Purpl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ABB14C-F825-B9B6-C05F-E81B133A384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B7A61CF-FBE1-1D83-C3A8-9947ED1720E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3929ED5-F244-ABEB-D149-E7320F13A016}"/>
              </a:ext>
            </a:extLst>
          </p:cNvPr>
          <p:cNvSpPr>
            <a:spLocks noGrp="1"/>
          </p:cNvSpPr>
          <p:nvPr>
            <p:ph type="dt" sz="half" idx="10"/>
          </p:nvPr>
        </p:nvSpPr>
        <p:spPr>
          <a:xfrm>
            <a:off x="838200" y="6356350"/>
            <a:ext cx="2743200" cy="365125"/>
          </a:xfrm>
          <a:prstGeom prst="rect">
            <a:avLst/>
          </a:prstGeom>
        </p:spPr>
        <p:txBody>
          <a:bodyPr/>
          <a:lstStyle/>
          <a:p>
            <a:fld id="{1B37B141-50DB-4D07-A255-75444D0143D7}" type="datetime1">
              <a:rPr lang="en-GB" smtClean="0"/>
              <a:t>09/06/2026</a:t>
            </a:fld>
            <a:endParaRPr lang="en-GB" dirty="0"/>
          </a:p>
        </p:txBody>
      </p:sp>
      <p:sp>
        <p:nvSpPr>
          <p:cNvPr id="6" name="Footer Placeholder 5">
            <a:extLst>
              <a:ext uri="{FF2B5EF4-FFF2-40B4-BE49-F238E27FC236}">
                <a16:creationId xmlns:a16="http://schemas.microsoft.com/office/drawing/2014/main" id="{476CF434-B148-095F-0CBD-A96549727611}"/>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7" name="Slide Number Placeholder 6">
            <a:extLst>
              <a:ext uri="{FF2B5EF4-FFF2-40B4-BE49-F238E27FC236}">
                <a16:creationId xmlns:a16="http://schemas.microsoft.com/office/drawing/2014/main" id="{C712C580-8D38-465D-5A8B-5CDB961E55E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10" name="Rectangle: Single Corner Snipped 9">
            <a:extLst>
              <a:ext uri="{FF2B5EF4-FFF2-40B4-BE49-F238E27FC236}">
                <a16:creationId xmlns:a16="http://schemas.microsoft.com/office/drawing/2014/main" id="{49CEC2F8-2DEA-E68B-94BC-2FEF136575F9}"/>
              </a:ext>
            </a:extLst>
          </p:cNvPr>
          <p:cNvSpPr/>
          <p:nvPr/>
        </p:nvSpPr>
        <p:spPr>
          <a:xfrm flipV="1">
            <a:off x="-101600" y="365123"/>
            <a:ext cx="11455400" cy="1143073"/>
          </a:xfrm>
          <a:prstGeom prst="snip1Rect">
            <a:avLst/>
          </a:prstGeom>
          <a:solidFill>
            <a:schemeClr val="accent5"/>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itle 10">
            <a:extLst>
              <a:ext uri="{FF2B5EF4-FFF2-40B4-BE49-F238E27FC236}">
                <a16:creationId xmlns:a16="http://schemas.microsoft.com/office/drawing/2014/main" id="{2EE80568-96D4-D3CB-1613-9205C72B3D1C}"/>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4649386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A9B3542-979E-9E7B-9E38-80F7B747A100}"/>
              </a:ext>
            </a:extLst>
          </p:cNvPr>
          <p:cNvSpPr>
            <a:spLocks noGrp="1"/>
          </p:cNvSpPr>
          <p:nvPr>
            <p:ph type="dt" sz="half" idx="10"/>
          </p:nvPr>
        </p:nvSpPr>
        <p:spPr>
          <a:xfrm>
            <a:off x="838200" y="6356350"/>
            <a:ext cx="2743200" cy="365125"/>
          </a:xfrm>
          <a:prstGeom prst="rect">
            <a:avLst/>
          </a:prstGeom>
        </p:spPr>
        <p:txBody>
          <a:bodyPr/>
          <a:lstStyle/>
          <a:p>
            <a:fld id="{F5060600-CC4A-48BD-AED6-F72CA9210FE2}" type="datetime1">
              <a:rPr lang="en-GB" smtClean="0"/>
              <a:t>09/06/2026</a:t>
            </a:fld>
            <a:endParaRPr lang="en-GB" dirty="0"/>
          </a:p>
        </p:txBody>
      </p:sp>
      <p:sp>
        <p:nvSpPr>
          <p:cNvPr id="4" name="Footer Placeholder 3">
            <a:extLst>
              <a:ext uri="{FF2B5EF4-FFF2-40B4-BE49-F238E27FC236}">
                <a16:creationId xmlns:a16="http://schemas.microsoft.com/office/drawing/2014/main" id="{84518EE1-4E55-8DBC-2ED8-05DEA41DF8A9}"/>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5" name="Slide Number Placeholder 4">
            <a:extLst>
              <a:ext uri="{FF2B5EF4-FFF2-40B4-BE49-F238E27FC236}">
                <a16:creationId xmlns:a16="http://schemas.microsoft.com/office/drawing/2014/main" id="{8F49B88C-BF77-ADB7-A321-C4AA09006B8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2" name="Title 10">
            <a:extLst>
              <a:ext uri="{FF2B5EF4-FFF2-40B4-BE49-F238E27FC236}">
                <a16:creationId xmlns:a16="http://schemas.microsoft.com/office/drawing/2014/main" id="{4C37075D-E796-49A6-9630-42BE0D91CF8B}"/>
              </a:ext>
            </a:extLst>
          </p:cNvPr>
          <p:cNvSpPr>
            <a:spLocks noGrp="1"/>
          </p:cNvSpPr>
          <p:nvPr>
            <p:ph type="title" hasCustomPrompt="1"/>
          </p:nvPr>
        </p:nvSpPr>
        <p:spPr>
          <a:xfrm>
            <a:off x="838200" y="490344"/>
            <a:ext cx="10515600" cy="892629"/>
          </a:xfrm>
        </p:spPr>
        <p:txBody>
          <a:bodyPr/>
          <a:lstStyle>
            <a:lvl1pPr>
              <a:defRPr>
                <a:solidFill>
                  <a:schemeClr val="tx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2418606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itle Only Blu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A9B3542-979E-9E7B-9E38-80F7B747A100}"/>
              </a:ext>
            </a:extLst>
          </p:cNvPr>
          <p:cNvSpPr>
            <a:spLocks noGrp="1"/>
          </p:cNvSpPr>
          <p:nvPr>
            <p:ph type="dt" sz="half" idx="10"/>
          </p:nvPr>
        </p:nvSpPr>
        <p:spPr>
          <a:xfrm>
            <a:off x="838200" y="6356350"/>
            <a:ext cx="2743200" cy="365125"/>
          </a:xfrm>
          <a:prstGeom prst="rect">
            <a:avLst/>
          </a:prstGeom>
        </p:spPr>
        <p:txBody>
          <a:bodyPr/>
          <a:lstStyle/>
          <a:p>
            <a:fld id="{8890CCA8-3DB0-4096-8BA8-70DEA2C74254}" type="datetime1">
              <a:rPr lang="en-GB" smtClean="0"/>
              <a:t>09/06/2026</a:t>
            </a:fld>
            <a:endParaRPr lang="en-GB" dirty="0"/>
          </a:p>
        </p:txBody>
      </p:sp>
      <p:sp>
        <p:nvSpPr>
          <p:cNvPr id="4" name="Footer Placeholder 3">
            <a:extLst>
              <a:ext uri="{FF2B5EF4-FFF2-40B4-BE49-F238E27FC236}">
                <a16:creationId xmlns:a16="http://schemas.microsoft.com/office/drawing/2014/main" id="{84518EE1-4E55-8DBC-2ED8-05DEA41DF8A9}"/>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5" name="Slide Number Placeholder 4">
            <a:extLst>
              <a:ext uri="{FF2B5EF4-FFF2-40B4-BE49-F238E27FC236}">
                <a16:creationId xmlns:a16="http://schemas.microsoft.com/office/drawing/2014/main" id="{8F49B88C-BF77-ADB7-A321-C4AA09006B8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6" name="Rectangle: Single Corner Snipped 5">
            <a:extLst>
              <a:ext uri="{FF2B5EF4-FFF2-40B4-BE49-F238E27FC236}">
                <a16:creationId xmlns:a16="http://schemas.microsoft.com/office/drawing/2014/main" id="{6025BB0E-1365-890A-6FEC-E0D1C5EA4CA4}"/>
              </a:ext>
            </a:extLst>
          </p:cNvPr>
          <p:cNvSpPr/>
          <p:nvPr/>
        </p:nvSpPr>
        <p:spPr>
          <a:xfrm flipV="1">
            <a:off x="-101600" y="365123"/>
            <a:ext cx="11455400" cy="1143073"/>
          </a:xfrm>
          <a:prstGeom prst="snip1Rect">
            <a:avLst/>
          </a:prstGeom>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0">
            <a:extLst>
              <a:ext uri="{FF2B5EF4-FFF2-40B4-BE49-F238E27FC236}">
                <a16:creationId xmlns:a16="http://schemas.microsoft.com/office/drawing/2014/main" id="{4C37075D-E796-49A6-9630-42BE0D91CF8B}"/>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2100194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tle Only Pi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A9B3542-979E-9E7B-9E38-80F7B747A100}"/>
              </a:ext>
            </a:extLst>
          </p:cNvPr>
          <p:cNvSpPr>
            <a:spLocks noGrp="1"/>
          </p:cNvSpPr>
          <p:nvPr>
            <p:ph type="dt" sz="half" idx="10"/>
          </p:nvPr>
        </p:nvSpPr>
        <p:spPr>
          <a:xfrm>
            <a:off x="838200" y="6356350"/>
            <a:ext cx="2743200" cy="365125"/>
          </a:xfrm>
          <a:prstGeom prst="rect">
            <a:avLst/>
          </a:prstGeom>
        </p:spPr>
        <p:txBody>
          <a:bodyPr/>
          <a:lstStyle/>
          <a:p>
            <a:fld id="{3F433C75-46E0-45FE-A3C8-F33ED1C53E32}" type="datetime1">
              <a:rPr lang="en-GB" smtClean="0"/>
              <a:t>09/06/2026</a:t>
            </a:fld>
            <a:endParaRPr lang="en-GB" dirty="0"/>
          </a:p>
        </p:txBody>
      </p:sp>
      <p:sp>
        <p:nvSpPr>
          <p:cNvPr id="4" name="Footer Placeholder 3">
            <a:extLst>
              <a:ext uri="{FF2B5EF4-FFF2-40B4-BE49-F238E27FC236}">
                <a16:creationId xmlns:a16="http://schemas.microsoft.com/office/drawing/2014/main" id="{84518EE1-4E55-8DBC-2ED8-05DEA41DF8A9}"/>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5" name="Slide Number Placeholder 4">
            <a:extLst>
              <a:ext uri="{FF2B5EF4-FFF2-40B4-BE49-F238E27FC236}">
                <a16:creationId xmlns:a16="http://schemas.microsoft.com/office/drawing/2014/main" id="{8F49B88C-BF77-ADB7-A321-C4AA09006B8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6" name="Rectangle: Single Corner Snipped 5">
            <a:extLst>
              <a:ext uri="{FF2B5EF4-FFF2-40B4-BE49-F238E27FC236}">
                <a16:creationId xmlns:a16="http://schemas.microsoft.com/office/drawing/2014/main" id="{6025BB0E-1365-890A-6FEC-E0D1C5EA4CA4}"/>
              </a:ext>
            </a:extLst>
          </p:cNvPr>
          <p:cNvSpPr/>
          <p:nvPr/>
        </p:nvSpPr>
        <p:spPr>
          <a:xfrm flipV="1">
            <a:off x="-101600" y="365123"/>
            <a:ext cx="11455400" cy="1143073"/>
          </a:xfrm>
          <a:prstGeom prst="snip1Rect">
            <a:avLst/>
          </a:prstGeom>
          <a:solidFill>
            <a:schemeClr val="accent2"/>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0">
            <a:extLst>
              <a:ext uri="{FF2B5EF4-FFF2-40B4-BE49-F238E27FC236}">
                <a16:creationId xmlns:a16="http://schemas.microsoft.com/office/drawing/2014/main" id="{4C37075D-E796-49A6-9630-42BE0D91CF8B}"/>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0359366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Only Green">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A9B3542-979E-9E7B-9E38-80F7B747A100}"/>
              </a:ext>
            </a:extLst>
          </p:cNvPr>
          <p:cNvSpPr>
            <a:spLocks noGrp="1"/>
          </p:cNvSpPr>
          <p:nvPr>
            <p:ph type="dt" sz="half" idx="10"/>
          </p:nvPr>
        </p:nvSpPr>
        <p:spPr>
          <a:xfrm>
            <a:off x="838200" y="6356350"/>
            <a:ext cx="2743200" cy="365125"/>
          </a:xfrm>
          <a:prstGeom prst="rect">
            <a:avLst/>
          </a:prstGeom>
        </p:spPr>
        <p:txBody>
          <a:bodyPr/>
          <a:lstStyle/>
          <a:p>
            <a:fld id="{D4C3C899-83AC-49C6-95F8-54E90F02CF6F}" type="datetime1">
              <a:rPr lang="en-GB" smtClean="0"/>
              <a:t>09/06/2026</a:t>
            </a:fld>
            <a:endParaRPr lang="en-GB" dirty="0"/>
          </a:p>
        </p:txBody>
      </p:sp>
      <p:sp>
        <p:nvSpPr>
          <p:cNvPr id="4" name="Footer Placeholder 3">
            <a:extLst>
              <a:ext uri="{FF2B5EF4-FFF2-40B4-BE49-F238E27FC236}">
                <a16:creationId xmlns:a16="http://schemas.microsoft.com/office/drawing/2014/main" id="{84518EE1-4E55-8DBC-2ED8-05DEA41DF8A9}"/>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5" name="Slide Number Placeholder 4">
            <a:extLst>
              <a:ext uri="{FF2B5EF4-FFF2-40B4-BE49-F238E27FC236}">
                <a16:creationId xmlns:a16="http://schemas.microsoft.com/office/drawing/2014/main" id="{8F49B88C-BF77-ADB7-A321-C4AA09006B8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6" name="Rectangle: Single Corner Snipped 5">
            <a:extLst>
              <a:ext uri="{FF2B5EF4-FFF2-40B4-BE49-F238E27FC236}">
                <a16:creationId xmlns:a16="http://schemas.microsoft.com/office/drawing/2014/main" id="{6025BB0E-1365-890A-6FEC-E0D1C5EA4CA4}"/>
              </a:ext>
            </a:extLst>
          </p:cNvPr>
          <p:cNvSpPr/>
          <p:nvPr/>
        </p:nvSpPr>
        <p:spPr>
          <a:xfrm flipV="1">
            <a:off x="-101600" y="365123"/>
            <a:ext cx="11455400" cy="1143073"/>
          </a:xfrm>
          <a:prstGeom prst="snip1Rect">
            <a:avLst/>
          </a:prstGeom>
          <a:solidFill>
            <a:schemeClr val="accent3"/>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0">
            <a:extLst>
              <a:ext uri="{FF2B5EF4-FFF2-40B4-BE49-F238E27FC236}">
                <a16:creationId xmlns:a16="http://schemas.microsoft.com/office/drawing/2014/main" id="{4C37075D-E796-49A6-9630-42BE0D91CF8B}"/>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7198117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Only Purpl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A9B3542-979E-9E7B-9E38-80F7B747A100}"/>
              </a:ext>
            </a:extLst>
          </p:cNvPr>
          <p:cNvSpPr>
            <a:spLocks noGrp="1"/>
          </p:cNvSpPr>
          <p:nvPr>
            <p:ph type="dt" sz="half" idx="10"/>
          </p:nvPr>
        </p:nvSpPr>
        <p:spPr>
          <a:xfrm>
            <a:off x="838200" y="6356350"/>
            <a:ext cx="2743200" cy="365125"/>
          </a:xfrm>
          <a:prstGeom prst="rect">
            <a:avLst/>
          </a:prstGeom>
        </p:spPr>
        <p:txBody>
          <a:bodyPr/>
          <a:lstStyle/>
          <a:p>
            <a:fld id="{1515FD2E-86D4-4B00-9A32-9AE19CF59DD0}" type="datetime1">
              <a:rPr lang="en-GB" smtClean="0"/>
              <a:t>09/06/2026</a:t>
            </a:fld>
            <a:endParaRPr lang="en-GB" dirty="0"/>
          </a:p>
        </p:txBody>
      </p:sp>
      <p:sp>
        <p:nvSpPr>
          <p:cNvPr id="4" name="Footer Placeholder 3">
            <a:extLst>
              <a:ext uri="{FF2B5EF4-FFF2-40B4-BE49-F238E27FC236}">
                <a16:creationId xmlns:a16="http://schemas.microsoft.com/office/drawing/2014/main" id="{84518EE1-4E55-8DBC-2ED8-05DEA41DF8A9}"/>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5" name="Slide Number Placeholder 4">
            <a:extLst>
              <a:ext uri="{FF2B5EF4-FFF2-40B4-BE49-F238E27FC236}">
                <a16:creationId xmlns:a16="http://schemas.microsoft.com/office/drawing/2014/main" id="{8F49B88C-BF77-ADB7-A321-C4AA09006B8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6" name="Rectangle: Single Corner Snipped 5">
            <a:extLst>
              <a:ext uri="{FF2B5EF4-FFF2-40B4-BE49-F238E27FC236}">
                <a16:creationId xmlns:a16="http://schemas.microsoft.com/office/drawing/2014/main" id="{6025BB0E-1365-890A-6FEC-E0D1C5EA4CA4}"/>
              </a:ext>
            </a:extLst>
          </p:cNvPr>
          <p:cNvSpPr/>
          <p:nvPr/>
        </p:nvSpPr>
        <p:spPr>
          <a:xfrm flipV="1">
            <a:off x="-101600" y="365123"/>
            <a:ext cx="11455400" cy="1143073"/>
          </a:xfrm>
          <a:prstGeom prst="snip1Rect">
            <a:avLst/>
          </a:prstGeom>
          <a:solidFill>
            <a:schemeClr val="accent5"/>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0">
            <a:extLst>
              <a:ext uri="{FF2B5EF4-FFF2-40B4-BE49-F238E27FC236}">
                <a16:creationId xmlns:a16="http://schemas.microsoft.com/office/drawing/2014/main" id="{4C37075D-E796-49A6-9630-42BE0D91CF8B}"/>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901180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042450-E208-3270-4220-5A7CC47A3692}"/>
              </a:ext>
            </a:extLst>
          </p:cNvPr>
          <p:cNvSpPr>
            <a:spLocks noGrp="1"/>
          </p:cNvSpPr>
          <p:nvPr>
            <p:ph type="dt" sz="half" idx="10"/>
          </p:nvPr>
        </p:nvSpPr>
        <p:spPr>
          <a:xfrm>
            <a:off x="838200" y="6356350"/>
            <a:ext cx="2743200" cy="365125"/>
          </a:xfrm>
          <a:prstGeom prst="rect">
            <a:avLst/>
          </a:prstGeom>
        </p:spPr>
        <p:txBody>
          <a:bodyPr/>
          <a:lstStyle/>
          <a:p>
            <a:fld id="{462EE1CA-A867-4A1C-9B39-83906A380EFC}" type="datetime1">
              <a:rPr lang="en-GB" smtClean="0"/>
              <a:t>09/06/2026</a:t>
            </a:fld>
            <a:endParaRPr lang="en-GB" dirty="0"/>
          </a:p>
        </p:txBody>
      </p:sp>
      <p:sp>
        <p:nvSpPr>
          <p:cNvPr id="3" name="Footer Placeholder 2">
            <a:extLst>
              <a:ext uri="{FF2B5EF4-FFF2-40B4-BE49-F238E27FC236}">
                <a16:creationId xmlns:a16="http://schemas.microsoft.com/office/drawing/2014/main" id="{E94B9F69-F8AA-3DE4-FC65-9CC3E38C5F70}"/>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4" name="Slide Number Placeholder 3">
            <a:extLst>
              <a:ext uri="{FF2B5EF4-FFF2-40B4-BE49-F238E27FC236}">
                <a16:creationId xmlns:a16="http://schemas.microsoft.com/office/drawing/2014/main" id="{4CBF4134-A4FE-FFED-6885-08D91F363A0C}"/>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Tree>
    <p:extLst>
      <p:ext uri="{BB962C8B-B14F-4D97-AF65-F5344CB8AC3E}">
        <p14:creationId xmlns:p14="http://schemas.microsoft.com/office/powerpoint/2010/main" val="28481050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8497D-C2C9-45AF-BCBF-21301035C63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6F3D903-04F5-4933-BE5C-A7952374BE2D}"/>
              </a:ext>
            </a:extLst>
          </p:cNvPr>
          <p:cNvSpPr>
            <a:spLocks noGrp="1"/>
          </p:cNvSpPr>
          <p:nvPr>
            <p:ph type="dt" sz="half" idx="10"/>
          </p:nvPr>
        </p:nvSpPr>
        <p:spPr/>
        <p:txBody>
          <a:bodyPr/>
          <a:lstStyle/>
          <a:p>
            <a:fld id="{F26D9B58-CB15-408C-98E7-3A78969796E6}" type="datetimeFigureOut">
              <a:rPr lang="en-GB" smtClean="0"/>
              <a:t>09/06/2026</a:t>
            </a:fld>
            <a:endParaRPr lang="en-GB" dirty="0"/>
          </a:p>
        </p:txBody>
      </p:sp>
      <p:sp>
        <p:nvSpPr>
          <p:cNvPr id="4" name="Footer Placeholder 3">
            <a:extLst>
              <a:ext uri="{FF2B5EF4-FFF2-40B4-BE49-F238E27FC236}">
                <a16:creationId xmlns:a16="http://schemas.microsoft.com/office/drawing/2014/main" id="{23A31F86-904B-4921-9689-708653458ED2}"/>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ED0C106-57D1-4DDE-8FD6-AED5B3B4E9A8}"/>
              </a:ext>
            </a:extLst>
          </p:cNvPr>
          <p:cNvSpPr>
            <a:spLocks noGrp="1"/>
          </p:cNvSpPr>
          <p:nvPr>
            <p:ph type="sldNum" sz="quarter" idx="12"/>
          </p:nvPr>
        </p:nvSpPr>
        <p:spPr/>
        <p:txBody>
          <a:bodyPr/>
          <a:lstStyle/>
          <a:p>
            <a:fld id="{26D1CC21-AFC1-41CB-87A0-25FF6684EDBA}" type="slidenum">
              <a:rPr lang="en-GB" smtClean="0"/>
              <a:t>‹#›</a:t>
            </a:fld>
            <a:endParaRPr lang="en-GB" dirty="0"/>
          </a:p>
        </p:txBody>
      </p:sp>
    </p:spTree>
    <p:extLst>
      <p:ext uri="{BB962C8B-B14F-4D97-AF65-F5344CB8AC3E}">
        <p14:creationId xmlns:p14="http://schemas.microsoft.com/office/powerpoint/2010/main" val="14734480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34220-41A2-46C4-B088-4671EEE387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64594A8-5439-481E-A274-C2F70775DC51}"/>
              </a:ext>
            </a:extLst>
          </p:cNvPr>
          <p:cNvSpPr>
            <a:spLocks noGrp="1"/>
          </p:cNvSpPr>
          <p:nvPr>
            <p:ph type="dt" sz="half" idx="10"/>
          </p:nvPr>
        </p:nvSpPr>
        <p:spPr/>
        <p:txBody>
          <a:bodyPr/>
          <a:lstStyle/>
          <a:p>
            <a:fld id="{F26D9B58-CB15-408C-98E7-3A78969796E6}" type="datetimeFigureOut">
              <a:rPr lang="en-GB" smtClean="0"/>
              <a:t>09/06/2026</a:t>
            </a:fld>
            <a:endParaRPr lang="en-GB" dirty="0"/>
          </a:p>
        </p:txBody>
      </p:sp>
      <p:sp>
        <p:nvSpPr>
          <p:cNvPr id="4" name="Footer Placeholder 3">
            <a:extLst>
              <a:ext uri="{FF2B5EF4-FFF2-40B4-BE49-F238E27FC236}">
                <a16:creationId xmlns:a16="http://schemas.microsoft.com/office/drawing/2014/main" id="{45E9C265-1A51-45F2-B747-09C430D53AE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72C5651-1493-457A-9DA3-A1448B79E2DC}"/>
              </a:ext>
            </a:extLst>
          </p:cNvPr>
          <p:cNvSpPr>
            <a:spLocks noGrp="1"/>
          </p:cNvSpPr>
          <p:nvPr>
            <p:ph type="sldNum" sz="quarter" idx="12"/>
          </p:nvPr>
        </p:nvSpPr>
        <p:spPr/>
        <p:txBody>
          <a:bodyPr/>
          <a:lstStyle/>
          <a:p>
            <a:fld id="{26D1CC21-AFC1-41CB-87A0-25FF6684EDBA}" type="slidenum">
              <a:rPr lang="en-GB" smtClean="0"/>
              <a:t>‹#›</a:t>
            </a:fld>
            <a:endParaRPr lang="en-GB" dirty="0"/>
          </a:p>
        </p:txBody>
      </p:sp>
      <p:sp>
        <p:nvSpPr>
          <p:cNvPr id="7" name="Text Placeholder 6">
            <a:extLst>
              <a:ext uri="{FF2B5EF4-FFF2-40B4-BE49-F238E27FC236}">
                <a16:creationId xmlns:a16="http://schemas.microsoft.com/office/drawing/2014/main" id="{D2F0ED9D-94E4-47C9-8CC3-2431F511D050}"/>
              </a:ext>
            </a:extLst>
          </p:cNvPr>
          <p:cNvSpPr>
            <a:spLocks noGrp="1"/>
          </p:cNvSpPr>
          <p:nvPr>
            <p:ph type="body" sz="quarter" idx="13"/>
          </p:nvPr>
        </p:nvSpPr>
        <p:spPr>
          <a:xfrm>
            <a:off x="838200" y="1966913"/>
            <a:ext cx="10515600" cy="3762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40560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Purple">
    <p:spTree>
      <p:nvGrpSpPr>
        <p:cNvPr id="1" name=""/>
        <p:cNvGrpSpPr/>
        <p:nvPr/>
      </p:nvGrpSpPr>
      <p:grpSpPr>
        <a:xfrm>
          <a:off x="0" y="0"/>
          <a:ext cx="0" cy="0"/>
          <a:chOff x="0" y="0"/>
          <a:chExt cx="0" cy="0"/>
        </a:xfrm>
      </p:grpSpPr>
      <p:sp>
        <p:nvSpPr>
          <p:cNvPr id="10" name="Rectangle: Top Corners Snipped 9">
            <a:extLst>
              <a:ext uri="{FF2B5EF4-FFF2-40B4-BE49-F238E27FC236}">
                <a16:creationId xmlns:a16="http://schemas.microsoft.com/office/drawing/2014/main" id="{47EAFAC0-E1C3-0E74-3707-52A374821E5A}"/>
              </a:ext>
            </a:extLst>
          </p:cNvPr>
          <p:cNvSpPr/>
          <p:nvPr/>
        </p:nvSpPr>
        <p:spPr>
          <a:xfrm flipV="1">
            <a:off x="1524000" y="3056152"/>
            <a:ext cx="9144000" cy="1422400"/>
          </a:xfrm>
          <a:prstGeom prst="snip2SameRect">
            <a:avLst/>
          </a:prstGeom>
          <a:solidFill>
            <a:schemeClr val="accent5"/>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8540C14C-6785-7ED7-F992-2E6271130328}"/>
              </a:ext>
            </a:extLst>
          </p:cNvPr>
          <p:cNvSpPr>
            <a:spLocks noGrp="1"/>
          </p:cNvSpPr>
          <p:nvPr>
            <p:ph type="ctrTitle" hasCustomPrompt="1"/>
          </p:nvPr>
        </p:nvSpPr>
        <p:spPr>
          <a:xfrm>
            <a:off x="1657927" y="3193544"/>
            <a:ext cx="8876146" cy="1147617"/>
          </a:xfrm>
          <a:prstGeom prst="rect">
            <a:avLst/>
          </a:prstGeom>
        </p:spPr>
        <p:txBody>
          <a:bodyPr anchor="ctr">
            <a:noAutofit/>
          </a:bodyPr>
          <a:lstStyle>
            <a:lvl1pPr algn="ctr">
              <a:defRPr sz="4800">
                <a:solidFill>
                  <a:schemeClr val="bg1"/>
                </a:solidFill>
                <a:latin typeface="Roboto Medium" panose="02000000000000000000" pitchFamily="2" charset="0"/>
                <a:ea typeface="Roboto Medium" panose="020000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C915FA6-1AD1-BCB4-7858-6CE2F03A111C}"/>
              </a:ext>
            </a:extLst>
          </p:cNvPr>
          <p:cNvSpPr>
            <a:spLocks noGrp="1"/>
          </p:cNvSpPr>
          <p:nvPr>
            <p:ph type="subTitle" idx="1"/>
          </p:nvPr>
        </p:nvSpPr>
        <p:spPr>
          <a:xfrm>
            <a:off x="1524000" y="4784436"/>
            <a:ext cx="9144000" cy="473364"/>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95BE6562-2906-B7ED-1C73-68E03D4D0823}"/>
              </a:ext>
            </a:extLst>
          </p:cNvPr>
          <p:cNvSpPr>
            <a:spLocks noGrp="1"/>
          </p:cNvSpPr>
          <p:nvPr>
            <p:ph type="dt" sz="half" idx="10"/>
          </p:nvPr>
        </p:nvSpPr>
        <p:spPr>
          <a:xfrm>
            <a:off x="838200" y="6356350"/>
            <a:ext cx="2743200" cy="365125"/>
          </a:xfrm>
          <a:prstGeom prst="rect">
            <a:avLst/>
          </a:prstGeom>
        </p:spPr>
        <p:txBody>
          <a:bodyPr/>
          <a:lstStyle/>
          <a:p>
            <a:fld id="{7387C199-038C-410E-8F86-EBE535ADDB03}" type="datetime1">
              <a:rPr lang="en-GB" smtClean="0"/>
              <a:t>09/06/2026</a:t>
            </a:fld>
            <a:endParaRPr lang="en-GB" dirty="0"/>
          </a:p>
        </p:txBody>
      </p:sp>
      <p:sp>
        <p:nvSpPr>
          <p:cNvPr id="5" name="Footer Placeholder 4">
            <a:extLst>
              <a:ext uri="{FF2B5EF4-FFF2-40B4-BE49-F238E27FC236}">
                <a16:creationId xmlns:a16="http://schemas.microsoft.com/office/drawing/2014/main" id="{1BB07959-1CC0-3A53-8C3B-7F608ACE37B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552CA155-9D84-CD59-6F4C-7156AE238A30}"/>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pic>
        <p:nvPicPr>
          <p:cNvPr id="8" name="Graphic 7">
            <a:extLst>
              <a:ext uri="{FF2B5EF4-FFF2-40B4-BE49-F238E27FC236}">
                <a16:creationId xmlns:a16="http://schemas.microsoft.com/office/drawing/2014/main" id="{695D8AC5-81A3-F46D-0B55-C0A4D38BF01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03054" y="1289786"/>
            <a:ext cx="7185892" cy="1085077"/>
          </a:xfrm>
          <a:prstGeom prst="rect">
            <a:avLst/>
          </a:prstGeom>
        </p:spPr>
      </p:pic>
      <p:sp>
        <p:nvSpPr>
          <p:cNvPr id="7" name="Rectangle 6">
            <a:extLst>
              <a:ext uri="{FF2B5EF4-FFF2-40B4-BE49-F238E27FC236}">
                <a16:creationId xmlns:a16="http://schemas.microsoft.com/office/drawing/2014/main" id="{9E8ED86C-40A9-4571-1AFC-121D9D6705E9}"/>
              </a:ext>
            </a:extLst>
          </p:cNvPr>
          <p:cNvSpPr/>
          <p:nvPr/>
        </p:nvSpPr>
        <p:spPr>
          <a:xfrm>
            <a:off x="11490036" y="6012874"/>
            <a:ext cx="572655" cy="7086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4160872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Slide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0C14C-6785-7ED7-F992-2E6271130328}"/>
              </a:ext>
            </a:extLst>
          </p:cNvPr>
          <p:cNvSpPr>
            <a:spLocks noGrp="1"/>
          </p:cNvSpPr>
          <p:nvPr>
            <p:ph type="ctrTitle" hasCustomPrompt="1"/>
          </p:nvPr>
        </p:nvSpPr>
        <p:spPr>
          <a:xfrm>
            <a:off x="1524000" y="3193544"/>
            <a:ext cx="9144000" cy="1147617"/>
          </a:xfrm>
          <a:prstGeom prst="rect">
            <a:avLst/>
          </a:prstGeom>
        </p:spPr>
        <p:txBody>
          <a:bodyPr anchor="ctr">
            <a:noAutofit/>
          </a:bodyPr>
          <a:lstStyle>
            <a:lvl1pPr algn="ctr">
              <a:defRPr sz="4800">
                <a:solidFill>
                  <a:schemeClr val="bg1"/>
                </a:solidFill>
                <a:latin typeface="Roboto Medium" panose="02000000000000000000" pitchFamily="2" charset="0"/>
                <a:ea typeface="Roboto Medium" panose="020000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C915FA6-1AD1-BCB4-7858-6CE2F03A111C}"/>
              </a:ext>
            </a:extLst>
          </p:cNvPr>
          <p:cNvSpPr>
            <a:spLocks noGrp="1"/>
          </p:cNvSpPr>
          <p:nvPr>
            <p:ph type="subTitle" idx="1"/>
          </p:nvPr>
        </p:nvSpPr>
        <p:spPr>
          <a:xfrm>
            <a:off x="1524000" y="4784436"/>
            <a:ext cx="9144000" cy="473364"/>
          </a:xfrm>
          <a:prstGeom prst="rect">
            <a:avLst/>
          </a:prstGeo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95BE6562-2906-B7ED-1C73-68E03D4D0823}"/>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A0DE28E2-996B-41E1-BCED-06CFBF609F57}" type="datetime1">
              <a:rPr lang="en-GB" smtClean="0"/>
              <a:t>09/06/2026</a:t>
            </a:fld>
            <a:endParaRPr lang="en-GB" dirty="0"/>
          </a:p>
        </p:txBody>
      </p:sp>
      <p:sp>
        <p:nvSpPr>
          <p:cNvPr id="5" name="Footer Placeholder 4">
            <a:extLst>
              <a:ext uri="{FF2B5EF4-FFF2-40B4-BE49-F238E27FC236}">
                <a16:creationId xmlns:a16="http://schemas.microsoft.com/office/drawing/2014/main" id="{1BB07959-1CC0-3A53-8C3B-7F608ACE37BE}"/>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6" name="Slide Number Placeholder 5">
            <a:extLst>
              <a:ext uri="{FF2B5EF4-FFF2-40B4-BE49-F238E27FC236}">
                <a16:creationId xmlns:a16="http://schemas.microsoft.com/office/drawing/2014/main" id="{552CA155-9D84-CD59-6F4C-7156AE238A30}"/>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24913F0-9A86-4BBF-8859-5F55F8BC6461}" type="slidenum">
              <a:rPr lang="en-GB" smtClean="0"/>
              <a:pPr/>
              <a:t>‹#›</a:t>
            </a:fld>
            <a:endParaRPr lang="en-GB" dirty="0"/>
          </a:p>
        </p:txBody>
      </p:sp>
      <p:pic>
        <p:nvPicPr>
          <p:cNvPr id="8" name="Graphic 7">
            <a:extLst>
              <a:ext uri="{FF2B5EF4-FFF2-40B4-BE49-F238E27FC236}">
                <a16:creationId xmlns:a16="http://schemas.microsoft.com/office/drawing/2014/main" id="{695D8AC5-81A3-F46D-0B55-C0A4D38BF01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503054" y="1289787"/>
            <a:ext cx="7185892" cy="1085075"/>
          </a:xfrm>
          <a:prstGeom prst="rect">
            <a:avLst/>
          </a:prstGeom>
        </p:spPr>
      </p:pic>
      <p:sp>
        <p:nvSpPr>
          <p:cNvPr id="7" name="Rectangle 6">
            <a:extLst>
              <a:ext uri="{FF2B5EF4-FFF2-40B4-BE49-F238E27FC236}">
                <a16:creationId xmlns:a16="http://schemas.microsoft.com/office/drawing/2014/main" id="{F4064C48-E32D-30E8-84A9-FF22AF2FEC02}"/>
              </a:ext>
            </a:extLst>
          </p:cNvPr>
          <p:cNvSpPr/>
          <p:nvPr/>
        </p:nvSpPr>
        <p:spPr>
          <a:xfrm>
            <a:off x="11490036" y="6022110"/>
            <a:ext cx="572655" cy="69936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n>
                <a:noFill/>
              </a:ln>
            </a:endParaRPr>
          </a:p>
        </p:txBody>
      </p:sp>
    </p:spTree>
    <p:extLst>
      <p:ext uri="{BB962C8B-B14F-4D97-AF65-F5344CB8AC3E}">
        <p14:creationId xmlns:p14="http://schemas.microsoft.com/office/powerpoint/2010/main" val="15105006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lide Blue Pink">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0C14C-6785-7ED7-F992-2E6271130328}"/>
              </a:ext>
            </a:extLst>
          </p:cNvPr>
          <p:cNvSpPr>
            <a:spLocks noGrp="1"/>
          </p:cNvSpPr>
          <p:nvPr>
            <p:ph type="ctrTitle" hasCustomPrompt="1"/>
          </p:nvPr>
        </p:nvSpPr>
        <p:spPr>
          <a:xfrm>
            <a:off x="1524000" y="3193544"/>
            <a:ext cx="9144000" cy="1147617"/>
          </a:xfrm>
          <a:prstGeom prst="rect">
            <a:avLst/>
          </a:prstGeom>
        </p:spPr>
        <p:txBody>
          <a:bodyPr anchor="ctr">
            <a:noAutofit/>
          </a:bodyPr>
          <a:lstStyle>
            <a:lvl1pPr algn="ctr">
              <a:defRPr sz="4800">
                <a:solidFill>
                  <a:schemeClr val="bg1"/>
                </a:solidFill>
                <a:latin typeface="Roboto Medium" panose="02000000000000000000" pitchFamily="2" charset="0"/>
                <a:ea typeface="Roboto Medium" panose="020000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C915FA6-1AD1-BCB4-7858-6CE2F03A111C}"/>
              </a:ext>
            </a:extLst>
          </p:cNvPr>
          <p:cNvSpPr>
            <a:spLocks noGrp="1"/>
          </p:cNvSpPr>
          <p:nvPr>
            <p:ph type="subTitle" idx="1"/>
          </p:nvPr>
        </p:nvSpPr>
        <p:spPr>
          <a:xfrm>
            <a:off x="1524000" y="4784436"/>
            <a:ext cx="9144000" cy="473364"/>
          </a:xfrm>
          <a:prstGeom prst="rect">
            <a:avLst/>
          </a:prstGeo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95BE6562-2906-B7ED-1C73-68E03D4D0823}"/>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5674938E-2480-4B72-BA55-18E251410A29}" type="datetime1">
              <a:rPr lang="en-GB" smtClean="0"/>
              <a:t>09/06/2026</a:t>
            </a:fld>
            <a:endParaRPr lang="en-GB" dirty="0"/>
          </a:p>
        </p:txBody>
      </p:sp>
      <p:sp>
        <p:nvSpPr>
          <p:cNvPr id="5" name="Footer Placeholder 4">
            <a:extLst>
              <a:ext uri="{FF2B5EF4-FFF2-40B4-BE49-F238E27FC236}">
                <a16:creationId xmlns:a16="http://schemas.microsoft.com/office/drawing/2014/main" id="{1BB07959-1CC0-3A53-8C3B-7F608ACE37BE}"/>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6" name="Slide Number Placeholder 5">
            <a:extLst>
              <a:ext uri="{FF2B5EF4-FFF2-40B4-BE49-F238E27FC236}">
                <a16:creationId xmlns:a16="http://schemas.microsoft.com/office/drawing/2014/main" id="{552CA155-9D84-CD59-6F4C-7156AE238A30}"/>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24913F0-9A86-4BBF-8859-5F55F8BC6461}" type="slidenum">
              <a:rPr lang="en-GB" smtClean="0"/>
              <a:pPr/>
              <a:t>‹#›</a:t>
            </a:fld>
            <a:endParaRPr lang="en-GB" dirty="0"/>
          </a:p>
        </p:txBody>
      </p:sp>
      <p:pic>
        <p:nvPicPr>
          <p:cNvPr id="8" name="Graphic 7">
            <a:extLst>
              <a:ext uri="{FF2B5EF4-FFF2-40B4-BE49-F238E27FC236}">
                <a16:creationId xmlns:a16="http://schemas.microsoft.com/office/drawing/2014/main" id="{695D8AC5-81A3-F46D-0B55-C0A4D38BF01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503054" y="1289787"/>
            <a:ext cx="7185892" cy="1085075"/>
          </a:xfrm>
          <a:prstGeom prst="rect">
            <a:avLst/>
          </a:prstGeom>
        </p:spPr>
      </p:pic>
      <p:sp>
        <p:nvSpPr>
          <p:cNvPr id="7" name="Rectangle 6">
            <a:extLst>
              <a:ext uri="{FF2B5EF4-FFF2-40B4-BE49-F238E27FC236}">
                <a16:creationId xmlns:a16="http://schemas.microsoft.com/office/drawing/2014/main" id="{4C24E029-4608-8E00-25A9-A15AAC741821}"/>
              </a:ext>
            </a:extLst>
          </p:cNvPr>
          <p:cNvSpPr/>
          <p:nvPr/>
        </p:nvSpPr>
        <p:spPr>
          <a:xfrm>
            <a:off x="11490036" y="6059056"/>
            <a:ext cx="572655" cy="66242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n>
                <a:noFill/>
              </a:ln>
            </a:endParaRPr>
          </a:p>
        </p:txBody>
      </p:sp>
    </p:spTree>
    <p:extLst>
      <p:ext uri="{BB962C8B-B14F-4D97-AF65-F5344CB8AC3E}">
        <p14:creationId xmlns:p14="http://schemas.microsoft.com/office/powerpoint/2010/main" val="152557146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lide Green">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0C14C-6785-7ED7-F992-2E6271130328}"/>
              </a:ext>
            </a:extLst>
          </p:cNvPr>
          <p:cNvSpPr>
            <a:spLocks noGrp="1"/>
          </p:cNvSpPr>
          <p:nvPr>
            <p:ph type="ctrTitle" hasCustomPrompt="1"/>
          </p:nvPr>
        </p:nvSpPr>
        <p:spPr>
          <a:xfrm>
            <a:off x="1524000" y="3193544"/>
            <a:ext cx="9144000" cy="1147617"/>
          </a:xfrm>
          <a:prstGeom prst="rect">
            <a:avLst/>
          </a:prstGeom>
        </p:spPr>
        <p:txBody>
          <a:bodyPr anchor="ctr">
            <a:noAutofit/>
          </a:bodyPr>
          <a:lstStyle>
            <a:lvl1pPr algn="ctr">
              <a:defRPr sz="4800">
                <a:solidFill>
                  <a:schemeClr val="bg1"/>
                </a:solidFill>
                <a:latin typeface="Roboto Medium" panose="02000000000000000000" pitchFamily="2" charset="0"/>
                <a:ea typeface="Roboto Medium" panose="020000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C915FA6-1AD1-BCB4-7858-6CE2F03A111C}"/>
              </a:ext>
            </a:extLst>
          </p:cNvPr>
          <p:cNvSpPr>
            <a:spLocks noGrp="1"/>
          </p:cNvSpPr>
          <p:nvPr>
            <p:ph type="subTitle" idx="1"/>
          </p:nvPr>
        </p:nvSpPr>
        <p:spPr>
          <a:xfrm>
            <a:off x="1524000" y="4784436"/>
            <a:ext cx="9144000" cy="473364"/>
          </a:xfrm>
          <a:prstGeom prst="rect">
            <a:avLst/>
          </a:prstGeo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95BE6562-2906-B7ED-1C73-68E03D4D0823}"/>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99C587C3-119A-4802-B12F-F3598FBEBEFC}" type="datetime1">
              <a:rPr lang="en-GB" smtClean="0"/>
              <a:t>09/06/2026</a:t>
            </a:fld>
            <a:endParaRPr lang="en-GB" dirty="0"/>
          </a:p>
        </p:txBody>
      </p:sp>
      <p:sp>
        <p:nvSpPr>
          <p:cNvPr id="5" name="Footer Placeholder 4">
            <a:extLst>
              <a:ext uri="{FF2B5EF4-FFF2-40B4-BE49-F238E27FC236}">
                <a16:creationId xmlns:a16="http://schemas.microsoft.com/office/drawing/2014/main" id="{1BB07959-1CC0-3A53-8C3B-7F608ACE37BE}"/>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6" name="Slide Number Placeholder 5">
            <a:extLst>
              <a:ext uri="{FF2B5EF4-FFF2-40B4-BE49-F238E27FC236}">
                <a16:creationId xmlns:a16="http://schemas.microsoft.com/office/drawing/2014/main" id="{552CA155-9D84-CD59-6F4C-7156AE238A30}"/>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24913F0-9A86-4BBF-8859-5F55F8BC6461}" type="slidenum">
              <a:rPr lang="en-GB" smtClean="0"/>
              <a:pPr/>
              <a:t>‹#›</a:t>
            </a:fld>
            <a:endParaRPr lang="en-GB" dirty="0"/>
          </a:p>
        </p:txBody>
      </p:sp>
      <p:pic>
        <p:nvPicPr>
          <p:cNvPr id="8" name="Graphic 7">
            <a:extLst>
              <a:ext uri="{FF2B5EF4-FFF2-40B4-BE49-F238E27FC236}">
                <a16:creationId xmlns:a16="http://schemas.microsoft.com/office/drawing/2014/main" id="{695D8AC5-81A3-F46D-0B55-C0A4D38BF01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503054" y="1289787"/>
            <a:ext cx="7185892" cy="1085075"/>
          </a:xfrm>
          <a:prstGeom prst="rect">
            <a:avLst/>
          </a:prstGeom>
        </p:spPr>
      </p:pic>
      <p:sp>
        <p:nvSpPr>
          <p:cNvPr id="7" name="Rectangle 6">
            <a:extLst>
              <a:ext uri="{FF2B5EF4-FFF2-40B4-BE49-F238E27FC236}">
                <a16:creationId xmlns:a16="http://schemas.microsoft.com/office/drawing/2014/main" id="{15507B82-57C4-53AC-D939-B01B52AD2D05}"/>
              </a:ext>
            </a:extLst>
          </p:cNvPr>
          <p:cNvSpPr/>
          <p:nvPr/>
        </p:nvSpPr>
        <p:spPr>
          <a:xfrm>
            <a:off x="11490036" y="5948218"/>
            <a:ext cx="572655" cy="773257"/>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n>
                <a:noFill/>
              </a:ln>
            </a:endParaRPr>
          </a:p>
        </p:txBody>
      </p:sp>
    </p:spTree>
    <p:extLst>
      <p:ext uri="{BB962C8B-B14F-4D97-AF65-F5344CB8AC3E}">
        <p14:creationId xmlns:p14="http://schemas.microsoft.com/office/powerpoint/2010/main" val="21243637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Slide Purple">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0C14C-6785-7ED7-F992-2E6271130328}"/>
              </a:ext>
            </a:extLst>
          </p:cNvPr>
          <p:cNvSpPr>
            <a:spLocks noGrp="1"/>
          </p:cNvSpPr>
          <p:nvPr>
            <p:ph type="ctrTitle" hasCustomPrompt="1"/>
          </p:nvPr>
        </p:nvSpPr>
        <p:spPr>
          <a:xfrm>
            <a:off x="1524000" y="3193544"/>
            <a:ext cx="9144000" cy="1147617"/>
          </a:xfrm>
          <a:prstGeom prst="rect">
            <a:avLst/>
          </a:prstGeom>
        </p:spPr>
        <p:txBody>
          <a:bodyPr anchor="ctr">
            <a:noAutofit/>
          </a:bodyPr>
          <a:lstStyle>
            <a:lvl1pPr algn="ctr">
              <a:defRPr sz="4800">
                <a:solidFill>
                  <a:schemeClr val="bg1"/>
                </a:solidFill>
                <a:latin typeface="Roboto Medium" panose="02000000000000000000" pitchFamily="2" charset="0"/>
                <a:ea typeface="Roboto Medium" panose="020000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C915FA6-1AD1-BCB4-7858-6CE2F03A111C}"/>
              </a:ext>
            </a:extLst>
          </p:cNvPr>
          <p:cNvSpPr>
            <a:spLocks noGrp="1"/>
          </p:cNvSpPr>
          <p:nvPr>
            <p:ph type="subTitle" idx="1"/>
          </p:nvPr>
        </p:nvSpPr>
        <p:spPr>
          <a:xfrm>
            <a:off x="1524000" y="4784436"/>
            <a:ext cx="9144000" cy="473364"/>
          </a:xfrm>
          <a:prstGeom prst="rect">
            <a:avLst/>
          </a:prstGeo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95BE6562-2906-B7ED-1C73-68E03D4D0823}"/>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183E13F1-D3C1-429F-A5C0-EDD925393C5C}" type="datetime1">
              <a:rPr lang="en-GB" smtClean="0"/>
              <a:t>09/06/2026</a:t>
            </a:fld>
            <a:endParaRPr lang="en-GB" dirty="0"/>
          </a:p>
        </p:txBody>
      </p:sp>
      <p:sp>
        <p:nvSpPr>
          <p:cNvPr id="5" name="Footer Placeholder 4">
            <a:extLst>
              <a:ext uri="{FF2B5EF4-FFF2-40B4-BE49-F238E27FC236}">
                <a16:creationId xmlns:a16="http://schemas.microsoft.com/office/drawing/2014/main" id="{1BB07959-1CC0-3A53-8C3B-7F608ACE37BE}"/>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6" name="Slide Number Placeholder 5">
            <a:extLst>
              <a:ext uri="{FF2B5EF4-FFF2-40B4-BE49-F238E27FC236}">
                <a16:creationId xmlns:a16="http://schemas.microsoft.com/office/drawing/2014/main" id="{552CA155-9D84-CD59-6F4C-7156AE238A30}"/>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24913F0-9A86-4BBF-8859-5F55F8BC6461}" type="slidenum">
              <a:rPr lang="en-GB" smtClean="0"/>
              <a:pPr/>
              <a:t>‹#›</a:t>
            </a:fld>
            <a:endParaRPr lang="en-GB" dirty="0"/>
          </a:p>
        </p:txBody>
      </p:sp>
      <p:pic>
        <p:nvPicPr>
          <p:cNvPr id="8" name="Graphic 7">
            <a:extLst>
              <a:ext uri="{FF2B5EF4-FFF2-40B4-BE49-F238E27FC236}">
                <a16:creationId xmlns:a16="http://schemas.microsoft.com/office/drawing/2014/main" id="{695D8AC5-81A3-F46D-0B55-C0A4D38BF01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503054" y="1289787"/>
            <a:ext cx="7185892" cy="1085075"/>
          </a:xfrm>
          <a:prstGeom prst="rect">
            <a:avLst/>
          </a:prstGeom>
        </p:spPr>
      </p:pic>
      <p:sp>
        <p:nvSpPr>
          <p:cNvPr id="7" name="Rectangle 6">
            <a:extLst>
              <a:ext uri="{FF2B5EF4-FFF2-40B4-BE49-F238E27FC236}">
                <a16:creationId xmlns:a16="http://schemas.microsoft.com/office/drawing/2014/main" id="{96139C2B-1027-D7C8-9148-73444DA2B82E}"/>
              </a:ext>
            </a:extLst>
          </p:cNvPr>
          <p:cNvSpPr/>
          <p:nvPr/>
        </p:nvSpPr>
        <p:spPr>
          <a:xfrm>
            <a:off x="11490036" y="5920510"/>
            <a:ext cx="572655" cy="800966"/>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n>
                <a:noFill/>
              </a:ln>
            </a:endParaRPr>
          </a:p>
        </p:txBody>
      </p:sp>
    </p:spTree>
    <p:extLst>
      <p:ext uri="{BB962C8B-B14F-4D97-AF65-F5344CB8AC3E}">
        <p14:creationId xmlns:p14="http://schemas.microsoft.com/office/powerpoint/2010/main" val="305842195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itle and Content Blue">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9F62FD-AB31-2F00-A60C-4D6D19E008DA}"/>
              </a:ext>
            </a:extLst>
          </p:cNvPr>
          <p:cNvSpPr>
            <a:spLocks noGrp="1"/>
          </p:cNvSpPr>
          <p:nvPr>
            <p:ph idx="1"/>
          </p:nvPr>
        </p:nvSpPr>
        <p:spPr>
          <a:xfrm>
            <a:off x="838200" y="1825625"/>
            <a:ext cx="10515600" cy="435133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B9377B87-08BD-0F12-FBF4-4D031CF2A6AC}"/>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5618279C-96B6-4F80-832A-147B6B4153E1}" type="datetime1">
              <a:rPr lang="en-GB" smtClean="0"/>
              <a:t>09/06/2026</a:t>
            </a:fld>
            <a:endParaRPr lang="en-GB" dirty="0"/>
          </a:p>
        </p:txBody>
      </p:sp>
      <p:sp>
        <p:nvSpPr>
          <p:cNvPr id="5" name="Footer Placeholder 4">
            <a:extLst>
              <a:ext uri="{FF2B5EF4-FFF2-40B4-BE49-F238E27FC236}">
                <a16:creationId xmlns:a16="http://schemas.microsoft.com/office/drawing/2014/main" id="{B238F55C-D2AA-0118-E025-134FD743044E}"/>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6" name="Slide Number Placeholder 5">
            <a:extLst>
              <a:ext uri="{FF2B5EF4-FFF2-40B4-BE49-F238E27FC236}">
                <a16:creationId xmlns:a16="http://schemas.microsoft.com/office/drawing/2014/main" id="{10D456EF-EE12-07B4-0A37-C7BA1103514B}"/>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24913F0-9A86-4BBF-8859-5F55F8BC6461}" type="slidenum">
              <a:rPr lang="en-GB" smtClean="0"/>
              <a:pPr/>
              <a:t>‹#›</a:t>
            </a:fld>
            <a:endParaRPr lang="en-GB" dirty="0"/>
          </a:p>
        </p:txBody>
      </p:sp>
      <p:sp>
        <p:nvSpPr>
          <p:cNvPr id="9" name="Title 10">
            <a:extLst>
              <a:ext uri="{FF2B5EF4-FFF2-40B4-BE49-F238E27FC236}">
                <a16:creationId xmlns:a16="http://schemas.microsoft.com/office/drawing/2014/main" id="{8A3197D6-281C-A785-813C-E492A1AC47E3}"/>
              </a:ext>
            </a:extLst>
          </p:cNvPr>
          <p:cNvSpPr>
            <a:spLocks noGrp="1"/>
          </p:cNvSpPr>
          <p:nvPr>
            <p:ph type="title" hasCustomPrompt="1"/>
          </p:nvPr>
        </p:nvSpPr>
        <p:spPr>
          <a:xfrm>
            <a:off x="838200" y="490344"/>
            <a:ext cx="10515600"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01199655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itle and Content Pink">
    <p:bg>
      <p:bgPr>
        <a:solidFill>
          <a:schemeClr val="accent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9F62FD-AB31-2F00-A60C-4D6D19E008DA}"/>
              </a:ext>
            </a:extLst>
          </p:cNvPr>
          <p:cNvSpPr>
            <a:spLocks noGrp="1"/>
          </p:cNvSpPr>
          <p:nvPr>
            <p:ph idx="1"/>
          </p:nvPr>
        </p:nvSpPr>
        <p:spPr>
          <a:xfrm>
            <a:off x="838200" y="1825625"/>
            <a:ext cx="10515600" cy="435133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B9377B87-08BD-0F12-FBF4-4D031CF2A6AC}"/>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0E5D7389-0CB1-41DD-80CB-CB83BA4C491E}" type="datetime1">
              <a:rPr lang="en-GB" smtClean="0"/>
              <a:t>09/06/2026</a:t>
            </a:fld>
            <a:endParaRPr lang="en-GB" dirty="0"/>
          </a:p>
        </p:txBody>
      </p:sp>
      <p:sp>
        <p:nvSpPr>
          <p:cNvPr id="5" name="Footer Placeholder 4">
            <a:extLst>
              <a:ext uri="{FF2B5EF4-FFF2-40B4-BE49-F238E27FC236}">
                <a16:creationId xmlns:a16="http://schemas.microsoft.com/office/drawing/2014/main" id="{B238F55C-D2AA-0118-E025-134FD743044E}"/>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6" name="Slide Number Placeholder 5">
            <a:extLst>
              <a:ext uri="{FF2B5EF4-FFF2-40B4-BE49-F238E27FC236}">
                <a16:creationId xmlns:a16="http://schemas.microsoft.com/office/drawing/2014/main" id="{10D456EF-EE12-07B4-0A37-C7BA1103514B}"/>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24913F0-9A86-4BBF-8859-5F55F8BC6461}" type="slidenum">
              <a:rPr lang="en-GB" smtClean="0"/>
              <a:pPr/>
              <a:t>‹#›</a:t>
            </a:fld>
            <a:endParaRPr lang="en-GB" dirty="0"/>
          </a:p>
        </p:txBody>
      </p:sp>
      <p:sp>
        <p:nvSpPr>
          <p:cNvPr id="9" name="Title 10">
            <a:extLst>
              <a:ext uri="{FF2B5EF4-FFF2-40B4-BE49-F238E27FC236}">
                <a16:creationId xmlns:a16="http://schemas.microsoft.com/office/drawing/2014/main" id="{8A3197D6-281C-A785-813C-E492A1AC47E3}"/>
              </a:ext>
            </a:extLst>
          </p:cNvPr>
          <p:cNvSpPr>
            <a:spLocks noGrp="1"/>
          </p:cNvSpPr>
          <p:nvPr>
            <p:ph type="title" hasCustomPrompt="1"/>
          </p:nvPr>
        </p:nvSpPr>
        <p:spPr>
          <a:xfrm>
            <a:off x="838200" y="490344"/>
            <a:ext cx="10515600"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66531086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itle and Content Green">
    <p:bg>
      <p:bgPr>
        <a:solidFill>
          <a:schemeClr val="accent3"/>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9F62FD-AB31-2F00-A60C-4D6D19E008DA}"/>
              </a:ext>
            </a:extLst>
          </p:cNvPr>
          <p:cNvSpPr>
            <a:spLocks noGrp="1"/>
          </p:cNvSpPr>
          <p:nvPr>
            <p:ph idx="1"/>
          </p:nvPr>
        </p:nvSpPr>
        <p:spPr>
          <a:xfrm>
            <a:off x="838200" y="1825625"/>
            <a:ext cx="10515600" cy="435133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B9377B87-08BD-0F12-FBF4-4D031CF2A6AC}"/>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7FE023DF-2777-43EB-8EB5-B85D3466BCEC}" type="datetime1">
              <a:rPr lang="en-GB" smtClean="0"/>
              <a:t>09/06/2026</a:t>
            </a:fld>
            <a:endParaRPr lang="en-GB" dirty="0"/>
          </a:p>
        </p:txBody>
      </p:sp>
      <p:sp>
        <p:nvSpPr>
          <p:cNvPr id="5" name="Footer Placeholder 4">
            <a:extLst>
              <a:ext uri="{FF2B5EF4-FFF2-40B4-BE49-F238E27FC236}">
                <a16:creationId xmlns:a16="http://schemas.microsoft.com/office/drawing/2014/main" id="{B238F55C-D2AA-0118-E025-134FD743044E}"/>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6" name="Slide Number Placeholder 5">
            <a:extLst>
              <a:ext uri="{FF2B5EF4-FFF2-40B4-BE49-F238E27FC236}">
                <a16:creationId xmlns:a16="http://schemas.microsoft.com/office/drawing/2014/main" id="{10D456EF-EE12-07B4-0A37-C7BA1103514B}"/>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24913F0-9A86-4BBF-8859-5F55F8BC6461}" type="slidenum">
              <a:rPr lang="en-GB" smtClean="0"/>
              <a:pPr/>
              <a:t>‹#›</a:t>
            </a:fld>
            <a:endParaRPr lang="en-GB" dirty="0"/>
          </a:p>
        </p:txBody>
      </p:sp>
      <p:sp>
        <p:nvSpPr>
          <p:cNvPr id="9" name="Title 10">
            <a:extLst>
              <a:ext uri="{FF2B5EF4-FFF2-40B4-BE49-F238E27FC236}">
                <a16:creationId xmlns:a16="http://schemas.microsoft.com/office/drawing/2014/main" id="{8A3197D6-281C-A785-813C-E492A1AC47E3}"/>
              </a:ext>
            </a:extLst>
          </p:cNvPr>
          <p:cNvSpPr>
            <a:spLocks noGrp="1"/>
          </p:cNvSpPr>
          <p:nvPr>
            <p:ph type="title" hasCustomPrompt="1"/>
          </p:nvPr>
        </p:nvSpPr>
        <p:spPr>
          <a:xfrm>
            <a:off x="838200" y="490344"/>
            <a:ext cx="10515600"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3908297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itle and Content Purple">
    <p:bg>
      <p:bgPr>
        <a:solidFill>
          <a:schemeClr val="accent5"/>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9F62FD-AB31-2F00-A60C-4D6D19E008DA}"/>
              </a:ext>
            </a:extLst>
          </p:cNvPr>
          <p:cNvSpPr>
            <a:spLocks noGrp="1"/>
          </p:cNvSpPr>
          <p:nvPr>
            <p:ph idx="1"/>
          </p:nvPr>
        </p:nvSpPr>
        <p:spPr>
          <a:xfrm>
            <a:off x="838200" y="1825625"/>
            <a:ext cx="10515600" cy="435133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B9377B87-08BD-0F12-FBF4-4D031CF2A6AC}"/>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35ACF2D8-29B2-4232-8CFA-535315143752}" type="datetime1">
              <a:rPr lang="en-GB" smtClean="0"/>
              <a:t>09/06/2026</a:t>
            </a:fld>
            <a:endParaRPr lang="en-GB" dirty="0"/>
          </a:p>
        </p:txBody>
      </p:sp>
      <p:sp>
        <p:nvSpPr>
          <p:cNvPr id="5" name="Footer Placeholder 4">
            <a:extLst>
              <a:ext uri="{FF2B5EF4-FFF2-40B4-BE49-F238E27FC236}">
                <a16:creationId xmlns:a16="http://schemas.microsoft.com/office/drawing/2014/main" id="{B238F55C-D2AA-0118-E025-134FD743044E}"/>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6" name="Slide Number Placeholder 5">
            <a:extLst>
              <a:ext uri="{FF2B5EF4-FFF2-40B4-BE49-F238E27FC236}">
                <a16:creationId xmlns:a16="http://schemas.microsoft.com/office/drawing/2014/main" id="{10D456EF-EE12-07B4-0A37-C7BA1103514B}"/>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24913F0-9A86-4BBF-8859-5F55F8BC6461}" type="slidenum">
              <a:rPr lang="en-GB" smtClean="0"/>
              <a:pPr/>
              <a:t>‹#›</a:t>
            </a:fld>
            <a:endParaRPr lang="en-GB" dirty="0"/>
          </a:p>
        </p:txBody>
      </p:sp>
      <p:sp>
        <p:nvSpPr>
          <p:cNvPr id="9" name="Title 10">
            <a:extLst>
              <a:ext uri="{FF2B5EF4-FFF2-40B4-BE49-F238E27FC236}">
                <a16:creationId xmlns:a16="http://schemas.microsoft.com/office/drawing/2014/main" id="{8A3197D6-281C-A785-813C-E492A1AC47E3}"/>
              </a:ext>
            </a:extLst>
          </p:cNvPr>
          <p:cNvSpPr>
            <a:spLocks noGrp="1"/>
          </p:cNvSpPr>
          <p:nvPr>
            <p:ph type="title" hasCustomPrompt="1"/>
          </p:nvPr>
        </p:nvSpPr>
        <p:spPr>
          <a:xfrm>
            <a:off x="838200" y="490344"/>
            <a:ext cx="10515600"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22089289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wo Content Blue">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ABB14C-F825-B9B6-C05F-E81B133A384D}"/>
              </a:ext>
            </a:extLst>
          </p:cNvPr>
          <p:cNvSpPr>
            <a:spLocks noGrp="1"/>
          </p:cNvSpPr>
          <p:nvPr>
            <p:ph sz="half" idx="1"/>
          </p:nvPr>
        </p:nvSpPr>
        <p:spPr>
          <a:xfrm>
            <a:off x="838200" y="1825625"/>
            <a:ext cx="5181600" cy="435133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DB7A61CF-FBE1-1D83-C3A8-9947ED1720EF}"/>
              </a:ext>
            </a:extLst>
          </p:cNvPr>
          <p:cNvSpPr>
            <a:spLocks noGrp="1"/>
          </p:cNvSpPr>
          <p:nvPr>
            <p:ph sz="half" idx="2"/>
          </p:nvPr>
        </p:nvSpPr>
        <p:spPr>
          <a:xfrm>
            <a:off x="6172200" y="1825625"/>
            <a:ext cx="5181600" cy="435133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a:extLst>
              <a:ext uri="{FF2B5EF4-FFF2-40B4-BE49-F238E27FC236}">
                <a16:creationId xmlns:a16="http://schemas.microsoft.com/office/drawing/2014/main" id="{23929ED5-F244-ABEB-D149-E7320F13A016}"/>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48C50050-DA4C-42B3-8CD9-79322C9F80CA}" type="datetime1">
              <a:rPr lang="en-GB" smtClean="0"/>
              <a:t>09/06/2026</a:t>
            </a:fld>
            <a:endParaRPr lang="en-GB" dirty="0"/>
          </a:p>
        </p:txBody>
      </p:sp>
      <p:sp>
        <p:nvSpPr>
          <p:cNvPr id="6" name="Footer Placeholder 5">
            <a:extLst>
              <a:ext uri="{FF2B5EF4-FFF2-40B4-BE49-F238E27FC236}">
                <a16:creationId xmlns:a16="http://schemas.microsoft.com/office/drawing/2014/main" id="{476CF434-B148-095F-0CBD-A96549727611}"/>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7" name="Slide Number Placeholder 6">
            <a:extLst>
              <a:ext uri="{FF2B5EF4-FFF2-40B4-BE49-F238E27FC236}">
                <a16:creationId xmlns:a16="http://schemas.microsoft.com/office/drawing/2014/main" id="{C712C580-8D38-465D-5A8B-5CDB961E55E0}"/>
              </a:ext>
            </a:extLst>
          </p:cNvPr>
          <p:cNvSpPr>
            <a:spLocks noGrp="1"/>
          </p:cNvSpPr>
          <p:nvPr>
            <p:ph type="sldNum" sz="quarter" idx="12"/>
          </p:nvPr>
        </p:nvSpPr>
        <p:spPr>
          <a:xfrm>
            <a:off x="8610600" y="6356350"/>
            <a:ext cx="2743200" cy="365125"/>
          </a:xfrm>
          <a:prstGeom prst="rect">
            <a:avLst/>
          </a:prstGeom>
          <a:noFill/>
        </p:spPr>
        <p:txBody>
          <a:bodyPr/>
          <a:lstStyle>
            <a:lvl1pPr>
              <a:defRPr>
                <a:solidFill>
                  <a:schemeClr val="bg1"/>
                </a:solidFill>
              </a:defRPr>
            </a:lvl1pPr>
          </a:lstStyle>
          <a:p>
            <a:fld id="{224913F0-9A86-4BBF-8859-5F55F8BC6461}" type="slidenum">
              <a:rPr lang="en-GB" smtClean="0"/>
              <a:pPr/>
              <a:t>‹#›</a:t>
            </a:fld>
            <a:endParaRPr lang="en-GB" dirty="0"/>
          </a:p>
        </p:txBody>
      </p:sp>
      <p:sp>
        <p:nvSpPr>
          <p:cNvPr id="12" name="Title 10">
            <a:extLst>
              <a:ext uri="{FF2B5EF4-FFF2-40B4-BE49-F238E27FC236}">
                <a16:creationId xmlns:a16="http://schemas.microsoft.com/office/drawing/2014/main" id="{2EE80568-96D4-D3CB-1613-9205C72B3D1C}"/>
              </a:ext>
            </a:extLst>
          </p:cNvPr>
          <p:cNvSpPr>
            <a:spLocks noGrp="1"/>
          </p:cNvSpPr>
          <p:nvPr>
            <p:ph type="title" hasCustomPrompt="1"/>
          </p:nvPr>
        </p:nvSpPr>
        <p:spPr>
          <a:xfrm>
            <a:off x="838200" y="490344"/>
            <a:ext cx="10515600"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33400199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wo Content Pink">
    <p:bg>
      <p:bgPr>
        <a:solidFill>
          <a:schemeClr val="accent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ABB14C-F825-B9B6-C05F-E81B133A384D}"/>
              </a:ext>
            </a:extLst>
          </p:cNvPr>
          <p:cNvSpPr>
            <a:spLocks noGrp="1"/>
          </p:cNvSpPr>
          <p:nvPr>
            <p:ph sz="half" idx="1"/>
          </p:nvPr>
        </p:nvSpPr>
        <p:spPr>
          <a:xfrm>
            <a:off x="838200" y="1825625"/>
            <a:ext cx="5181600" cy="435133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DB7A61CF-FBE1-1D83-C3A8-9947ED1720EF}"/>
              </a:ext>
            </a:extLst>
          </p:cNvPr>
          <p:cNvSpPr>
            <a:spLocks noGrp="1"/>
          </p:cNvSpPr>
          <p:nvPr>
            <p:ph sz="half" idx="2"/>
          </p:nvPr>
        </p:nvSpPr>
        <p:spPr>
          <a:xfrm>
            <a:off x="6172200" y="1825625"/>
            <a:ext cx="5181600" cy="435133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a:extLst>
              <a:ext uri="{FF2B5EF4-FFF2-40B4-BE49-F238E27FC236}">
                <a16:creationId xmlns:a16="http://schemas.microsoft.com/office/drawing/2014/main" id="{23929ED5-F244-ABEB-D149-E7320F13A016}"/>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6FFCE2CC-D5AF-4B2A-9A07-E620585F5FA6}" type="datetime1">
              <a:rPr lang="en-GB" smtClean="0"/>
              <a:t>09/06/2026</a:t>
            </a:fld>
            <a:endParaRPr lang="en-GB" dirty="0"/>
          </a:p>
        </p:txBody>
      </p:sp>
      <p:sp>
        <p:nvSpPr>
          <p:cNvPr id="6" name="Footer Placeholder 5">
            <a:extLst>
              <a:ext uri="{FF2B5EF4-FFF2-40B4-BE49-F238E27FC236}">
                <a16:creationId xmlns:a16="http://schemas.microsoft.com/office/drawing/2014/main" id="{476CF434-B148-095F-0CBD-A96549727611}"/>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7" name="Slide Number Placeholder 6">
            <a:extLst>
              <a:ext uri="{FF2B5EF4-FFF2-40B4-BE49-F238E27FC236}">
                <a16:creationId xmlns:a16="http://schemas.microsoft.com/office/drawing/2014/main" id="{C712C580-8D38-465D-5A8B-5CDB961E55E0}"/>
              </a:ext>
            </a:extLst>
          </p:cNvPr>
          <p:cNvSpPr>
            <a:spLocks noGrp="1"/>
          </p:cNvSpPr>
          <p:nvPr>
            <p:ph type="sldNum" sz="quarter" idx="12"/>
          </p:nvPr>
        </p:nvSpPr>
        <p:spPr>
          <a:xfrm>
            <a:off x="8610600" y="6356350"/>
            <a:ext cx="2743200" cy="365125"/>
          </a:xfrm>
          <a:prstGeom prst="rect">
            <a:avLst/>
          </a:prstGeom>
          <a:noFill/>
        </p:spPr>
        <p:txBody>
          <a:bodyPr/>
          <a:lstStyle>
            <a:lvl1pPr>
              <a:defRPr>
                <a:solidFill>
                  <a:schemeClr val="bg1"/>
                </a:solidFill>
              </a:defRPr>
            </a:lvl1pPr>
          </a:lstStyle>
          <a:p>
            <a:fld id="{224913F0-9A86-4BBF-8859-5F55F8BC6461}" type="slidenum">
              <a:rPr lang="en-GB" smtClean="0"/>
              <a:pPr/>
              <a:t>‹#›</a:t>
            </a:fld>
            <a:endParaRPr lang="en-GB" dirty="0"/>
          </a:p>
        </p:txBody>
      </p:sp>
      <p:sp>
        <p:nvSpPr>
          <p:cNvPr id="12" name="Title 10">
            <a:extLst>
              <a:ext uri="{FF2B5EF4-FFF2-40B4-BE49-F238E27FC236}">
                <a16:creationId xmlns:a16="http://schemas.microsoft.com/office/drawing/2014/main" id="{2EE80568-96D4-D3CB-1613-9205C72B3D1C}"/>
              </a:ext>
            </a:extLst>
          </p:cNvPr>
          <p:cNvSpPr>
            <a:spLocks noGrp="1"/>
          </p:cNvSpPr>
          <p:nvPr>
            <p:ph type="title" hasCustomPrompt="1"/>
          </p:nvPr>
        </p:nvSpPr>
        <p:spPr>
          <a:xfrm>
            <a:off x="838200" y="490344"/>
            <a:ext cx="10515600"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883430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9F62FD-AB31-2F00-A60C-4D6D19E008D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377B87-08BD-0F12-FBF4-4D031CF2A6AC}"/>
              </a:ext>
            </a:extLst>
          </p:cNvPr>
          <p:cNvSpPr>
            <a:spLocks noGrp="1"/>
          </p:cNvSpPr>
          <p:nvPr>
            <p:ph type="dt" sz="half" idx="10"/>
          </p:nvPr>
        </p:nvSpPr>
        <p:spPr>
          <a:xfrm>
            <a:off x="838200" y="6356350"/>
            <a:ext cx="2743200" cy="365125"/>
          </a:xfrm>
          <a:prstGeom prst="rect">
            <a:avLst/>
          </a:prstGeom>
        </p:spPr>
        <p:txBody>
          <a:bodyPr/>
          <a:lstStyle/>
          <a:p>
            <a:fld id="{6F0C54A2-F209-4CD3-9D82-790FFD4107D3}" type="datetime1">
              <a:rPr lang="en-GB" smtClean="0"/>
              <a:t>09/06/2026</a:t>
            </a:fld>
            <a:endParaRPr lang="en-GB" dirty="0"/>
          </a:p>
        </p:txBody>
      </p:sp>
      <p:sp>
        <p:nvSpPr>
          <p:cNvPr id="5" name="Footer Placeholder 4">
            <a:extLst>
              <a:ext uri="{FF2B5EF4-FFF2-40B4-BE49-F238E27FC236}">
                <a16:creationId xmlns:a16="http://schemas.microsoft.com/office/drawing/2014/main" id="{B238F55C-D2AA-0118-E025-134FD743044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10D456EF-EE12-07B4-0A37-C7BA1103514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9" name="Title 10">
            <a:extLst>
              <a:ext uri="{FF2B5EF4-FFF2-40B4-BE49-F238E27FC236}">
                <a16:creationId xmlns:a16="http://schemas.microsoft.com/office/drawing/2014/main" id="{8A3197D6-281C-A785-813C-E492A1AC47E3}"/>
              </a:ext>
            </a:extLst>
          </p:cNvPr>
          <p:cNvSpPr>
            <a:spLocks noGrp="1"/>
          </p:cNvSpPr>
          <p:nvPr>
            <p:ph type="title" hasCustomPrompt="1"/>
          </p:nvPr>
        </p:nvSpPr>
        <p:spPr>
          <a:xfrm>
            <a:off x="838200" y="490344"/>
            <a:ext cx="10515600" cy="892629"/>
          </a:xfrm>
        </p:spPr>
        <p:txBody>
          <a:bodyPr/>
          <a:lstStyle>
            <a:lvl1pPr>
              <a:defRPr>
                <a:solidFill>
                  <a:schemeClr val="tx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39591393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wo Content Green">
    <p:bg>
      <p:bgPr>
        <a:solidFill>
          <a:schemeClr val="accent3"/>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ABB14C-F825-B9B6-C05F-E81B133A384D}"/>
              </a:ext>
            </a:extLst>
          </p:cNvPr>
          <p:cNvSpPr>
            <a:spLocks noGrp="1"/>
          </p:cNvSpPr>
          <p:nvPr>
            <p:ph sz="half" idx="1"/>
          </p:nvPr>
        </p:nvSpPr>
        <p:spPr>
          <a:xfrm>
            <a:off x="838200" y="1825625"/>
            <a:ext cx="5181600" cy="435133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DB7A61CF-FBE1-1D83-C3A8-9947ED1720EF}"/>
              </a:ext>
            </a:extLst>
          </p:cNvPr>
          <p:cNvSpPr>
            <a:spLocks noGrp="1"/>
          </p:cNvSpPr>
          <p:nvPr>
            <p:ph sz="half" idx="2"/>
          </p:nvPr>
        </p:nvSpPr>
        <p:spPr>
          <a:xfrm>
            <a:off x="6172200" y="1825625"/>
            <a:ext cx="5181600" cy="435133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a:extLst>
              <a:ext uri="{FF2B5EF4-FFF2-40B4-BE49-F238E27FC236}">
                <a16:creationId xmlns:a16="http://schemas.microsoft.com/office/drawing/2014/main" id="{23929ED5-F244-ABEB-D149-E7320F13A016}"/>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E1932D45-AF2A-44BE-BACA-3DDEE00D8B3F}" type="datetime1">
              <a:rPr lang="en-GB" smtClean="0"/>
              <a:t>09/06/2026</a:t>
            </a:fld>
            <a:endParaRPr lang="en-GB" dirty="0"/>
          </a:p>
        </p:txBody>
      </p:sp>
      <p:sp>
        <p:nvSpPr>
          <p:cNvPr id="6" name="Footer Placeholder 5">
            <a:extLst>
              <a:ext uri="{FF2B5EF4-FFF2-40B4-BE49-F238E27FC236}">
                <a16:creationId xmlns:a16="http://schemas.microsoft.com/office/drawing/2014/main" id="{476CF434-B148-095F-0CBD-A96549727611}"/>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7" name="Slide Number Placeholder 6">
            <a:extLst>
              <a:ext uri="{FF2B5EF4-FFF2-40B4-BE49-F238E27FC236}">
                <a16:creationId xmlns:a16="http://schemas.microsoft.com/office/drawing/2014/main" id="{C712C580-8D38-465D-5A8B-5CDB961E55E0}"/>
              </a:ext>
            </a:extLst>
          </p:cNvPr>
          <p:cNvSpPr>
            <a:spLocks noGrp="1"/>
          </p:cNvSpPr>
          <p:nvPr>
            <p:ph type="sldNum" sz="quarter" idx="12"/>
          </p:nvPr>
        </p:nvSpPr>
        <p:spPr>
          <a:xfrm>
            <a:off x="8610600" y="6356350"/>
            <a:ext cx="2743200" cy="365125"/>
          </a:xfrm>
          <a:prstGeom prst="rect">
            <a:avLst/>
          </a:prstGeom>
          <a:noFill/>
        </p:spPr>
        <p:txBody>
          <a:bodyPr/>
          <a:lstStyle>
            <a:lvl1pPr>
              <a:defRPr>
                <a:solidFill>
                  <a:schemeClr val="bg1"/>
                </a:solidFill>
              </a:defRPr>
            </a:lvl1pPr>
          </a:lstStyle>
          <a:p>
            <a:fld id="{224913F0-9A86-4BBF-8859-5F55F8BC6461}" type="slidenum">
              <a:rPr lang="en-GB" smtClean="0"/>
              <a:pPr/>
              <a:t>‹#›</a:t>
            </a:fld>
            <a:endParaRPr lang="en-GB" dirty="0"/>
          </a:p>
        </p:txBody>
      </p:sp>
      <p:sp>
        <p:nvSpPr>
          <p:cNvPr id="12" name="Title 10">
            <a:extLst>
              <a:ext uri="{FF2B5EF4-FFF2-40B4-BE49-F238E27FC236}">
                <a16:creationId xmlns:a16="http://schemas.microsoft.com/office/drawing/2014/main" id="{2EE80568-96D4-D3CB-1613-9205C72B3D1C}"/>
              </a:ext>
            </a:extLst>
          </p:cNvPr>
          <p:cNvSpPr>
            <a:spLocks noGrp="1"/>
          </p:cNvSpPr>
          <p:nvPr>
            <p:ph type="title" hasCustomPrompt="1"/>
          </p:nvPr>
        </p:nvSpPr>
        <p:spPr>
          <a:xfrm>
            <a:off x="838200" y="490344"/>
            <a:ext cx="10515600"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5462053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wo Content Purple">
    <p:bg>
      <p:bgPr>
        <a:solidFill>
          <a:schemeClr val="accent5"/>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ABB14C-F825-B9B6-C05F-E81B133A384D}"/>
              </a:ext>
            </a:extLst>
          </p:cNvPr>
          <p:cNvSpPr>
            <a:spLocks noGrp="1"/>
          </p:cNvSpPr>
          <p:nvPr>
            <p:ph sz="half" idx="1"/>
          </p:nvPr>
        </p:nvSpPr>
        <p:spPr>
          <a:xfrm>
            <a:off x="838200" y="1825625"/>
            <a:ext cx="5181600" cy="435133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DB7A61CF-FBE1-1D83-C3A8-9947ED1720EF}"/>
              </a:ext>
            </a:extLst>
          </p:cNvPr>
          <p:cNvSpPr>
            <a:spLocks noGrp="1"/>
          </p:cNvSpPr>
          <p:nvPr>
            <p:ph sz="half" idx="2"/>
          </p:nvPr>
        </p:nvSpPr>
        <p:spPr>
          <a:xfrm>
            <a:off x="6172200" y="1825625"/>
            <a:ext cx="5181600" cy="435133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a:extLst>
              <a:ext uri="{FF2B5EF4-FFF2-40B4-BE49-F238E27FC236}">
                <a16:creationId xmlns:a16="http://schemas.microsoft.com/office/drawing/2014/main" id="{23929ED5-F244-ABEB-D149-E7320F13A016}"/>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B5A71206-7462-42EC-B7DD-CA974EC835FA}" type="datetime1">
              <a:rPr lang="en-GB" smtClean="0"/>
              <a:t>09/06/2026</a:t>
            </a:fld>
            <a:endParaRPr lang="en-GB" dirty="0"/>
          </a:p>
        </p:txBody>
      </p:sp>
      <p:sp>
        <p:nvSpPr>
          <p:cNvPr id="6" name="Footer Placeholder 5">
            <a:extLst>
              <a:ext uri="{FF2B5EF4-FFF2-40B4-BE49-F238E27FC236}">
                <a16:creationId xmlns:a16="http://schemas.microsoft.com/office/drawing/2014/main" id="{476CF434-B148-095F-0CBD-A96549727611}"/>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7" name="Slide Number Placeholder 6">
            <a:extLst>
              <a:ext uri="{FF2B5EF4-FFF2-40B4-BE49-F238E27FC236}">
                <a16:creationId xmlns:a16="http://schemas.microsoft.com/office/drawing/2014/main" id="{C712C580-8D38-465D-5A8B-5CDB961E55E0}"/>
              </a:ext>
            </a:extLst>
          </p:cNvPr>
          <p:cNvSpPr>
            <a:spLocks noGrp="1"/>
          </p:cNvSpPr>
          <p:nvPr>
            <p:ph type="sldNum" sz="quarter" idx="12"/>
          </p:nvPr>
        </p:nvSpPr>
        <p:spPr>
          <a:xfrm>
            <a:off x="8610600" y="6356350"/>
            <a:ext cx="2743200" cy="365125"/>
          </a:xfrm>
          <a:prstGeom prst="rect">
            <a:avLst/>
          </a:prstGeom>
          <a:noFill/>
        </p:spPr>
        <p:txBody>
          <a:bodyPr/>
          <a:lstStyle>
            <a:lvl1pPr>
              <a:defRPr>
                <a:solidFill>
                  <a:schemeClr val="bg1"/>
                </a:solidFill>
              </a:defRPr>
            </a:lvl1pPr>
          </a:lstStyle>
          <a:p>
            <a:fld id="{224913F0-9A86-4BBF-8859-5F55F8BC6461}" type="slidenum">
              <a:rPr lang="en-GB" smtClean="0"/>
              <a:pPr/>
              <a:t>‹#›</a:t>
            </a:fld>
            <a:endParaRPr lang="en-GB" dirty="0"/>
          </a:p>
        </p:txBody>
      </p:sp>
      <p:sp>
        <p:nvSpPr>
          <p:cNvPr id="12" name="Title 10">
            <a:extLst>
              <a:ext uri="{FF2B5EF4-FFF2-40B4-BE49-F238E27FC236}">
                <a16:creationId xmlns:a16="http://schemas.microsoft.com/office/drawing/2014/main" id="{2EE80568-96D4-D3CB-1613-9205C72B3D1C}"/>
              </a:ext>
            </a:extLst>
          </p:cNvPr>
          <p:cNvSpPr>
            <a:spLocks noGrp="1"/>
          </p:cNvSpPr>
          <p:nvPr>
            <p:ph type="title" hasCustomPrompt="1"/>
          </p:nvPr>
        </p:nvSpPr>
        <p:spPr>
          <a:xfrm>
            <a:off x="838200" y="490344"/>
            <a:ext cx="10515600"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27415155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 Only Blue">
    <p:bg>
      <p:bgPr>
        <a:solidFill>
          <a:schemeClr val="accent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A9B3542-979E-9E7B-9E38-80F7B747A100}"/>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D5DD00AC-F608-4344-811D-DBC8F42B7E23}" type="datetime1">
              <a:rPr lang="en-GB" smtClean="0"/>
              <a:t>09/06/2026</a:t>
            </a:fld>
            <a:endParaRPr lang="en-GB" dirty="0"/>
          </a:p>
        </p:txBody>
      </p:sp>
      <p:sp>
        <p:nvSpPr>
          <p:cNvPr id="4" name="Footer Placeholder 3">
            <a:extLst>
              <a:ext uri="{FF2B5EF4-FFF2-40B4-BE49-F238E27FC236}">
                <a16:creationId xmlns:a16="http://schemas.microsoft.com/office/drawing/2014/main" id="{84518EE1-4E55-8DBC-2ED8-05DEA41DF8A9}"/>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5" name="Slide Number Placeholder 4">
            <a:extLst>
              <a:ext uri="{FF2B5EF4-FFF2-40B4-BE49-F238E27FC236}">
                <a16:creationId xmlns:a16="http://schemas.microsoft.com/office/drawing/2014/main" id="{8F49B88C-BF77-ADB7-A321-C4AA09006B8B}"/>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24913F0-9A86-4BBF-8859-5F55F8BC6461}" type="slidenum">
              <a:rPr lang="en-GB" smtClean="0"/>
              <a:pPr/>
              <a:t>‹#›</a:t>
            </a:fld>
            <a:endParaRPr lang="en-GB" dirty="0"/>
          </a:p>
        </p:txBody>
      </p:sp>
      <p:sp>
        <p:nvSpPr>
          <p:cNvPr id="2" name="Title 10">
            <a:extLst>
              <a:ext uri="{FF2B5EF4-FFF2-40B4-BE49-F238E27FC236}">
                <a16:creationId xmlns:a16="http://schemas.microsoft.com/office/drawing/2014/main" id="{4C37075D-E796-49A6-9630-42BE0D91CF8B}"/>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30779833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Only Pink">
    <p:bg>
      <p:bgPr>
        <a:solidFill>
          <a:schemeClr val="accent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A9B3542-979E-9E7B-9E38-80F7B747A100}"/>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2688EBA6-8B59-467C-A822-35137808BFA0}" type="datetime1">
              <a:rPr lang="en-GB" smtClean="0"/>
              <a:t>09/06/2026</a:t>
            </a:fld>
            <a:endParaRPr lang="en-GB" dirty="0"/>
          </a:p>
        </p:txBody>
      </p:sp>
      <p:sp>
        <p:nvSpPr>
          <p:cNvPr id="4" name="Footer Placeholder 3">
            <a:extLst>
              <a:ext uri="{FF2B5EF4-FFF2-40B4-BE49-F238E27FC236}">
                <a16:creationId xmlns:a16="http://schemas.microsoft.com/office/drawing/2014/main" id="{84518EE1-4E55-8DBC-2ED8-05DEA41DF8A9}"/>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5" name="Slide Number Placeholder 4">
            <a:extLst>
              <a:ext uri="{FF2B5EF4-FFF2-40B4-BE49-F238E27FC236}">
                <a16:creationId xmlns:a16="http://schemas.microsoft.com/office/drawing/2014/main" id="{8F49B88C-BF77-ADB7-A321-C4AA09006B8B}"/>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24913F0-9A86-4BBF-8859-5F55F8BC6461}" type="slidenum">
              <a:rPr lang="en-GB" smtClean="0"/>
              <a:pPr/>
              <a:t>‹#›</a:t>
            </a:fld>
            <a:endParaRPr lang="en-GB" dirty="0"/>
          </a:p>
        </p:txBody>
      </p:sp>
      <p:sp>
        <p:nvSpPr>
          <p:cNvPr id="2" name="Title 10">
            <a:extLst>
              <a:ext uri="{FF2B5EF4-FFF2-40B4-BE49-F238E27FC236}">
                <a16:creationId xmlns:a16="http://schemas.microsoft.com/office/drawing/2014/main" id="{4C37075D-E796-49A6-9630-42BE0D91CF8B}"/>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5543615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Only Green">
    <p:bg>
      <p:bgPr>
        <a:solidFill>
          <a:schemeClr val="accent3"/>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A9B3542-979E-9E7B-9E38-80F7B747A100}"/>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56FB78AB-6025-4DE7-82CF-52F7CB07FFA4}" type="datetime1">
              <a:rPr lang="en-GB" smtClean="0"/>
              <a:t>09/06/2026</a:t>
            </a:fld>
            <a:endParaRPr lang="en-GB" dirty="0"/>
          </a:p>
        </p:txBody>
      </p:sp>
      <p:sp>
        <p:nvSpPr>
          <p:cNvPr id="4" name="Footer Placeholder 3">
            <a:extLst>
              <a:ext uri="{FF2B5EF4-FFF2-40B4-BE49-F238E27FC236}">
                <a16:creationId xmlns:a16="http://schemas.microsoft.com/office/drawing/2014/main" id="{84518EE1-4E55-8DBC-2ED8-05DEA41DF8A9}"/>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5" name="Slide Number Placeholder 4">
            <a:extLst>
              <a:ext uri="{FF2B5EF4-FFF2-40B4-BE49-F238E27FC236}">
                <a16:creationId xmlns:a16="http://schemas.microsoft.com/office/drawing/2014/main" id="{8F49B88C-BF77-ADB7-A321-C4AA09006B8B}"/>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24913F0-9A86-4BBF-8859-5F55F8BC6461}" type="slidenum">
              <a:rPr lang="en-GB" smtClean="0"/>
              <a:pPr/>
              <a:t>‹#›</a:t>
            </a:fld>
            <a:endParaRPr lang="en-GB" dirty="0"/>
          </a:p>
        </p:txBody>
      </p:sp>
      <p:sp>
        <p:nvSpPr>
          <p:cNvPr id="2" name="Title 10">
            <a:extLst>
              <a:ext uri="{FF2B5EF4-FFF2-40B4-BE49-F238E27FC236}">
                <a16:creationId xmlns:a16="http://schemas.microsoft.com/office/drawing/2014/main" id="{4C37075D-E796-49A6-9630-42BE0D91CF8B}"/>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4415463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itle Only Purple">
    <p:bg>
      <p:bgPr>
        <a:solidFill>
          <a:schemeClr val="accent5"/>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A9B3542-979E-9E7B-9E38-80F7B747A100}"/>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D6295F77-8CF5-4299-A703-0A259C75E6CB}" type="datetime1">
              <a:rPr lang="en-GB" smtClean="0"/>
              <a:t>09/06/2026</a:t>
            </a:fld>
            <a:endParaRPr lang="en-GB" dirty="0"/>
          </a:p>
        </p:txBody>
      </p:sp>
      <p:sp>
        <p:nvSpPr>
          <p:cNvPr id="4" name="Footer Placeholder 3">
            <a:extLst>
              <a:ext uri="{FF2B5EF4-FFF2-40B4-BE49-F238E27FC236}">
                <a16:creationId xmlns:a16="http://schemas.microsoft.com/office/drawing/2014/main" id="{84518EE1-4E55-8DBC-2ED8-05DEA41DF8A9}"/>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5" name="Slide Number Placeholder 4">
            <a:extLst>
              <a:ext uri="{FF2B5EF4-FFF2-40B4-BE49-F238E27FC236}">
                <a16:creationId xmlns:a16="http://schemas.microsoft.com/office/drawing/2014/main" id="{8F49B88C-BF77-ADB7-A321-C4AA09006B8B}"/>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24913F0-9A86-4BBF-8859-5F55F8BC6461}" type="slidenum">
              <a:rPr lang="en-GB" smtClean="0"/>
              <a:pPr/>
              <a:t>‹#›</a:t>
            </a:fld>
            <a:endParaRPr lang="en-GB" dirty="0"/>
          </a:p>
        </p:txBody>
      </p:sp>
      <p:sp>
        <p:nvSpPr>
          <p:cNvPr id="2" name="Title 10">
            <a:extLst>
              <a:ext uri="{FF2B5EF4-FFF2-40B4-BE49-F238E27FC236}">
                <a16:creationId xmlns:a16="http://schemas.microsoft.com/office/drawing/2014/main" id="{4C37075D-E796-49A6-9630-42BE0D91CF8B}"/>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58604525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Blue">
    <p:bg>
      <p:bgPr>
        <a:solidFill>
          <a:schemeClr val="accent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042450-E208-3270-4220-5A7CC47A3692}"/>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5F787B7F-5A94-44CB-B1A6-831FD2979F01}" type="datetime1">
              <a:rPr lang="en-GB" smtClean="0"/>
              <a:t>09/06/2026</a:t>
            </a:fld>
            <a:endParaRPr lang="en-GB" dirty="0"/>
          </a:p>
        </p:txBody>
      </p:sp>
      <p:sp>
        <p:nvSpPr>
          <p:cNvPr id="3" name="Footer Placeholder 2">
            <a:extLst>
              <a:ext uri="{FF2B5EF4-FFF2-40B4-BE49-F238E27FC236}">
                <a16:creationId xmlns:a16="http://schemas.microsoft.com/office/drawing/2014/main" id="{E94B9F69-F8AA-3DE4-FC65-9CC3E38C5F70}"/>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4" name="Slide Number Placeholder 3">
            <a:extLst>
              <a:ext uri="{FF2B5EF4-FFF2-40B4-BE49-F238E27FC236}">
                <a16:creationId xmlns:a16="http://schemas.microsoft.com/office/drawing/2014/main" id="{4CBF4134-A4FE-FFED-6885-08D91F363A0C}"/>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24913F0-9A86-4BBF-8859-5F55F8BC6461}" type="slidenum">
              <a:rPr lang="en-GB" smtClean="0"/>
              <a:pPr/>
              <a:t>‹#›</a:t>
            </a:fld>
            <a:endParaRPr lang="en-GB" dirty="0"/>
          </a:p>
        </p:txBody>
      </p:sp>
    </p:spTree>
    <p:extLst>
      <p:ext uri="{BB962C8B-B14F-4D97-AF65-F5344CB8AC3E}">
        <p14:creationId xmlns:p14="http://schemas.microsoft.com/office/powerpoint/2010/main" val="82669839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ink">
    <p:bg>
      <p:bgPr>
        <a:solidFill>
          <a:schemeClr val="accent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042450-E208-3270-4220-5A7CC47A3692}"/>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04AF0E4A-E217-4CEF-B5BF-2052C19A96F3}" type="datetime1">
              <a:rPr lang="en-GB" smtClean="0"/>
              <a:t>09/06/2026</a:t>
            </a:fld>
            <a:endParaRPr lang="en-GB" dirty="0"/>
          </a:p>
        </p:txBody>
      </p:sp>
      <p:sp>
        <p:nvSpPr>
          <p:cNvPr id="3" name="Footer Placeholder 2">
            <a:extLst>
              <a:ext uri="{FF2B5EF4-FFF2-40B4-BE49-F238E27FC236}">
                <a16:creationId xmlns:a16="http://schemas.microsoft.com/office/drawing/2014/main" id="{E94B9F69-F8AA-3DE4-FC65-9CC3E38C5F70}"/>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4" name="Slide Number Placeholder 3">
            <a:extLst>
              <a:ext uri="{FF2B5EF4-FFF2-40B4-BE49-F238E27FC236}">
                <a16:creationId xmlns:a16="http://schemas.microsoft.com/office/drawing/2014/main" id="{4CBF4134-A4FE-FFED-6885-08D91F363A0C}"/>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24913F0-9A86-4BBF-8859-5F55F8BC6461}" type="slidenum">
              <a:rPr lang="en-GB" smtClean="0"/>
              <a:pPr/>
              <a:t>‹#›</a:t>
            </a:fld>
            <a:endParaRPr lang="en-GB" dirty="0"/>
          </a:p>
        </p:txBody>
      </p:sp>
    </p:spTree>
    <p:extLst>
      <p:ext uri="{BB962C8B-B14F-4D97-AF65-F5344CB8AC3E}">
        <p14:creationId xmlns:p14="http://schemas.microsoft.com/office/powerpoint/2010/main" val="338981731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Green">
    <p:bg>
      <p:bgPr>
        <a:solidFill>
          <a:schemeClr val="accent3"/>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042450-E208-3270-4220-5A7CC47A3692}"/>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29602B04-8DDE-418B-9FC1-97BA0736341A}" type="datetime1">
              <a:rPr lang="en-GB" smtClean="0"/>
              <a:t>09/06/2026</a:t>
            </a:fld>
            <a:endParaRPr lang="en-GB" dirty="0"/>
          </a:p>
        </p:txBody>
      </p:sp>
      <p:sp>
        <p:nvSpPr>
          <p:cNvPr id="3" name="Footer Placeholder 2">
            <a:extLst>
              <a:ext uri="{FF2B5EF4-FFF2-40B4-BE49-F238E27FC236}">
                <a16:creationId xmlns:a16="http://schemas.microsoft.com/office/drawing/2014/main" id="{E94B9F69-F8AA-3DE4-FC65-9CC3E38C5F70}"/>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4" name="Slide Number Placeholder 3">
            <a:extLst>
              <a:ext uri="{FF2B5EF4-FFF2-40B4-BE49-F238E27FC236}">
                <a16:creationId xmlns:a16="http://schemas.microsoft.com/office/drawing/2014/main" id="{4CBF4134-A4FE-FFED-6885-08D91F363A0C}"/>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24913F0-9A86-4BBF-8859-5F55F8BC6461}" type="slidenum">
              <a:rPr lang="en-GB" smtClean="0"/>
              <a:pPr/>
              <a:t>‹#›</a:t>
            </a:fld>
            <a:endParaRPr lang="en-GB" dirty="0"/>
          </a:p>
        </p:txBody>
      </p:sp>
    </p:spTree>
    <p:extLst>
      <p:ext uri="{BB962C8B-B14F-4D97-AF65-F5344CB8AC3E}">
        <p14:creationId xmlns:p14="http://schemas.microsoft.com/office/powerpoint/2010/main" val="133589154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urple">
    <p:bg>
      <p:bgPr>
        <a:solidFill>
          <a:schemeClr val="accent5"/>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042450-E208-3270-4220-5A7CC47A3692}"/>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fld id="{DD6A4375-7E94-4951-944B-25B205E25D5C}" type="datetime1">
              <a:rPr lang="en-GB" smtClean="0"/>
              <a:t>09/06/2026</a:t>
            </a:fld>
            <a:endParaRPr lang="en-GB" dirty="0"/>
          </a:p>
        </p:txBody>
      </p:sp>
      <p:sp>
        <p:nvSpPr>
          <p:cNvPr id="3" name="Footer Placeholder 2">
            <a:extLst>
              <a:ext uri="{FF2B5EF4-FFF2-40B4-BE49-F238E27FC236}">
                <a16:creationId xmlns:a16="http://schemas.microsoft.com/office/drawing/2014/main" id="{E94B9F69-F8AA-3DE4-FC65-9CC3E38C5F70}"/>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GB" dirty="0"/>
              <a:t>Test</a:t>
            </a:r>
          </a:p>
        </p:txBody>
      </p:sp>
      <p:sp>
        <p:nvSpPr>
          <p:cNvPr id="4" name="Slide Number Placeholder 3">
            <a:extLst>
              <a:ext uri="{FF2B5EF4-FFF2-40B4-BE49-F238E27FC236}">
                <a16:creationId xmlns:a16="http://schemas.microsoft.com/office/drawing/2014/main" id="{4CBF4134-A4FE-FFED-6885-08D91F363A0C}"/>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24913F0-9A86-4BBF-8859-5F55F8BC6461}" type="slidenum">
              <a:rPr lang="en-GB" smtClean="0"/>
              <a:pPr/>
              <a:t>‹#›</a:t>
            </a:fld>
            <a:endParaRPr lang="en-GB" dirty="0"/>
          </a:p>
        </p:txBody>
      </p:sp>
    </p:spTree>
    <p:extLst>
      <p:ext uri="{BB962C8B-B14F-4D97-AF65-F5344CB8AC3E}">
        <p14:creationId xmlns:p14="http://schemas.microsoft.com/office/powerpoint/2010/main" val="2471840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Content Blue">
    <p:spTree>
      <p:nvGrpSpPr>
        <p:cNvPr id="1" name=""/>
        <p:cNvGrpSpPr/>
        <p:nvPr/>
      </p:nvGrpSpPr>
      <p:grpSpPr>
        <a:xfrm>
          <a:off x="0" y="0"/>
          <a:ext cx="0" cy="0"/>
          <a:chOff x="0" y="0"/>
          <a:chExt cx="0" cy="0"/>
        </a:xfrm>
      </p:grpSpPr>
      <p:sp>
        <p:nvSpPr>
          <p:cNvPr id="7" name="Rectangle: Single Corner Snipped 6">
            <a:extLst>
              <a:ext uri="{FF2B5EF4-FFF2-40B4-BE49-F238E27FC236}">
                <a16:creationId xmlns:a16="http://schemas.microsoft.com/office/drawing/2014/main" id="{4C9E42A0-05B4-80A6-CE11-04611BACCFF4}"/>
              </a:ext>
            </a:extLst>
          </p:cNvPr>
          <p:cNvSpPr/>
          <p:nvPr/>
        </p:nvSpPr>
        <p:spPr>
          <a:xfrm flipV="1">
            <a:off x="-101600" y="365123"/>
            <a:ext cx="11455400" cy="1143073"/>
          </a:xfrm>
          <a:prstGeom prst="snip1Rect">
            <a:avLst/>
          </a:prstGeom>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DA9F62FD-AB31-2F00-A60C-4D6D19E008D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377B87-08BD-0F12-FBF4-4D031CF2A6AC}"/>
              </a:ext>
            </a:extLst>
          </p:cNvPr>
          <p:cNvSpPr>
            <a:spLocks noGrp="1"/>
          </p:cNvSpPr>
          <p:nvPr>
            <p:ph type="dt" sz="half" idx="10"/>
          </p:nvPr>
        </p:nvSpPr>
        <p:spPr>
          <a:xfrm>
            <a:off x="838200" y="6356350"/>
            <a:ext cx="2743200" cy="365125"/>
          </a:xfrm>
          <a:prstGeom prst="rect">
            <a:avLst/>
          </a:prstGeom>
        </p:spPr>
        <p:txBody>
          <a:bodyPr/>
          <a:lstStyle/>
          <a:p>
            <a:fld id="{7934A0EA-D45B-4373-8737-E6EAB20FF256}" type="datetime1">
              <a:rPr lang="en-GB" smtClean="0"/>
              <a:t>09/06/2026</a:t>
            </a:fld>
            <a:endParaRPr lang="en-GB" dirty="0"/>
          </a:p>
        </p:txBody>
      </p:sp>
      <p:sp>
        <p:nvSpPr>
          <p:cNvPr id="5" name="Footer Placeholder 4">
            <a:extLst>
              <a:ext uri="{FF2B5EF4-FFF2-40B4-BE49-F238E27FC236}">
                <a16:creationId xmlns:a16="http://schemas.microsoft.com/office/drawing/2014/main" id="{B238F55C-D2AA-0118-E025-134FD743044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10D456EF-EE12-07B4-0A37-C7BA1103514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9" name="Title 10">
            <a:extLst>
              <a:ext uri="{FF2B5EF4-FFF2-40B4-BE49-F238E27FC236}">
                <a16:creationId xmlns:a16="http://schemas.microsoft.com/office/drawing/2014/main" id="{8A3197D6-281C-A785-813C-E492A1AC47E3}"/>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9522756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C9599-FFB6-4354-3F7D-09A223AA1EDA}"/>
              </a:ext>
            </a:extLst>
          </p:cNvPr>
          <p:cNvSpPr>
            <a:spLocks noGrp="1"/>
          </p:cNvSpPr>
          <p:nvPr>
            <p:ph type="ctrTitle"/>
          </p:nvPr>
        </p:nvSpPr>
        <p:spPr>
          <a:xfrm>
            <a:off x="3753612" y="3776472"/>
            <a:ext cx="8014716" cy="846328"/>
          </a:xfrm>
          <a:prstGeom prst="rect">
            <a:avLst/>
          </a:prstGeom>
        </p:spPr>
        <p:txBody>
          <a:bodyPr anchor="b"/>
          <a:lstStyle>
            <a:lvl1pPr algn="ctr">
              <a:defRPr sz="4800" baseline="0">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78869147-176D-D8AD-80EC-271B726AF814}"/>
              </a:ext>
            </a:extLst>
          </p:cNvPr>
          <p:cNvSpPr>
            <a:spLocks noGrp="1"/>
          </p:cNvSpPr>
          <p:nvPr>
            <p:ph type="subTitle" idx="1"/>
          </p:nvPr>
        </p:nvSpPr>
        <p:spPr>
          <a:xfrm>
            <a:off x="3188970" y="4854957"/>
            <a:ext cx="9144000" cy="640206"/>
          </a:xfrm>
          <a:prstGeom prst="rect">
            <a:avLst/>
          </a:prstGeom>
        </p:spPr>
        <p:txBody>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7" name="Arc 6">
            <a:extLst>
              <a:ext uri="{FF2B5EF4-FFF2-40B4-BE49-F238E27FC236}">
                <a16:creationId xmlns:a16="http://schemas.microsoft.com/office/drawing/2014/main" id="{51EA9FB6-FA77-D160-D015-830824776284}"/>
              </a:ext>
            </a:extLst>
          </p:cNvPr>
          <p:cNvSpPr/>
          <p:nvPr userDrawn="1"/>
        </p:nvSpPr>
        <p:spPr>
          <a:xfrm rot="5062318">
            <a:off x="-1560187" y="1155864"/>
            <a:ext cx="5504688" cy="4913517"/>
          </a:xfrm>
          <a:prstGeom prst="arc">
            <a:avLst>
              <a:gd name="adj1" fmla="val 16131384"/>
              <a:gd name="adj2" fmla="val 21458411"/>
            </a:avLst>
          </a:prstGeom>
          <a:ln w="146050" cap="rnd">
            <a:solidFill>
              <a:srgbClr val="FDE7B9"/>
            </a:solidFill>
            <a:prstDash val="dash"/>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3751349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and Content Pink">
    <p:spTree>
      <p:nvGrpSpPr>
        <p:cNvPr id="1" name=""/>
        <p:cNvGrpSpPr/>
        <p:nvPr/>
      </p:nvGrpSpPr>
      <p:grpSpPr>
        <a:xfrm>
          <a:off x="0" y="0"/>
          <a:ext cx="0" cy="0"/>
          <a:chOff x="0" y="0"/>
          <a:chExt cx="0" cy="0"/>
        </a:xfrm>
      </p:grpSpPr>
      <p:sp>
        <p:nvSpPr>
          <p:cNvPr id="7" name="Rectangle: Single Corner Snipped 6">
            <a:extLst>
              <a:ext uri="{FF2B5EF4-FFF2-40B4-BE49-F238E27FC236}">
                <a16:creationId xmlns:a16="http://schemas.microsoft.com/office/drawing/2014/main" id="{4C9E42A0-05B4-80A6-CE11-04611BACCFF4}"/>
              </a:ext>
            </a:extLst>
          </p:cNvPr>
          <p:cNvSpPr/>
          <p:nvPr/>
        </p:nvSpPr>
        <p:spPr>
          <a:xfrm flipV="1">
            <a:off x="-101600" y="365123"/>
            <a:ext cx="11455400" cy="1143073"/>
          </a:xfrm>
          <a:prstGeom prst="snip1Rect">
            <a:avLst/>
          </a:prstGeom>
          <a:solidFill>
            <a:schemeClr val="accent2"/>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DA9F62FD-AB31-2F00-A60C-4D6D19E008D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377B87-08BD-0F12-FBF4-4D031CF2A6AC}"/>
              </a:ext>
            </a:extLst>
          </p:cNvPr>
          <p:cNvSpPr>
            <a:spLocks noGrp="1"/>
          </p:cNvSpPr>
          <p:nvPr>
            <p:ph type="dt" sz="half" idx="10"/>
          </p:nvPr>
        </p:nvSpPr>
        <p:spPr>
          <a:xfrm>
            <a:off x="838200" y="6356350"/>
            <a:ext cx="2743200" cy="365125"/>
          </a:xfrm>
          <a:prstGeom prst="rect">
            <a:avLst/>
          </a:prstGeom>
        </p:spPr>
        <p:txBody>
          <a:bodyPr/>
          <a:lstStyle/>
          <a:p>
            <a:fld id="{625CDC87-ADBC-4B4F-9F8A-6FD2895998A6}" type="datetime1">
              <a:rPr lang="en-GB" smtClean="0"/>
              <a:t>09/06/2026</a:t>
            </a:fld>
            <a:endParaRPr lang="en-GB" dirty="0"/>
          </a:p>
        </p:txBody>
      </p:sp>
      <p:sp>
        <p:nvSpPr>
          <p:cNvPr id="5" name="Footer Placeholder 4">
            <a:extLst>
              <a:ext uri="{FF2B5EF4-FFF2-40B4-BE49-F238E27FC236}">
                <a16:creationId xmlns:a16="http://schemas.microsoft.com/office/drawing/2014/main" id="{B238F55C-D2AA-0118-E025-134FD743044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10D456EF-EE12-07B4-0A37-C7BA1103514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9" name="Title 10">
            <a:extLst>
              <a:ext uri="{FF2B5EF4-FFF2-40B4-BE49-F238E27FC236}">
                <a16:creationId xmlns:a16="http://schemas.microsoft.com/office/drawing/2014/main" id="{8A3197D6-281C-A785-813C-E492A1AC47E3}"/>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258732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Content Green">
    <p:spTree>
      <p:nvGrpSpPr>
        <p:cNvPr id="1" name=""/>
        <p:cNvGrpSpPr/>
        <p:nvPr/>
      </p:nvGrpSpPr>
      <p:grpSpPr>
        <a:xfrm>
          <a:off x="0" y="0"/>
          <a:ext cx="0" cy="0"/>
          <a:chOff x="0" y="0"/>
          <a:chExt cx="0" cy="0"/>
        </a:xfrm>
      </p:grpSpPr>
      <p:sp>
        <p:nvSpPr>
          <p:cNvPr id="7" name="Rectangle: Single Corner Snipped 6">
            <a:extLst>
              <a:ext uri="{FF2B5EF4-FFF2-40B4-BE49-F238E27FC236}">
                <a16:creationId xmlns:a16="http://schemas.microsoft.com/office/drawing/2014/main" id="{4C9E42A0-05B4-80A6-CE11-04611BACCFF4}"/>
              </a:ext>
            </a:extLst>
          </p:cNvPr>
          <p:cNvSpPr/>
          <p:nvPr/>
        </p:nvSpPr>
        <p:spPr>
          <a:xfrm flipV="1">
            <a:off x="-101600" y="365123"/>
            <a:ext cx="11455400" cy="1143073"/>
          </a:xfrm>
          <a:prstGeom prst="snip1Rect">
            <a:avLst/>
          </a:prstGeom>
          <a:solidFill>
            <a:schemeClr val="accent3"/>
          </a:solidFill>
          <a:ln>
            <a:noFill/>
          </a:ln>
          <a:effectLst>
            <a:outerShdw blurRad="50800" dist="101600" dir="2700000" algn="tl" rotWithShape="0">
              <a:schemeClr val="tx2">
                <a:lumMod val="50000"/>
                <a:lumOff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DA9F62FD-AB31-2F00-A60C-4D6D19E008D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377B87-08BD-0F12-FBF4-4D031CF2A6AC}"/>
              </a:ext>
            </a:extLst>
          </p:cNvPr>
          <p:cNvSpPr>
            <a:spLocks noGrp="1"/>
          </p:cNvSpPr>
          <p:nvPr>
            <p:ph type="dt" sz="half" idx="10"/>
          </p:nvPr>
        </p:nvSpPr>
        <p:spPr>
          <a:xfrm>
            <a:off x="838200" y="6356350"/>
            <a:ext cx="2743200" cy="365125"/>
          </a:xfrm>
          <a:prstGeom prst="rect">
            <a:avLst/>
          </a:prstGeom>
        </p:spPr>
        <p:txBody>
          <a:bodyPr/>
          <a:lstStyle/>
          <a:p>
            <a:fld id="{BBB8004C-ED1C-4BC9-A4F3-25D645E4DD38}" type="datetime1">
              <a:rPr lang="en-GB" smtClean="0"/>
              <a:t>09/06/2026</a:t>
            </a:fld>
            <a:endParaRPr lang="en-GB" dirty="0"/>
          </a:p>
        </p:txBody>
      </p:sp>
      <p:sp>
        <p:nvSpPr>
          <p:cNvPr id="5" name="Footer Placeholder 4">
            <a:extLst>
              <a:ext uri="{FF2B5EF4-FFF2-40B4-BE49-F238E27FC236}">
                <a16:creationId xmlns:a16="http://schemas.microsoft.com/office/drawing/2014/main" id="{B238F55C-D2AA-0118-E025-134FD743044E}"/>
              </a:ext>
            </a:extLst>
          </p:cNvPr>
          <p:cNvSpPr>
            <a:spLocks noGrp="1"/>
          </p:cNvSpPr>
          <p:nvPr>
            <p:ph type="ftr" sz="quarter" idx="11"/>
          </p:nvPr>
        </p:nvSpPr>
        <p:spPr>
          <a:xfrm>
            <a:off x="4038600" y="6356350"/>
            <a:ext cx="4114800" cy="365125"/>
          </a:xfrm>
          <a:prstGeom prst="rect">
            <a:avLst/>
          </a:prstGeom>
        </p:spPr>
        <p:txBody>
          <a:bodyPr/>
          <a:lstStyle/>
          <a:p>
            <a:r>
              <a:rPr lang="en-GB" dirty="0"/>
              <a:t>Test</a:t>
            </a:r>
          </a:p>
        </p:txBody>
      </p:sp>
      <p:sp>
        <p:nvSpPr>
          <p:cNvPr id="6" name="Slide Number Placeholder 5">
            <a:extLst>
              <a:ext uri="{FF2B5EF4-FFF2-40B4-BE49-F238E27FC236}">
                <a16:creationId xmlns:a16="http://schemas.microsoft.com/office/drawing/2014/main" id="{10D456EF-EE12-07B4-0A37-C7BA1103514B}"/>
              </a:ext>
            </a:extLst>
          </p:cNvPr>
          <p:cNvSpPr>
            <a:spLocks noGrp="1"/>
          </p:cNvSpPr>
          <p:nvPr>
            <p:ph type="sldNum" sz="quarter" idx="12"/>
          </p:nvPr>
        </p:nvSpPr>
        <p:spPr>
          <a:xfrm>
            <a:off x="8610600" y="6356350"/>
            <a:ext cx="2743200" cy="365125"/>
          </a:xfrm>
          <a:prstGeom prst="rect">
            <a:avLst/>
          </a:prstGeom>
        </p:spPr>
        <p:txBody>
          <a:bodyPr/>
          <a:lstStyle/>
          <a:p>
            <a:fld id="{224913F0-9A86-4BBF-8859-5F55F8BC6461}" type="slidenum">
              <a:rPr lang="en-GB" smtClean="0"/>
              <a:t>‹#›</a:t>
            </a:fld>
            <a:endParaRPr lang="en-GB" dirty="0"/>
          </a:p>
        </p:txBody>
      </p:sp>
      <p:sp>
        <p:nvSpPr>
          <p:cNvPr id="9" name="Title 10">
            <a:extLst>
              <a:ext uri="{FF2B5EF4-FFF2-40B4-BE49-F238E27FC236}">
                <a16:creationId xmlns:a16="http://schemas.microsoft.com/office/drawing/2014/main" id="{8A3197D6-281C-A785-813C-E492A1AC47E3}"/>
              </a:ext>
            </a:extLst>
          </p:cNvPr>
          <p:cNvSpPr>
            <a:spLocks noGrp="1"/>
          </p:cNvSpPr>
          <p:nvPr>
            <p:ph type="title" hasCustomPrompt="1"/>
          </p:nvPr>
        </p:nvSpPr>
        <p:spPr>
          <a:xfrm>
            <a:off x="838200" y="490344"/>
            <a:ext cx="10319657" cy="892629"/>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627415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3.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image" Target="../media/image1.svg"/><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theme" Target="../theme/theme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28" Type="http://schemas.openxmlformats.org/officeDocument/2006/relationships/image" Target="../media/image3.svg"/><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image" Target="../media/image2.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slideLayout" Target="../slideLayouts/slideLayout67.xml"/><Relationship Id="rId3" Type="http://schemas.openxmlformats.org/officeDocument/2006/relationships/slideLayout" Target="../slideLayouts/slideLayout52.xml"/><Relationship Id="rId21" Type="http://schemas.openxmlformats.org/officeDocument/2006/relationships/theme" Target="../theme/theme3.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image" Target="../media/image6.svg"/><Relationship Id="rId10" Type="http://schemas.openxmlformats.org/officeDocument/2006/relationships/slideLayout" Target="../slideLayouts/slideLayout59.xml"/><Relationship Id="rId19" Type="http://schemas.openxmlformats.org/officeDocument/2006/relationships/slideLayout" Target="../slideLayouts/slideLayout68.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image" Target="../media/image5.svg"/></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0F0C30-B00F-3DD9-E5E6-ED4EC4C663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CD145210-F8A6-F9CF-63D0-D140B364F8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94A61B3A-CF19-4117-D3B8-CD00CB3BDB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6"/>
                </a:solidFill>
              </a:defRPr>
            </a:lvl1pPr>
          </a:lstStyle>
          <a:p>
            <a:fld id="{2A51A507-F048-4A3E-B51D-7AF47D1349FD}" type="datetime1">
              <a:rPr lang="en-GB" smtClean="0"/>
              <a:t>09/06/2026</a:t>
            </a:fld>
            <a:endParaRPr lang="en-GB" dirty="0"/>
          </a:p>
        </p:txBody>
      </p:sp>
      <p:sp>
        <p:nvSpPr>
          <p:cNvPr id="5" name="Footer Placeholder 4">
            <a:extLst>
              <a:ext uri="{FF2B5EF4-FFF2-40B4-BE49-F238E27FC236}">
                <a16:creationId xmlns:a16="http://schemas.microsoft.com/office/drawing/2014/main" id="{A57AAFDB-34A0-9F26-85F9-86B11D02E1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6"/>
                </a:solidFill>
              </a:defRPr>
            </a:lvl1pPr>
          </a:lstStyle>
          <a:p>
            <a:r>
              <a:rPr lang="en-GB" dirty="0"/>
              <a:t>Test</a:t>
            </a:r>
          </a:p>
        </p:txBody>
      </p:sp>
      <p:sp>
        <p:nvSpPr>
          <p:cNvPr id="6" name="Slide Number Placeholder 5">
            <a:extLst>
              <a:ext uri="{FF2B5EF4-FFF2-40B4-BE49-F238E27FC236}">
                <a16:creationId xmlns:a16="http://schemas.microsoft.com/office/drawing/2014/main" id="{9BA3ACEE-6BBD-896A-DDFD-17D428C4BB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6"/>
                </a:solidFill>
              </a:defRPr>
            </a:lvl1pPr>
          </a:lstStyle>
          <a:p>
            <a:fld id="{224913F0-9A86-4BBF-8859-5F55F8BC6461}" type="slidenum">
              <a:rPr lang="en-GB" smtClean="0"/>
              <a:pPr/>
              <a:t>‹#›</a:t>
            </a:fld>
            <a:endParaRPr lang="en-GB" dirty="0"/>
          </a:p>
        </p:txBody>
      </p:sp>
      <p:pic>
        <p:nvPicPr>
          <p:cNvPr id="8" name="Graphic 7">
            <a:extLst>
              <a:ext uri="{FF2B5EF4-FFF2-40B4-BE49-F238E27FC236}">
                <a16:creationId xmlns:a16="http://schemas.microsoft.com/office/drawing/2014/main" id="{E275D16E-BAC8-0D3A-3959-C801E26ABFC1}"/>
              </a:ext>
            </a:extLst>
          </p:cNvPr>
          <p:cNvPicPr>
            <a:picLocks noChangeAspect="1"/>
          </p:cNvPicPr>
          <p:nvPr/>
        </p:nvPicPr>
        <p:blipFill>
          <a:blip>
            <a:alphaModFix amt="35000"/>
            <a:extLst>
              <a:ext uri="{96DAC541-7B7A-43D3-8B79-37D633B846F1}">
                <asvg:svgBlip xmlns:asvg="http://schemas.microsoft.com/office/drawing/2016/SVG/main" r:embed="rId27"/>
              </a:ext>
            </a:extLst>
          </a:blip>
          <a:stretch>
            <a:fillRect/>
          </a:stretch>
        </p:blipFill>
        <p:spPr>
          <a:xfrm>
            <a:off x="0" y="6040292"/>
            <a:ext cx="826655" cy="826655"/>
          </a:xfrm>
          <a:prstGeom prst="rect">
            <a:avLst/>
          </a:prstGeom>
        </p:spPr>
      </p:pic>
      <p:pic>
        <p:nvPicPr>
          <p:cNvPr id="9" name="Graphic 8">
            <a:extLst>
              <a:ext uri="{FF2B5EF4-FFF2-40B4-BE49-F238E27FC236}">
                <a16:creationId xmlns:a16="http://schemas.microsoft.com/office/drawing/2014/main" id="{906DA0B8-EB3A-82B9-58F3-3031A988AB26}"/>
              </a:ext>
            </a:extLst>
          </p:cNvPr>
          <p:cNvPicPr>
            <a:picLocks noChangeAspect="1"/>
          </p:cNvPicPr>
          <p:nvPr/>
        </p:nvPicPr>
        <p:blipFill>
          <a:blip>
            <a:alphaModFix amt="35000"/>
            <a:extLst>
              <a:ext uri="{96DAC541-7B7A-43D3-8B79-37D633B846F1}">
                <asvg:svgBlip xmlns:asvg="http://schemas.microsoft.com/office/drawing/2016/SVG/main" r:embed="rId27"/>
              </a:ext>
            </a:extLst>
          </a:blip>
          <a:stretch>
            <a:fillRect/>
          </a:stretch>
        </p:blipFill>
        <p:spPr>
          <a:xfrm flipH="1" flipV="1">
            <a:off x="11365345" y="0"/>
            <a:ext cx="826655" cy="826655"/>
          </a:xfrm>
          <a:prstGeom prst="rect">
            <a:avLst/>
          </a:prstGeom>
        </p:spPr>
      </p:pic>
      <p:pic>
        <p:nvPicPr>
          <p:cNvPr id="10" name="Graphic 9">
            <a:extLst>
              <a:ext uri="{FF2B5EF4-FFF2-40B4-BE49-F238E27FC236}">
                <a16:creationId xmlns:a16="http://schemas.microsoft.com/office/drawing/2014/main" id="{AA301A96-2AE5-525F-E8F8-4D1CDE87653B}"/>
              </a:ext>
            </a:extLst>
          </p:cNvPr>
          <p:cNvPicPr>
            <a:picLocks noChangeAspect="1"/>
          </p:cNvPicPr>
          <p:nvPr/>
        </p:nvPicPr>
        <p:blipFill>
          <a:blip>
            <a:alphaModFix amt="35000"/>
            <a:extLst>
              <a:ext uri="{96DAC541-7B7A-43D3-8B79-37D633B846F1}">
                <asvg:svgBlip xmlns:asvg="http://schemas.microsoft.com/office/drawing/2016/SVG/main" r:embed="rId28"/>
              </a:ext>
            </a:extLst>
          </a:blip>
          <a:stretch>
            <a:fillRect/>
          </a:stretch>
        </p:blipFill>
        <p:spPr>
          <a:xfrm>
            <a:off x="11507353" y="6147313"/>
            <a:ext cx="542637" cy="574162"/>
          </a:xfrm>
          <a:prstGeom prst="rect">
            <a:avLst/>
          </a:prstGeom>
        </p:spPr>
      </p:pic>
    </p:spTree>
    <p:extLst>
      <p:ext uri="{BB962C8B-B14F-4D97-AF65-F5344CB8AC3E}">
        <p14:creationId xmlns:p14="http://schemas.microsoft.com/office/powerpoint/2010/main" val="770693237"/>
      </p:ext>
    </p:extLst>
  </p:cSld>
  <p:clrMap bg1="lt1" tx1="dk1" bg2="lt2" tx2="dk2" accent1="accent1" accent2="accent2" accent3="accent3" accent4="accent4" accent5="accent5" accent6="accent6" hlink="hlink" folHlink="folHlink"/>
  <p:sldLayoutIdLst>
    <p:sldLayoutId id="2147483676" r:id="rId1"/>
    <p:sldLayoutId id="2147483661" r:id="rId2"/>
    <p:sldLayoutId id="2147483668" r:id="rId3"/>
    <p:sldLayoutId id="2147483669" r:id="rId4"/>
    <p:sldLayoutId id="2147483713" r:id="rId5"/>
    <p:sldLayoutId id="2147483677" r:id="rId6"/>
    <p:sldLayoutId id="2147483662" r:id="rId7"/>
    <p:sldLayoutId id="2147483671" r:id="rId8"/>
    <p:sldLayoutId id="2147483670" r:id="rId9"/>
    <p:sldLayoutId id="2147483714" r:id="rId10"/>
    <p:sldLayoutId id="2147483678" r:id="rId11"/>
    <p:sldLayoutId id="2147483664" r:id="rId12"/>
    <p:sldLayoutId id="2147483673" r:id="rId13"/>
    <p:sldLayoutId id="2147483672" r:id="rId14"/>
    <p:sldLayoutId id="2147483715" r:id="rId15"/>
    <p:sldLayoutId id="2147483679" r:id="rId16"/>
    <p:sldLayoutId id="2147483666" r:id="rId17"/>
    <p:sldLayoutId id="2147483675" r:id="rId18"/>
    <p:sldLayoutId id="2147483674" r:id="rId19"/>
    <p:sldLayoutId id="2147483716" r:id="rId20"/>
    <p:sldLayoutId id="2147483767" r:id="rId21"/>
    <p:sldLayoutId id="2147483770" r:id="rId22"/>
    <p:sldLayoutId id="2147483768" r:id="rId23"/>
    <p:sldLayoutId id="2147483769" r:id="rId24"/>
    <p:sldLayoutId id="2147483667" r:id="rId25"/>
  </p:sldLayoutIdLst>
  <p:hf sldNum="0" hdr="0" ftr="0" dt="0"/>
  <p:txStyles>
    <p:titleStyle>
      <a:lvl1pPr algn="l" defTabSz="914400" rtl="0" eaLnBrk="1" latinLnBrk="0" hangingPunct="1">
        <a:lnSpc>
          <a:spcPct val="90000"/>
        </a:lnSpc>
        <a:spcBef>
          <a:spcPct val="0"/>
        </a:spcBef>
        <a:buNone/>
        <a:defRPr sz="4400" kern="1200">
          <a:solidFill>
            <a:schemeClr val="tx2"/>
          </a:solidFill>
          <a:latin typeface="Roboto Medium" panose="02000000000000000000" pitchFamily="2" charset="0"/>
          <a:ea typeface="Roboto Medium" panose="02000000000000000000" pitchFamily="2" charset="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Tx/>
        <a:buBlip>
          <a:blip>
            <a:extLst>
              <a:ext uri="{96DAC541-7B7A-43D3-8B79-37D633B846F1}">
                <asvg:svgBlip xmlns:asvg="http://schemas.microsoft.com/office/drawing/2016/SVG/main" r:embed="rId29"/>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0F0C30-B00F-3DD9-E5E6-ED4EC4C663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CD145210-F8A6-F9CF-63D0-D140B364F8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94A61B3A-CF19-4117-D3B8-CD00CB3BDB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6"/>
                </a:solidFill>
              </a:defRPr>
            </a:lvl1pPr>
          </a:lstStyle>
          <a:p>
            <a:fld id="{2A51A507-F048-4A3E-B51D-7AF47D1349FD}" type="datetime1">
              <a:rPr lang="en-GB" smtClean="0"/>
              <a:t>09/06/2026</a:t>
            </a:fld>
            <a:endParaRPr lang="en-GB" dirty="0"/>
          </a:p>
        </p:txBody>
      </p:sp>
      <p:sp>
        <p:nvSpPr>
          <p:cNvPr id="5" name="Footer Placeholder 4">
            <a:extLst>
              <a:ext uri="{FF2B5EF4-FFF2-40B4-BE49-F238E27FC236}">
                <a16:creationId xmlns:a16="http://schemas.microsoft.com/office/drawing/2014/main" id="{A57AAFDB-34A0-9F26-85F9-86B11D02E1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6"/>
                </a:solidFill>
              </a:defRPr>
            </a:lvl1pPr>
          </a:lstStyle>
          <a:p>
            <a:r>
              <a:rPr lang="en-GB" dirty="0"/>
              <a:t>Test</a:t>
            </a:r>
          </a:p>
        </p:txBody>
      </p:sp>
      <p:sp>
        <p:nvSpPr>
          <p:cNvPr id="6" name="Slide Number Placeholder 5">
            <a:extLst>
              <a:ext uri="{FF2B5EF4-FFF2-40B4-BE49-F238E27FC236}">
                <a16:creationId xmlns:a16="http://schemas.microsoft.com/office/drawing/2014/main" id="{9BA3ACEE-6BBD-896A-DDFD-17D428C4BB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6"/>
                </a:solidFill>
              </a:defRPr>
            </a:lvl1pPr>
          </a:lstStyle>
          <a:p>
            <a:fld id="{224913F0-9A86-4BBF-8859-5F55F8BC6461}" type="slidenum">
              <a:rPr lang="en-GB" smtClean="0"/>
              <a:pPr/>
              <a:t>‹#›</a:t>
            </a:fld>
            <a:endParaRPr lang="en-GB" dirty="0"/>
          </a:p>
        </p:txBody>
      </p:sp>
      <p:pic>
        <p:nvPicPr>
          <p:cNvPr id="8" name="Graphic 7">
            <a:extLst>
              <a:ext uri="{FF2B5EF4-FFF2-40B4-BE49-F238E27FC236}">
                <a16:creationId xmlns:a16="http://schemas.microsoft.com/office/drawing/2014/main" id="{E275D16E-BAC8-0D3A-3959-C801E26ABFC1}"/>
              </a:ext>
            </a:extLst>
          </p:cNvPr>
          <p:cNvPicPr>
            <a:picLocks noChangeAspect="1"/>
          </p:cNvPicPr>
          <p:nvPr/>
        </p:nvPicPr>
        <p:blipFill>
          <a:blip>
            <a:alphaModFix amt="35000"/>
            <a:extLst>
              <a:ext uri="{96DAC541-7B7A-43D3-8B79-37D633B846F1}">
                <asvg:svgBlip xmlns:asvg="http://schemas.microsoft.com/office/drawing/2016/SVG/main" r:embed="rId26"/>
              </a:ext>
            </a:extLst>
          </a:blip>
          <a:stretch>
            <a:fillRect/>
          </a:stretch>
        </p:blipFill>
        <p:spPr>
          <a:xfrm>
            <a:off x="0" y="6040292"/>
            <a:ext cx="826655" cy="826655"/>
          </a:xfrm>
          <a:prstGeom prst="rect">
            <a:avLst/>
          </a:prstGeom>
        </p:spPr>
      </p:pic>
      <p:pic>
        <p:nvPicPr>
          <p:cNvPr id="9" name="Graphic 8">
            <a:extLst>
              <a:ext uri="{FF2B5EF4-FFF2-40B4-BE49-F238E27FC236}">
                <a16:creationId xmlns:a16="http://schemas.microsoft.com/office/drawing/2014/main" id="{906DA0B8-EB3A-82B9-58F3-3031A988AB26}"/>
              </a:ext>
            </a:extLst>
          </p:cNvPr>
          <p:cNvPicPr>
            <a:picLocks noChangeAspect="1"/>
          </p:cNvPicPr>
          <p:nvPr/>
        </p:nvPicPr>
        <p:blipFill>
          <a:blip>
            <a:alphaModFix amt="35000"/>
            <a:extLst>
              <a:ext uri="{96DAC541-7B7A-43D3-8B79-37D633B846F1}">
                <asvg:svgBlip xmlns:asvg="http://schemas.microsoft.com/office/drawing/2016/SVG/main" r:embed="rId26"/>
              </a:ext>
            </a:extLst>
          </a:blip>
          <a:stretch>
            <a:fillRect/>
          </a:stretch>
        </p:blipFill>
        <p:spPr>
          <a:xfrm flipH="1" flipV="1">
            <a:off x="11365345" y="0"/>
            <a:ext cx="826655" cy="826655"/>
          </a:xfrm>
          <a:prstGeom prst="rect">
            <a:avLst/>
          </a:prstGeom>
        </p:spPr>
      </p:pic>
      <p:pic>
        <p:nvPicPr>
          <p:cNvPr id="10" name="Graphic 9">
            <a:extLst>
              <a:ext uri="{FF2B5EF4-FFF2-40B4-BE49-F238E27FC236}">
                <a16:creationId xmlns:a16="http://schemas.microsoft.com/office/drawing/2014/main" id="{AA301A96-2AE5-525F-E8F8-4D1CDE87653B}"/>
              </a:ext>
            </a:extLst>
          </p:cNvPr>
          <p:cNvPicPr>
            <a:picLocks noChangeAspect="1"/>
          </p:cNvPicPr>
          <p:nvPr/>
        </p:nvPicPr>
        <p:blipFill>
          <a:blip>
            <a:alphaModFix amt="35000"/>
            <a:extLst>
              <a:ext uri="{96DAC541-7B7A-43D3-8B79-37D633B846F1}">
                <asvg:svgBlip xmlns:asvg="http://schemas.microsoft.com/office/drawing/2016/SVG/main" r:embed="rId27"/>
              </a:ext>
            </a:extLst>
          </a:blip>
          <a:stretch>
            <a:fillRect/>
          </a:stretch>
        </p:blipFill>
        <p:spPr>
          <a:xfrm>
            <a:off x="11507353" y="6147313"/>
            <a:ext cx="542637" cy="574162"/>
          </a:xfrm>
          <a:prstGeom prst="rect">
            <a:avLst/>
          </a:prstGeom>
        </p:spPr>
      </p:pic>
    </p:spTree>
    <p:extLst>
      <p:ext uri="{BB962C8B-B14F-4D97-AF65-F5344CB8AC3E}">
        <p14:creationId xmlns:p14="http://schemas.microsoft.com/office/powerpoint/2010/main" val="736729186"/>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71" r:id="rId10"/>
    <p:sldLayoutId id="2147483753" r:id="rId11"/>
    <p:sldLayoutId id="2147483754" r:id="rId12"/>
    <p:sldLayoutId id="2147483755" r:id="rId13"/>
    <p:sldLayoutId id="2147483756" r:id="rId14"/>
    <p:sldLayoutId id="2147483757" r:id="rId15"/>
    <p:sldLayoutId id="2147483758" r:id="rId16"/>
    <p:sldLayoutId id="2147483759" r:id="rId17"/>
    <p:sldLayoutId id="2147483760" r:id="rId18"/>
    <p:sldLayoutId id="2147483761" r:id="rId19"/>
    <p:sldLayoutId id="2147483762" r:id="rId20"/>
    <p:sldLayoutId id="2147483763" r:id="rId21"/>
    <p:sldLayoutId id="2147483764" r:id="rId22"/>
    <p:sldLayoutId id="2147483765" r:id="rId23"/>
    <p:sldLayoutId id="2147483766" r:id="rId24"/>
  </p:sldLayoutIdLst>
  <p:hf sldNum="0" hdr="0" ftr="0" dt="0"/>
  <p:txStyles>
    <p:titleStyle>
      <a:lvl1pPr algn="l" defTabSz="914400" rtl="0" eaLnBrk="1" latinLnBrk="0" hangingPunct="1">
        <a:lnSpc>
          <a:spcPct val="90000"/>
        </a:lnSpc>
        <a:spcBef>
          <a:spcPct val="0"/>
        </a:spcBef>
        <a:buNone/>
        <a:defRPr sz="4400" kern="1200">
          <a:solidFill>
            <a:schemeClr val="tx2"/>
          </a:solidFill>
          <a:latin typeface="Roboto Medium" panose="02000000000000000000" pitchFamily="2" charset="0"/>
          <a:ea typeface="Roboto Medium" panose="02000000000000000000" pitchFamily="2" charset="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Tx/>
        <a:buBlip>
          <a:blip>
            <a:extLst>
              <a:ext uri="{96DAC541-7B7A-43D3-8B79-37D633B846F1}">
                <asvg:svgBlip xmlns:asvg="http://schemas.microsoft.com/office/drawing/2016/SVG/main" r:embed="rId28"/>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0F0C30-B00F-3DD9-E5E6-ED4EC4C663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CD145210-F8A6-F9CF-63D0-D140B364F8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94A61B3A-CF19-4117-D3B8-CD00CB3BDB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D9B4756-728D-4F93-85AC-4E0B219EDA9B}" type="datetime1">
              <a:rPr lang="en-GB" smtClean="0"/>
              <a:t>09/06/2026</a:t>
            </a:fld>
            <a:endParaRPr lang="en-GB" dirty="0"/>
          </a:p>
        </p:txBody>
      </p:sp>
      <p:sp>
        <p:nvSpPr>
          <p:cNvPr id="5" name="Footer Placeholder 4">
            <a:extLst>
              <a:ext uri="{FF2B5EF4-FFF2-40B4-BE49-F238E27FC236}">
                <a16:creationId xmlns:a16="http://schemas.microsoft.com/office/drawing/2014/main" id="{A57AAFDB-34A0-9F26-85F9-86B11D02E1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dirty="0"/>
              <a:t>Test</a:t>
            </a:r>
          </a:p>
        </p:txBody>
      </p:sp>
      <p:sp>
        <p:nvSpPr>
          <p:cNvPr id="6" name="Slide Number Placeholder 5">
            <a:extLst>
              <a:ext uri="{FF2B5EF4-FFF2-40B4-BE49-F238E27FC236}">
                <a16:creationId xmlns:a16="http://schemas.microsoft.com/office/drawing/2014/main" id="{9BA3ACEE-6BBD-896A-DDFD-17D428C4BB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24913F0-9A86-4BBF-8859-5F55F8BC6461}" type="slidenum">
              <a:rPr lang="en-GB" smtClean="0"/>
              <a:t>‹#›</a:t>
            </a:fld>
            <a:endParaRPr lang="en-GB" dirty="0"/>
          </a:p>
        </p:txBody>
      </p:sp>
      <p:pic>
        <p:nvPicPr>
          <p:cNvPr id="7" name="Graphic 6">
            <a:extLst>
              <a:ext uri="{FF2B5EF4-FFF2-40B4-BE49-F238E27FC236}">
                <a16:creationId xmlns:a16="http://schemas.microsoft.com/office/drawing/2014/main" id="{C7B0B9B6-EFF7-81BB-5F08-981C05EDB661}"/>
              </a:ext>
            </a:extLst>
          </p:cNvPr>
          <p:cNvPicPr>
            <a:picLocks noChangeAspect="1"/>
          </p:cNvPicPr>
          <p:nvPr/>
        </p:nvPicPr>
        <p:blipFill>
          <a:blip>
            <a:alphaModFix amt="35000"/>
            <a:extLst>
              <a:ext uri="{96DAC541-7B7A-43D3-8B79-37D633B846F1}">
                <asvg:svgBlip xmlns:asvg="http://schemas.microsoft.com/office/drawing/2016/SVG/main" r:embed="rId22"/>
              </a:ext>
            </a:extLst>
          </a:blip>
          <a:srcRect/>
          <a:stretch/>
        </p:blipFill>
        <p:spPr>
          <a:xfrm>
            <a:off x="11507353" y="6147313"/>
            <a:ext cx="542637" cy="574161"/>
          </a:xfrm>
          <a:prstGeom prst="rect">
            <a:avLst/>
          </a:prstGeom>
        </p:spPr>
      </p:pic>
    </p:spTree>
    <p:extLst>
      <p:ext uri="{BB962C8B-B14F-4D97-AF65-F5344CB8AC3E}">
        <p14:creationId xmlns:p14="http://schemas.microsoft.com/office/powerpoint/2010/main" val="2455263090"/>
      </p:ext>
    </p:extLst>
  </p:cSld>
  <p:clrMap bg1="lt1" tx1="dk1" bg2="lt2" tx2="dk2" accent1="accent1" accent2="accent2" accent3="accent3" accent4="accent4" accent5="accent5" accent6="accent6" hlink="hlink" folHlink="folHlink"/>
  <p:sldLayoutIdLst>
    <p:sldLayoutId id="2147483682" r:id="rId1"/>
    <p:sldLayoutId id="2147483698" r:id="rId2"/>
    <p:sldLayoutId id="2147483699" r:id="rId3"/>
    <p:sldLayoutId id="2147483700" r:id="rId4"/>
    <p:sldLayoutId id="2147483686" r:id="rId5"/>
    <p:sldLayoutId id="2147483701" r:id="rId6"/>
    <p:sldLayoutId id="2147483702" r:id="rId7"/>
    <p:sldLayoutId id="2147483703" r:id="rId8"/>
    <p:sldLayoutId id="2147483690" r:id="rId9"/>
    <p:sldLayoutId id="2147483706" r:id="rId10"/>
    <p:sldLayoutId id="2147483705" r:id="rId11"/>
    <p:sldLayoutId id="2147483704" r:id="rId12"/>
    <p:sldLayoutId id="2147483694" r:id="rId13"/>
    <p:sldLayoutId id="2147483709" r:id="rId14"/>
    <p:sldLayoutId id="2147483708" r:id="rId15"/>
    <p:sldLayoutId id="2147483707" r:id="rId16"/>
    <p:sldLayoutId id="2147483697" r:id="rId17"/>
    <p:sldLayoutId id="2147483710" r:id="rId18"/>
    <p:sldLayoutId id="2147483711" r:id="rId19"/>
    <p:sldLayoutId id="2147483712" r:id="rId20"/>
  </p:sldLayoutIdLst>
  <p:hf sldNum="0" hdr="0" ftr="0" dt="0"/>
  <p:txStyles>
    <p:titleStyle>
      <a:lvl1pPr algn="l" defTabSz="914400" rtl="0" eaLnBrk="1" latinLnBrk="0" hangingPunct="1">
        <a:lnSpc>
          <a:spcPct val="90000"/>
        </a:lnSpc>
        <a:spcBef>
          <a:spcPct val="0"/>
        </a:spcBef>
        <a:buNone/>
        <a:defRPr sz="4400" kern="1200">
          <a:solidFill>
            <a:schemeClr val="tx2"/>
          </a:solidFill>
          <a:latin typeface="Roboto Medium" panose="02000000000000000000" pitchFamily="2" charset="0"/>
          <a:ea typeface="Roboto Medium" panose="02000000000000000000" pitchFamily="2" charset="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Tx/>
        <a:buBlip>
          <a:blip>
            <a:extLst>
              <a:ext uri="{96DAC541-7B7A-43D3-8B79-37D633B846F1}">
                <asvg:svgBlip xmlns:asvg="http://schemas.microsoft.com/office/drawing/2016/SVG/main" r:embed="rId2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92D050"/>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B1C7A338-A9A3-909F-4029-A2B0FC0E77DC}"/>
              </a:ext>
            </a:extLst>
          </p:cNvPr>
          <p:cNvSpPr/>
          <p:nvPr userDrawn="1"/>
        </p:nvSpPr>
        <p:spPr>
          <a:xfrm>
            <a:off x="-1628775" y="1133475"/>
            <a:ext cx="4876800" cy="4886325"/>
          </a:xfrm>
          <a:prstGeom prst="ellipse">
            <a:avLst/>
          </a:prstGeom>
          <a:solidFill>
            <a:schemeClr val="bg1"/>
          </a:solidFill>
          <a:ln w="254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Oval 7">
            <a:extLst>
              <a:ext uri="{FF2B5EF4-FFF2-40B4-BE49-F238E27FC236}">
                <a16:creationId xmlns:a16="http://schemas.microsoft.com/office/drawing/2014/main" id="{B297DD7E-64E8-105F-CFEE-F14B887EFBBB}"/>
              </a:ext>
            </a:extLst>
          </p:cNvPr>
          <p:cNvSpPr/>
          <p:nvPr userDrawn="1"/>
        </p:nvSpPr>
        <p:spPr>
          <a:xfrm>
            <a:off x="3707511" y="-1538576"/>
            <a:ext cx="4457700" cy="4529138"/>
          </a:xfrm>
          <a:prstGeom prst="ellipse">
            <a:avLst/>
          </a:prstGeom>
          <a:solidFill>
            <a:schemeClr val="bg1"/>
          </a:solidFill>
          <a:ln w="254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Oval 8">
            <a:extLst>
              <a:ext uri="{FF2B5EF4-FFF2-40B4-BE49-F238E27FC236}">
                <a16:creationId xmlns:a16="http://schemas.microsoft.com/office/drawing/2014/main" id="{23F54CAD-C88C-0433-CF9F-4FB98E6A6AF5}"/>
              </a:ext>
            </a:extLst>
          </p:cNvPr>
          <p:cNvSpPr/>
          <p:nvPr userDrawn="1"/>
        </p:nvSpPr>
        <p:spPr>
          <a:xfrm>
            <a:off x="8624697" y="-758952"/>
            <a:ext cx="4457699" cy="4453128"/>
          </a:xfrm>
          <a:prstGeom prst="ellipse">
            <a:avLst/>
          </a:prstGeom>
          <a:solidFill>
            <a:schemeClr val="bg1"/>
          </a:solidFill>
          <a:ln w="254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723021175"/>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svg"/><Relationship Id="rId3" Type="http://schemas.openxmlformats.org/officeDocument/2006/relationships/image" Target="../media/image18.svg"/><Relationship Id="rId7" Type="http://schemas.openxmlformats.org/officeDocument/2006/relationships/image" Target="../media/image22.svg"/><Relationship Id="rId12" Type="http://schemas.openxmlformats.org/officeDocument/2006/relationships/image" Target="../media/image27.svg"/><Relationship Id="rId2" Type="http://schemas.openxmlformats.org/officeDocument/2006/relationships/image" Target="../media/image17.svg"/><Relationship Id="rId16" Type="http://schemas.openxmlformats.org/officeDocument/2006/relationships/image" Target="../media/image31.svg"/><Relationship Id="rId1" Type="http://schemas.openxmlformats.org/officeDocument/2006/relationships/slideLayout" Target="../slideLayouts/slideLayout34.xml"/><Relationship Id="rId6" Type="http://schemas.openxmlformats.org/officeDocument/2006/relationships/image" Target="../media/image21.svg"/><Relationship Id="rId11" Type="http://schemas.openxmlformats.org/officeDocument/2006/relationships/image" Target="../media/image26.svg"/><Relationship Id="rId5" Type="http://schemas.openxmlformats.org/officeDocument/2006/relationships/image" Target="../media/image20.svg"/><Relationship Id="rId15" Type="http://schemas.openxmlformats.org/officeDocument/2006/relationships/image" Target="../media/image30.sv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svg"/><Relationship Id="rId14" Type="http://schemas.openxmlformats.org/officeDocument/2006/relationships/image" Target="../media/image29.svg"/></Relationships>
</file>

<file path=ppt/slides/_rels/slide23.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image" Target="../media/image33.jpg"/><Relationship Id="rId7" Type="http://schemas.openxmlformats.org/officeDocument/2006/relationships/image" Target="../media/image37.jpg"/><Relationship Id="rId2" Type="http://schemas.openxmlformats.org/officeDocument/2006/relationships/image" Target="../media/image32.jpg"/><Relationship Id="rId1" Type="http://schemas.openxmlformats.org/officeDocument/2006/relationships/slideLayout" Target="../slideLayouts/slideLayout34.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jp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2.png"/><Relationship Id="rId7" Type="http://schemas.openxmlformats.org/officeDocument/2006/relationships/image" Target="../media/image45.jpeg"/><Relationship Id="rId2" Type="http://schemas.openxmlformats.org/officeDocument/2006/relationships/image" Target="../media/image41.png"/><Relationship Id="rId1" Type="http://schemas.openxmlformats.org/officeDocument/2006/relationships/slideLayout" Target="../slideLayouts/slideLayout70.xml"/><Relationship Id="rId6" Type="http://schemas.openxmlformats.org/officeDocument/2006/relationships/image" Target="../media/image44.png"/><Relationship Id="rId5" Type="http://schemas.microsoft.com/office/2007/relationships/hdphoto" Target="../media/hdphoto1.wdp"/><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16.xml"/><Relationship Id="rId1" Type="http://schemas.openxmlformats.org/officeDocument/2006/relationships/slideLayout" Target="../slideLayouts/slideLayout34.xml"/><Relationship Id="rId5" Type="http://schemas.openxmlformats.org/officeDocument/2006/relationships/image" Target="../media/image48.jpeg"/><Relationship Id="rId4" Type="http://schemas.openxmlformats.org/officeDocument/2006/relationships/image" Target="../media/image47.emf"/></Relationships>
</file>

<file path=ppt/slides/_rels/slide2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3" Type="http://schemas.openxmlformats.org/officeDocument/2006/relationships/hyperlink" Target="http://www.dynamictraining.org.uk/" TargetMode="External"/><Relationship Id="rId2" Type="http://schemas.openxmlformats.org/officeDocument/2006/relationships/hyperlink" Target="mailto:ask.dynamic@dynamictraining.org.uk" TargetMode="Externa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74E02-BBCC-23A6-A89F-AFE18EBD901C}"/>
              </a:ext>
            </a:extLst>
          </p:cNvPr>
          <p:cNvSpPr>
            <a:spLocks noGrp="1"/>
          </p:cNvSpPr>
          <p:nvPr>
            <p:ph type="ctrTitle"/>
          </p:nvPr>
        </p:nvSpPr>
        <p:spPr>
          <a:xfrm>
            <a:off x="1771650" y="2717294"/>
            <a:ext cx="9144000" cy="1147617"/>
          </a:xfrm>
        </p:spPr>
        <p:txBody>
          <a:bodyPr/>
          <a:lstStyle/>
          <a:p>
            <a:r>
              <a:rPr lang="en-GB" sz="2400" dirty="0"/>
              <a:t>Healthcare Science Associate Level 4 Apprenticeships.</a:t>
            </a:r>
          </a:p>
        </p:txBody>
      </p:sp>
      <p:pic>
        <p:nvPicPr>
          <p:cNvPr id="4" name="Picture 3" descr="A group of people posing for a photo&#10;&#10;Description automatically generated">
            <a:extLst>
              <a:ext uri="{FF2B5EF4-FFF2-40B4-BE49-F238E27FC236}">
                <a16:creationId xmlns:a16="http://schemas.microsoft.com/office/drawing/2014/main" id="{C25AC6E8-711D-64A2-5EA3-AE994AAF50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30275"/>
            <a:ext cx="12192000" cy="3045849"/>
          </a:xfrm>
          <a:prstGeom prst="rect">
            <a:avLst/>
          </a:prstGeom>
          <a:ln w="50800">
            <a:noFill/>
          </a:ln>
        </p:spPr>
      </p:pic>
    </p:spTree>
    <p:extLst>
      <p:ext uri="{BB962C8B-B14F-4D97-AF65-F5344CB8AC3E}">
        <p14:creationId xmlns:p14="http://schemas.microsoft.com/office/powerpoint/2010/main" val="1524031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3A218-AE24-5655-CDD0-81614BA6533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1981396-D108-D399-E27D-9B436C016B11}"/>
              </a:ext>
            </a:extLst>
          </p:cNvPr>
          <p:cNvSpPr>
            <a:spLocks noGrp="1"/>
          </p:cNvSpPr>
          <p:nvPr>
            <p:ph type="title"/>
          </p:nvPr>
        </p:nvSpPr>
        <p:spPr>
          <a:xfrm>
            <a:off x="828472" y="596555"/>
            <a:ext cx="10319657" cy="706951"/>
          </a:xfrm>
        </p:spPr>
        <p:txBody>
          <a:bodyPr>
            <a:normAutofit/>
          </a:bodyPr>
          <a:lstStyle/>
          <a:p>
            <a:r>
              <a:rPr lang="en-GB" sz="2800" dirty="0"/>
              <a:t>Healthcare Science Associate Level 4: Medical Engineering</a:t>
            </a:r>
          </a:p>
        </p:txBody>
      </p:sp>
      <p:pic>
        <p:nvPicPr>
          <p:cNvPr id="4" name="Picture 3">
            <a:extLst>
              <a:ext uri="{FF2B5EF4-FFF2-40B4-BE49-F238E27FC236}">
                <a16:creationId xmlns:a16="http://schemas.microsoft.com/office/drawing/2014/main" id="{22F27571-1AF7-C128-EAFC-0F803DDB4C10}"/>
              </a:ext>
            </a:extLst>
          </p:cNvPr>
          <p:cNvPicPr>
            <a:picLocks noChangeAspect="1"/>
          </p:cNvPicPr>
          <p:nvPr/>
        </p:nvPicPr>
        <p:blipFill>
          <a:blip r:embed="rId3"/>
          <a:stretch>
            <a:fillRect/>
          </a:stretch>
        </p:blipFill>
        <p:spPr>
          <a:xfrm>
            <a:off x="984115" y="1303506"/>
            <a:ext cx="9309530" cy="5554494"/>
          </a:xfrm>
          <a:prstGeom prst="rect">
            <a:avLst/>
          </a:prstGeom>
        </p:spPr>
      </p:pic>
    </p:spTree>
    <p:extLst>
      <p:ext uri="{BB962C8B-B14F-4D97-AF65-F5344CB8AC3E}">
        <p14:creationId xmlns:p14="http://schemas.microsoft.com/office/powerpoint/2010/main" val="2711617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CD3A8-F0F2-9473-0EBC-988A8A8F026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55C934F-B260-07E0-D6D1-07DB0D48FD55}"/>
              </a:ext>
            </a:extLst>
          </p:cNvPr>
          <p:cNvSpPr>
            <a:spLocks noGrp="1"/>
          </p:cNvSpPr>
          <p:nvPr>
            <p:ph idx="1"/>
          </p:nvPr>
        </p:nvSpPr>
        <p:spPr>
          <a:xfrm>
            <a:off x="838200" y="1644649"/>
            <a:ext cx="4969043" cy="5035283"/>
          </a:xfrm>
        </p:spPr>
        <p:txBody>
          <a:bodyPr>
            <a:noAutofit/>
          </a:bodyPr>
          <a:lstStyle/>
          <a:p>
            <a:r>
              <a:rPr lang="en-GB" sz="1400" dirty="0"/>
              <a:t>Appraisal to be completed and annotated with career plan discussed and developed.</a:t>
            </a:r>
          </a:p>
          <a:p>
            <a:r>
              <a:rPr lang="en-GB" sz="1400" dirty="0"/>
              <a:t>Develop and review different types of communication methods to communicate within your role.</a:t>
            </a:r>
          </a:p>
          <a:p>
            <a:r>
              <a:rPr lang="en-GB" sz="1400" dirty="0"/>
              <a:t>Complete a risk assessment relevant to your area of practice using local procedures.</a:t>
            </a:r>
          </a:p>
          <a:p>
            <a:r>
              <a:rPr lang="en-GB" sz="1400" dirty="0"/>
              <a:t>Produce guidance for a new starter detailing hazardous materials and substances in your workplace and how to manage them safely.</a:t>
            </a:r>
          </a:p>
          <a:p>
            <a:r>
              <a:rPr lang="en-GB" sz="1400" dirty="0"/>
              <a:t>Undertake an innovation or improvement within your workplace.</a:t>
            </a:r>
          </a:p>
          <a:p>
            <a:r>
              <a:rPr lang="en-GB" sz="1400" dirty="0"/>
              <a:t>Participate in drafting at least 2 standard operating procedures within your area of work.</a:t>
            </a:r>
          </a:p>
          <a:p>
            <a:r>
              <a:rPr lang="en-GB" sz="1400" dirty="0"/>
              <a:t>Produce reports demonstrating your understanding and ability to perform Quality Control and Quality Assurance.</a:t>
            </a:r>
          </a:p>
          <a:p>
            <a:r>
              <a:rPr lang="en-GB" sz="1400" dirty="0"/>
              <a:t>Lead a quality management technical audit process, demonstrating your participation in service improvements within your department.</a:t>
            </a:r>
          </a:p>
          <a:p>
            <a:r>
              <a:rPr lang="en-GB" sz="1400" dirty="0"/>
              <a:t>Deliver training and competency assessment to a junior staff member</a:t>
            </a:r>
          </a:p>
        </p:txBody>
      </p:sp>
      <p:sp>
        <p:nvSpPr>
          <p:cNvPr id="4" name="Title 3">
            <a:extLst>
              <a:ext uri="{FF2B5EF4-FFF2-40B4-BE49-F238E27FC236}">
                <a16:creationId xmlns:a16="http://schemas.microsoft.com/office/drawing/2014/main" id="{EDEEBBCC-4A8D-A373-ABFF-8FE75D6F93BC}"/>
              </a:ext>
            </a:extLst>
          </p:cNvPr>
          <p:cNvSpPr>
            <a:spLocks noGrp="1"/>
          </p:cNvSpPr>
          <p:nvPr>
            <p:ph type="title"/>
          </p:nvPr>
        </p:nvSpPr>
        <p:spPr/>
        <p:txBody>
          <a:bodyPr>
            <a:noAutofit/>
          </a:bodyPr>
          <a:lstStyle/>
          <a:p>
            <a:r>
              <a:rPr lang="en-GB" sz="3200" dirty="0"/>
              <a:t>Medical Engineering: Off-the-Job learning activities include:</a:t>
            </a:r>
          </a:p>
        </p:txBody>
      </p:sp>
      <p:sp>
        <p:nvSpPr>
          <p:cNvPr id="3" name="Content Placeholder 2">
            <a:extLst>
              <a:ext uri="{FF2B5EF4-FFF2-40B4-BE49-F238E27FC236}">
                <a16:creationId xmlns:a16="http://schemas.microsoft.com/office/drawing/2014/main" id="{6B52071B-F117-B72B-3B15-C2B3DA4A9ED4}"/>
              </a:ext>
            </a:extLst>
          </p:cNvPr>
          <p:cNvSpPr>
            <a:spLocks noGrp="1"/>
          </p:cNvSpPr>
          <p:nvPr>
            <p:ph sz="half" idx="4294967295"/>
          </p:nvPr>
        </p:nvSpPr>
        <p:spPr>
          <a:xfrm>
            <a:off x="6384758" y="1644650"/>
            <a:ext cx="5181600" cy="4832350"/>
          </a:xfrm>
        </p:spPr>
        <p:txBody>
          <a:bodyPr>
            <a:noAutofit/>
          </a:bodyPr>
          <a:lstStyle/>
          <a:p>
            <a:pPr marL="0" lvl="0" indent="0">
              <a:buNone/>
            </a:pPr>
            <a:r>
              <a:rPr lang="en-GB" sz="1400" b="1" dirty="0"/>
              <a:t>Pathway Specific </a:t>
            </a:r>
          </a:p>
          <a:p>
            <a:r>
              <a:rPr lang="en-GB" sz="1400" dirty="0"/>
              <a:t>Learners will complete weekly anatomy and physiology e-learning via ATOM software.</a:t>
            </a:r>
          </a:p>
          <a:p>
            <a:r>
              <a:rPr lang="en-GB" sz="1400" dirty="0"/>
              <a:t>Learners will attend three taught sessions covering A&amp;P introduction, sociology, and genetics.</a:t>
            </a:r>
          </a:p>
          <a:p>
            <a:r>
              <a:rPr lang="en-GB" sz="1400" dirty="0"/>
              <a:t>Learners will have monthly 2-hour check-ins with their coach.</a:t>
            </a:r>
          </a:p>
          <a:p>
            <a:r>
              <a:rPr lang="en-GB" sz="1400" dirty="0"/>
              <a:t>Learners should complete their assessments and knowledge workbooks for the units.</a:t>
            </a:r>
          </a:p>
          <a:p>
            <a:r>
              <a:rPr lang="en-GB" sz="1400" dirty="0"/>
              <a:t>Attending a Multi-Disciplinary Team Meeting (MDM/MDT) where a patient’s pathway is discussed using diagnostic tests.</a:t>
            </a:r>
          </a:p>
          <a:p>
            <a:r>
              <a:rPr lang="en-GB" sz="1400" dirty="0"/>
              <a:t>Spending time with the Patient Liaison Service to understand how queries and complaints are managed.</a:t>
            </a:r>
          </a:p>
          <a:p>
            <a:r>
              <a:rPr lang="en-GB" sz="1400" dirty="0"/>
              <a:t>Attending a Comorbidity Meeting to discuss unexpected or unexplained patient deaths, including root cause analysis.</a:t>
            </a:r>
          </a:p>
          <a:p>
            <a:r>
              <a:rPr lang="en-GB" sz="1400" dirty="0"/>
              <a:t>Understanding the wider patient journey by observing the use of equipment in clinical areas and its role in patient care.</a:t>
            </a:r>
          </a:p>
          <a:p>
            <a:r>
              <a:rPr lang="en-GB" sz="1400" dirty="0"/>
              <a:t>Attending Trust/Organisational Quality Meetings to review data related to medical devices.</a:t>
            </a:r>
          </a:p>
        </p:txBody>
      </p:sp>
    </p:spTree>
    <p:extLst>
      <p:ext uri="{BB962C8B-B14F-4D97-AF65-F5344CB8AC3E}">
        <p14:creationId xmlns:p14="http://schemas.microsoft.com/office/powerpoint/2010/main" val="2703465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EE582-B632-F07E-CE31-345039F862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4BC697B-7D02-5D86-4FA5-C07659AFE56C}"/>
              </a:ext>
            </a:extLst>
          </p:cNvPr>
          <p:cNvSpPr>
            <a:spLocks noGrp="1"/>
          </p:cNvSpPr>
          <p:nvPr>
            <p:ph type="title"/>
          </p:nvPr>
        </p:nvSpPr>
        <p:spPr>
          <a:xfrm>
            <a:off x="828472" y="596555"/>
            <a:ext cx="10319657" cy="706951"/>
          </a:xfrm>
        </p:spPr>
        <p:txBody>
          <a:bodyPr>
            <a:normAutofit/>
          </a:bodyPr>
          <a:lstStyle/>
          <a:p>
            <a:r>
              <a:rPr lang="en-GB" sz="2800" dirty="0"/>
              <a:t>Healthcare Science Associate Level 4: Neurophysiology</a:t>
            </a:r>
          </a:p>
        </p:txBody>
      </p:sp>
      <p:pic>
        <p:nvPicPr>
          <p:cNvPr id="5" name="Picture 4">
            <a:extLst>
              <a:ext uri="{FF2B5EF4-FFF2-40B4-BE49-F238E27FC236}">
                <a16:creationId xmlns:a16="http://schemas.microsoft.com/office/drawing/2014/main" id="{D819D132-29D1-4514-2B84-0DE5C346169F}"/>
              </a:ext>
            </a:extLst>
          </p:cNvPr>
          <p:cNvPicPr>
            <a:picLocks noChangeAspect="1"/>
          </p:cNvPicPr>
          <p:nvPr/>
        </p:nvPicPr>
        <p:blipFill>
          <a:blip r:embed="rId3"/>
          <a:stretch>
            <a:fillRect/>
          </a:stretch>
        </p:blipFill>
        <p:spPr>
          <a:xfrm>
            <a:off x="1070882" y="1250999"/>
            <a:ext cx="9386351" cy="5607001"/>
          </a:xfrm>
          <a:prstGeom prst="rect">
            <a:avLst/>
          </a:prstGeom>
        </p:spPr>
      </p:pic>
    </p:spTree>
    <p:extLst>
      <p:ext uri="{BB962C8B-B14F-4D97-AF65-F5344CB8AC3E}">
        <p14:creationId xmlns:p14="http://schemas.microsoft.com/office/powerpoint/2010/main" val="2946666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8EBDF-FCBE-6C3B-87C9-1A0ACC947DF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65EB5FD-22BB-1165-AEE6-3463DD2289AA}"/>
              </a:ext>
            </a:extLst>
          </p:cNvPr>
          <p:cNvSpPr>
            <a:spLocks noGrp="1"/>
          </p:cNvSpPr>
          <p:nvPr>
            <p:ph idx="1"/>
          </p:nvPr>
        </p:nvSpPr>
        <p:spPr>
          <a:xfrm>
            <a:off x="838200" y="1644649"/>
            <a:ext cx="4969043" cy="5035283"/>
          </a:xfrm>
        </p:spPr>
        <p:txBody>
          <a:bodyPr>
            <a:noAutofit/>
          </a:bodyPr>
          <a:lstStyle/>
          <a:p>
            <a:r>
              <a:rPr lang="en-GB" sz="1400" dirty="0"/>
              <a:t>Appraisal to be completed and annotated with career plan discussed and developed.</a:t>
            </a:r>
          </a:p>
          <a:p>
            <a:r>
              <a:rPr lang="en-GB" sz="1400" dirty="0"/>
              <a:t>Develop and review different types of communication methods to communicate within your role.</a:t>
            </a:r>
          </a:p>
          <a:p>
            <a:r>
              <a:rPr lang="en-GB" sz="1400" dirty="0"/>
              <a:t>Complete a risk assessment relevant to your area of practice using local procedures.</a:t>
            </a:r>
          </a:p>
          <a:p>
            <a:r>
              <a:rPr lang="en-GB" sz="1400" dirty="0"/>
              <a:t>Produce guidance for a new starter detailing hazardous materials and substances in your workplace and how to manage them safely.</a:t>
            </a:r>
          </a:p>
          <a:p>
            <a:r>
              <a:rPr lang="en-GB" sz="1400" dirty="0"/>
              <a:t>Undertake an innovation or improvement within your workplace.</a:t>
            </a:r>
          </a:p>
          <a:p>
            <a:r>
              <a:rPr lang="en-GB" sz="1400" dirty="0"/>
              <a:t>Participate in drafting at least 2 standard operating procedures within your area of work.</a:t>
            </a:r>
          </a:p>
          <a:p>
            <a:r>
              <a:rPr lang="en-GB" sz="1400" dirty="0"/>
              <a:t>Produce reports demonstrating your understanding and ability to perform Quality Control and Quality Assurance.</a:t>
            </a:r>
          </a:p>
          <a:p>
            <a:r>
              <a:rPr lang="en-GB" sz="1400" dirty="0"/>
              <a:t>Lead a quality management technical audit process, demonstrating your participation in service improvements within your department.</a:t>
            </a:r>
          </a:p>
          <a:p>
            <a:r>
              <a:rPr lang="en-GB" sz="1400" dirty="0"/>
              <a:t>Deliver training and competency assessment to a junior staff member</a:t>
            </a:r>
          </a:p>
        </p:txBody>
      </p:sp>
      <p:sp>
        <p:nvSpPr>
          <p:cNvPr id="4" name="Title 3">
            <a:extLst>
              <a:ext uri="{FF2B5EF4-FFF2-40B4-BE49-F238E27FC236}">
                <a16:creationId xmlns:a16="http://schemas.microsoft.com/office/drawing/2014/main" id="{432C107C-E8A4-A157-6ED3-20506C762C4F}"/>
              </a:ext>
            </a:extLst>
          </p:cNvPr>
          <p:cNvSpPr>
            <a:spLocks noGrp="1"/>
          </p:cNvSpPr>
          <p:nvPr>
            <p:ph type="title"/>
          </p:nvPr>
        </p:nvSpPr>
        <p:spPr/>
        <p:txBody>
          <a:bodyPr>
            <a:noAutofit/>
          </a:bodyPr>
          <a:lstStyle/>
          <a:p>
            <a:r>
              <a:rPr lang="en-GB" sz="3200" dirty="0"/>
              <a:t>Neurophysiology: Off-the-Job learning activities include:</a:t>
            </a:r>
          </a:p>
        </p:txBody>
      </p:sp>
      <p:sp>
        <p:nvSpPr>
          <p:cNvPr id="3" name="Content Placeholder 2">
            <a:extLst>
              <a:ext uri="{FF2B5EF4-FFF2-40B4-BE49-F238E27FC236}">
                <a16:creationId xmlns:a16="http://schemas.microsoft.com/office/drawing/2014/main" id="{BD02257A-AF87-BAA1-D22B-903F88044455}"/>
              </a:ext>
            </a:extLst>
          </p:cNvPr>
          <p:cNvSpPr>
            <a:spLocks noGrp="1"/>
          </p:cNvSpPr>
          <p:nvPr>
            <p:ph sz="half" idx="4294967295"/>
          </p:nvPr>
        </p:nvSpPr>
        <p:spPr>
          <a:xfrm>
            <a:off x="6196405" y="1644650"/>
            <a:ext cx="5369953" cy="4832350"/>
          </a:xfrm>
        </p:spPr>
        <p:txBody>
          <a:bodyPr>
            <a:noAutofit/>
          </a:bodyPr>
          <a:lstStyle/>
          <a:p>
            <a:pPr marL="0" lvl="0" indent="0">
              <a:buNone/>
            </a:pPr>
            <a:r>
              <a:rPr lang="en-GB" sz="1400" b="1" dirty="0"/>
              <a:t>Pathway </a:t>
            </a:r>
          </a:p>
          <a:p>
            <a:r>
              <a:rPr lang="en-GB" sz="1400" dirty="0"/>
              <a:t>Learners will complete weekly anatomy and physiology e-learning via ATOM software.</a:t>
            </a:r>
          </a:p>
          <a:p>
            <a:r>
              <a:rPr lang="en-GB" sz="1400" dirty="0"/>
              <a:t>Learners will have continuous check-ins with their coach every month for 2 hours.</a:t>
            </a:r>
          </a:p>
          <a:p>
            <a:r>
              <a:rPr lang="en-GB" sz="1400" dirty="0"/>
              <a:t>Learners should complete their assessments for these units as well as the knowledge workbooks.</a:t>
            </a:r>
          </a:p>
          <a:p>
            <a:r>
              <a:rPr lang="en-GB" sz="1400" dirty="0"/>
              <a:t>Learners will attend a Quality Meeting where statistics and data are discussed.</a:t>
            </a:r>
          </a:p>
          <a:p>
            <a:r>
              <a:rPr lang="en-GB" sz="1400" dirty="0"/>
              <a:t>Attending a Multi-Disciplinary Team Meeting (MDM/MDT) where a patient’s pathway is discussed using diagnostic tests.</a:t>
            </a:r>
          </a:p>
          <a:p>
            <a:r>
              <a:rPr lang="en-GB" sz="1400" dirty="0"/>
              <a:t>Spending time with the Patient Liaison Service to see how they manage queries and complaints.</a:t>
            </a:r>
          </a:p>
          <a:p>
            <a:r>
              <a:rPr lang="en-GB" sz="1400" dirty="0"/>
              <a:t>Attending a Comorbidity Meeting to discuss unexpected or unexplained patient deaths, including root cause analysis.</a:t>
            </a:r>
          </a:p>
          <a:p>
            <a:r>
              <a:rPr lang="en-GB" sz="1400" dirty="0"/>
              <a:t>Seeing patients in clinic with a Clinician to discuss diagnosis and plan treatments.</a:t>
            </a:r>
          </a:p>
          <a:p>
            <a:r>
              <a:rPr lang="en-GB" sz="1400" dirty="0"/>
              <a:t>Reflective accounts for all OTJ activities to highlight learning and demonstrate career progression opportunities.</a:t>
            </a:r>
          </a:p>
        </p:txBody>
      </p:sp>
    </p:spTree>
    <p:extLst>
      <p:ext uri="{BB962C8B-B14F-4D97-AF65-F5344CB8AC3E}">
        <p14:creationId xmlns:p14="http://schemas.microsoft.com/office/powerpoint/2010/main" val="2310453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9522C-A15A-E63B-4E7A-BB6E5E8754A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105200E-5C9B-42AB-4728-1187ED52B952}"/>
              </a:ext>
            </a:extLst>
          </p:cNvPr>
          <p:cNvSpPr>
            <a:spLocks noGrp="1"/>
          </p:cNvSpPr>
          <p:nvPr>
            <p:ph type="title"/>
          </p:nvPr>
        </p:nvSpPr>
        <p:spPr>
          <a:xfrm>
            <a:off x="828472" y="596555"/>
            <a:ext cx="10319657" cy="706951"/>
          </a:xfrm>
        </p:spPr>
        <p:txBody>
          <a:bodyPr>
            <a:normAutofit/>
          </a:bodyPr>
          <a:lstStyle/>
          <a:p>
            <a:r>
              <a:rPr lang="en-GB" sz="2800" dirty="0"/>
              <a:t>Healthcare Science Associate Level 4: Ophthalmology  </a:t>
            </a:r>
          </a:p>
        </p:txBody>
      </p:sp>
      <p:pic>
        <p:nvPicPr>
          <p:cNvPr id="4" name="Picture 3">
            <a:extLst>
              <a:ext uri="{FF2B5EF4-FFF2-40B4-BE49-F238E27FC236}">
                <a16:creationId xmlns:a16="http://schemas.microsoft.com/office/drawing/2014/main" id="{DCEF02D2-FB08-9CCF-AC3E-2949A4E11440}"/>
              </a:ext>
            </a:extLst>
          </p:cNvPr>
          <p:cNvPicPr>
            <a:picLocks noChangeAspect="1"/>
          </p:cNvPicPr>
          <p:nvPr/>
        </p:nvPicPr>
        <p:blipFill>
          <a:blip r:embed="rId3"/>
          <a:stretch>
            <a:fillRect/>
          </a:stretch>
        </p:blipFill>
        <p:spPr>
          <a:xfrm>
            <a:off x="1369018" y="1256815"/>
            <a:ext cx="8664691" cy="5601185"/>
          </a:xfrm>
          <a:prstGeom prst="rect">
            <a:avLst/>
          </a:prstGeom>
        </p:spPr>
      </p:pic>
    </p:spTree>
    <p:extLst>
      <p:ext uri="{BB962C8B-B14F-4D97-AF65-F5344CB8AC3E}">
        <p14:creationId xmlns:p14="http://schemas.microsoft.com/office/powerpoint/2010/main" val="462344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9A86F-FD8F-4730-5A65-BCFF73283C5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1D6812-798B-85A2-B2D4-E791F6E10F71}"/>
              </a:ext>
            </a:extLst>
          </p:cNvPr>
          <p:cNvSpPr>
            <a:spLocks noGrp="1"/>
          </p:cNvSpPr>
          <p:nvPr>
            <p:ph idx="1"/>
          </p:nvPr>
        </p:nvSpPr>
        <p:spPr>
          <a:xfrm>
            <a:off x="719866" y="1644650"/>
            <a:ext cx="4969043" cy="5035283"/>
          </a:xfrm>
        </p:spPr>
        <p:txBody>
          <a:bodyPr>
            <a:noAutofit/>
          </a:bodyPr>
          <a:lstStyle/>
          <a:p>
            <a:r>
              <a:rPr lang="en-GB" sz="1400" dirty="0"/>
              <a:t>Appraisal to be completed and annotated with career plan discussed and developed.</a:t>
            </a:r>
          </a:p>
          <a:p>
            <a:r>
              <a:rPr lang="en-GB" sz="1400" dirty="0"/>
              <a:t>Develop and review different types of communication methods to communicate within your role.</a:t>
            </a:r>
          </a:p>
          <a:p>
            <a:r>
              <a:rPr lang="en-GB" sz="1400" dirty="0"/>
              <a:t>Complete a risk assessment relevant to your area of practice using local procedures.</a:t>
            </a:r>
          </a:p>
          <a:p>
            <a:r>
              <a:rPr lang="en-GB" sz="1400" dirty="0"/>
              <a:t>Produce guidance for a new starter detailing hazardous materials and substances in your workplace and how to manage them safely.</a:t>
            </a:r>
          </a:p>
          <a:p>
            <a:r>
              <a:rPr lang="en-GB" sz="1400" dirty="0"/>
              <a:t>Undertake an innovation or improvement within your workplace.</a:t>
            </a:r>
          </a:p>
          <a:p>
            <a:r>
              <a:rPr lang="en-GB" sz="1400" dirty="0"/>
              <a:t>Participate in drafting at least 2 standard operating procedures within your area of work.</a:t>
            </a:r>
          </a:p>
          <a:p>
            <a:r>
              <a:rPr lang="en-GB" sz="1400" dirty="0"/>
              <a:t>Produce reports demonstrating your understanding and ability to perform Quality Control and Quality Assurance.</a:t>
            </a:r>
          </a:p>
          <a:p>
            <a:r>
              <a:rPr lang="en-GB" sz="1400" dirty="0"/>
              <a:t>Lead a quality management technical audit process, demonstrating your participation in service improvements within your department.</a:t>
            </a:r>
          </a:p>
          <a:p>
            <a:r>
              <a:rPr lang="en-GB" sz="1400" dirty="0"/>
              <a:t>Deliver training and competency assessment to a junior staff member</a:t>
            </a:r>
          </a:p>
        </p:txBody>
      </p:sp>
      <p:sp>
        <p:nvSpPr>
          <p:cNvPr id="4" name="Title 3">
            <a:extLst>
              <a:ext uri="{FF2B5EF4-FFF2-40B4-BE49-F238E27FC236}">
                <a16:creationId xmlns:a16="http://schemas.microsoft.com/office/drawing/2014/main" id="{E7CB3E26-5F88-8B0D-B1D2-85366FEF4B54}"/>
              </a:ext>
            </a:extLst>
          </p:cNvPr>
          <p:cNvSpPr>
            <a:spLocks noGrp="1"/>
          </p:cNvSpPr>
          <p:nvPr>
            <p:ph type="title"/>
          </p:nvPr>
        </p:nvSpPr>
        <p:spPr/>
        <p:txBody>
          <a:bodyPr>
            <a:noAutofit/>
          </a:bodyPr>
          <a:lstStyle/>
          <a:p>
            <a:r>
              <a:rPr lang="en-GB" sz="3200" dirty="0"/>
              <a:t> Ophthalmology: Off-the-Job learning activities include:</a:t>
            </a:r>
          </a:p>
        </p:txBody>
      </p:sp>
      <p:sp>
        <p:nvSpPr>
          <p:cNvPr id="3" name="Content Placeholder 2">
            <a:extLst>
              <a:ext uri="{FF2B5EF4-FFF2-40B4-BE49-F238E27FC236}">
                <a16:creationId xmlns:a16="http://schemas.microsoft.com/office/drawing/2014/main" id="{397761EA-69B2-7872-A128-6C175527AF78}"/>
              </a:ext>
            </a:extLst>
          </p:cNvPr>
          <p:cNvSpPr>
            <a:spLocks noGrp="1"/>
          </p:cNvSpPr>
          <p:nvPr>
            <p:ph sz="half" idx="4294967295"/>
          </p:nvPr>
        </p:nvSpPr>
        <p:spPr>
          <a:xfrm>
            <a:off x="5998028" y="1644650"/>
            <a:ext cx="5348438" cy="4832350"/>
          </a:xfrm>
        </p:spPr>
        <p:txBody>
          <a:bodyPr>
            <a:normAutofit fontScale="55000" lnSpcReduction="20000"/>
          </a:bodyPr>
          <a:lstStyle/>
          <a:p>
            <a:pPr marL="0" lvl="0" indent="0">
              <a:buNone/>
            </a:pPr>
            <a:r>
              <a:rPr lang="en-GB" sz="2500" b="1" dirty="0"/>
              <a:t>Pathway Specific </a:t>
            </a:r>
          </a:p>
          <a:p>
            <a:r>
              <a:rPr lang="en-GB" sz="2500" dirty="0"/>
              <a:t>Understanding the wider patient journey by attending a Multi-Disciplinary Team Meeting (MDM/MDT) where a patient’s pathway is being discussed using diagnostic tests.</a:t>
            </a:r>
          </a:p>
          <a:p>
            <a:r>
              <a:rPr lang="en-GB" sz="2500" dirty="0"/>
              <a:t>Seeing patients in clinic with a Clinician to discuss diagnosis and plan treatments.</a:t>
            </a:r>
          </a:p>
          <a:p>
            <a:r>
              <a:rPr lang="en-GB" sz="2500" dirty="0"/>
              <a:t>Opportunities to observe corrective procedures for patients, such as small surgeries, cataract operations, or lens replacements.</a:t>
            </a:r>
          </a:p>
          <a:p>
            <a:r>
              <a:rPr lang="en-GB" sz="2500" dirty="0"/>
              <a:t>Learners will complete weekly anatomy and physiology e-learning via ATOM software.</a:t>
            </a:r>
          </a:p>
          <a:p>
            <a:r>
              <a:rPr lang="en-GB" sz="2500" dirty="0"/>
              <a:t>Learners will attend three taught sessions covering A&amp;P introduction, sociology, and genetics.</a:t>
            </a:r>
          </a:p>
          <a:p>
            <a:r>
              <a:rPr lang="en-GB" sz="2500" dirty="0"/>
              <a:t>Spending time with the Patient Liaison Service to see how they manage queries and complaints.</a:t>
            </a:r>
          </a:p>
          <a:p>
            <a:r>
              <a:rPr lang="en-GB" sz="2500" dirty="0"/>
              <a:t>Attending a Comorbidity Meeting where unexpected or unexplained patient deaths are discussed, including root cause analysis.</a:t>
            </a:r>
          </a:p>
          <a:p>
            <a:r>
              <a:rPr lang="en-GB" sz="2500" dirty="0"/>
              <a:t>Reflective accounts for all OTJ activities to highlight learning and demonstrate </a:t>
            </a:r>
            <a:r>
              <a:rPr lang="en-GB" dirty="0"/>
              <a:t>career progression opportunities.</a:t>
            </a:r>
          </a:p>
          <a:p>
            <a:pPr lvl="0"/>
            <a:endParaRPr lang="en-GB" sz="1400" dirty="0"/>
          </a:p>
        </p:txBody>
      </p:sp>
    </p:spTree>
    <p:extLst>
      <p:ext uri="{BB962C8B-B14F-4D97-AF65-F5344CB8AC3E}">
        <p14:creationId xmlns:p14="http://schemas.microsoft.com/office/powerpoint/2010/main" val="2693193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A363C-F793-08E6-E46A-CF6AD8C33E0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68C3281-11C3-CFD4-3DE9-ABA2DD80BEC2}"/>
              </a:ext>
            </a:extLst>
          </p:cNvPr>
          <p:cNvSpPr>
            <a:spLocks noGrp="1"/>
          </p:cNvSpPr>
          <p:nvPr>
            <p:ph type="title"/>
          </p:nvPr>
        </p:nvSpPr>
        <p:spPr>
          <a:xfrm>
            <a:off x="828472" y="596555"/>
            <a:ext cx="10319657" cy="706951"/>
          </a:xfrm>
        </p:spPr>
        <p:txBody>
          <a:bodyPr>
            <a:normAutofit/>
          </a:bodyPr>
          <a:lstStyle/>
          <a:p>
            <a:r>
              <a:rPr lang="en-GB" sz="2800" dirty="0"/>
              <a:t>Healthcare Science Associate Level 4: Pathology  </a:t>
            </a:r>
          </a:p>
        </p:txBody>
      </p:sp>
      <p:pic>
        <p:nvPicPr>
          <p:cNvPr id="5" name="Picture 4">
            <a:extLst>
              <a:ext uri="{FF2B5EF4-FFF2-40B4-BE49-F238E27FC236}">
                <a16:creationId xmlns:a16="http://schemas.microsoft.com/office/drawing/2014/main" id="{17F94F8B-047C-A9EC-E9A0-A2F9473619FB}"/>
              </a:ext>
            </a:extLst>
          </p:cNvPr>
          <p:cNvPicPr>
            <a:picLocks noChangeAspect="1"/>
          </p:cNvPicPr>
          <p:nvPr/>
        </p:nvPicPr>
        <p:blipFill>
          <a:blip r:embed="rId3"/>
          <a:stretch>
            <a:fillRect/>
          </a:stretch>
        </p:blipFill>
        <p:spPr>
          <a:xfrm>
            <a:off x="684962" y="1540877"/>
            <a:ext cx="10463167" cy="5235394"/>
          </a:xfrm>
          <a:prstGeom prst="rect">
            <a:avLst/>
          </a:prstGeom>
        </p:spPr>
      </p:pic>
    </p:spTree>
    <p:extLst>
      <p:ext uri="{BB962C8B-B14F-4D97-AF65-F5344CB8AC3E}">
        <p14:creationId xmlns:p14="http://schemas.microsoft.com/office/powerpoint/2010/main" val="40383084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54D79-96EF-9CCC-F0DE-2D8E2F03EE1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C56E5F9-DDC6-6956-B360-B9D2D3E8B66A}"/>
              </a:ext>
            </a:extLst>
          </p:cNvPr>
          <p:cNvSpPr>
            <a:spLocks noGrp="1"/>
          </p:cNvSpPr>
          <p:nvPr>
            <p:ph idx="1"/>
          </p:nvPr>
        </p:nvSpPr>
        <p:spPr>
          <a:xfrm>
            <a:off x="838200" y="1644649"/>
            <a:ext cx="4969043" cy="5035283"/>
          </a:xfrm>
        </p:spPr>
        <p:txBody>
          <a:bodyPr>
            <a:noAutofit/>
          </a:bodyPr>
          <a:lstStyle/>
          <a:p>
            <a:r>
              <a:rPr lang="en-GB" sz="1400" dirty="0"/>
              <a:t>Appraisal to be completed and annotated with career plan discussed and developed.</a:t>
            </a:r>
          </a:p>
          <a:p>
            <a:r>
              <a:rPr lang="en-GB" sz="1400" dirty="0"/>
              <a:t>Develop and review different types of communication methods to communicate within your role.</a:t>
            </a:r>
          </a:p>
          <a:p>
            <a:r>
              <a:rPr lang="en-GB" sz="1400" dirty="0"/>
              <a:t>Complete a risk assessment relevant to your area of practice using local procedures.</a:t>
            </a:r>
          </a:p>
          <a:p>
            <a:r>
              <a:rPr lang="en-GB" sz="1400" dirty="0"/>
              <a:t>Produce guidance for a new starter detailing hazardous materials and substances in your workplace and how to manage them safely.</a:t>
            </a:r>
          </a:p>
          <a:p>
            <a:r>
              <a:rPr lang="en-GB" sz="1400" dirty="0"/>
              <a:t>Undertake an innovation or improvement within your workplace.</a:t>
            </a:r>
          </a:p>
          <a:p>
            <a:r>
              <a:rPr lang="en-GB" sz="1400" dirty="0"/>
              <a:t>Participate in drafting at least 2 standard operating procedures within your area of work.</a:t>
            </a:r>
          </a:p>
          <a:p>
            <a:r>
              <a:rPr lang="en-GB" sz="1400" dirty="0"/>
              <a:t>Produce reports demonstrating your understanding and ability to perform Quality Control and Quality Assurance.</a:t>
            </a:r>
          </a:p>
          <a:p>
            <a:r>
              <a:rPr lang="en-GB" sz="1400" dirty="0"/>
              <a:t>Lead a quality management technical audit process, demonstrating your participation in service improvements within your department.</a:t>
            </a:r>
          </a:p>
          <a:p>
            <a:r>
              <a:rPr lang="en-GB" sz="1400" dirty="0"/>
              <a:t>Deliver training and competency assessment to a junior staff member</a:t>
            </a:r>
          </a:p>
        </p:txBody>
      </p:sp>
      <p:sp>
        <p:nvSpPr>
          <p:cNvPr id="4" name="Title 3">
            <a:extLst>
              <a:ext uri="{FF2B5EF4-FFF2-40B4-BE49-F238E27FC236}">
                <a16:creationId xmlns:a16="http://schemas.microsoft.com/office/drawing/2014/main" id="{8DA36B8C-9103-23DD-DB7B-2DAD92686D90}"/>
              </a:ext>
            </a:extLst>
          </p:cNvPr>
          <p:cNvSpPr>
            <a:spLocks noGrp="1"/>
          </p:cNvSpPr>
          <p:nvPr>
            <p:ph type="title"/>
          </p:nvPr>
        </p:nvSpPr>
        <p:spPr/>
        <p:txBody>
          <a:bodyPr>
            <a:noAutofit/>
          </a:bodyPr>
          <a:lstStyle/>
          <a:p>
            <a:r>
              <a:rPr lang="en-GB" sz="3200" dirty="0"/>
              <a:t> Pathology: Off-the-Job learning activities include:</a:t>
            </a:r>
          </a:p>
        </p:txBody>
      </p:sp>
      <p:sp>
        <p:nvSpPr>
          <p:cNvPr id="3" name="Content Placeholder 2">
            <a:extLst>
              <a:ext uri="{FF2B5EF4-FFF2-40B4-BE49-F238E27FC236}">
                <a16:creationId xmlns:a16="http://schemas.microsoft.com/office/drawing/2014/main" id="{E9C4EB0D-5F5C-09D7-1F07-E81B695D46CF}"/>
              </a:ext>
            </a:extLst>
          </p:cNvPr>
          <p:cNvSpPr>
            <a:spLocks noGrp="1"/>
          </p:cNvSpPr>
          <p:nvPr>
            <p:ph sz="half" idx="4294967295"/>
          </p:nvPr>
        </p:nvSpPr>
        <p:spPr>
          <a:xfrm>
            <a:off x="5998028" y="1547831"/>
            <a:ext cx="5574349" cy="5035282"/>
          </a:xfrm>
        </p:spPr>
        <p:txBody>
          <a:bodyPr>
            <a:noAutofit/>
          </a:bodyPr>
          <a:lstStyle/>
          <a:p>
            <a:pPr marL="0" lvl="0" indent="0">
              <a:buNone/>
            </a:pPr>
            <a:r>
              <a:rPr lang="en-GB" sz="1400" b="1" dirty="0"/>
              <a:t>Pathway Specific </a:t>
            </a:r>
          </a:p>
          <a:p>
            <a:r>
              <a:rPr lang="en-GB" sz="1400" dirty="0"/>
              <a:t>Learners will complete weekly anatomy and physiology e-learning via Atom.</a:t>
            </a:r>
          </a:p>
          <a:p>
            <a:r>
              <a:rPr lang="en-GB" sz="1400" dirty="0"/>
              <a:t>Learners will provide a reflective account after each taught session, describing what they have learned and how to apply the knowledge to their working practice.</a:t>
            </a:r>
          </a:p>
          <a:p>
            <a:r>
              <a:rPr lang="en-GB" sz="1400" dirty="0"/>
              <a:t>Learners will select a disease affecting multiple body systems and produce a case study covering this.</a:t>
            </a:r>
          </a:p>
          <a:p>
            <a:r>
              <a:rPr lang="en-GB" sz="1400" dirty="0"/>
              <a:t>Work-based activities relating to anatomy and physiology, including:</a:t>
            </a:r>
          </a:p>
          <a:p>
            <a:pPr marL="355600" lvl="1" indent="-173038"/>
            <a:r>
              <a:rPr lang="en-GB" sz="1400" dirty="0"/>
              <a:t>Shadowing clinicians in the histopathology laboratory to observe tissue dissection and anatomy.</a:t>
            </a:r>
          </a:p>
          <a:p>
            <a:pPr marL="355600" lvl="1" indent="-173038"/>
            <a:r>
              <a:rPr lang="en-GB" sz="1400" dirty="0"/>
              <a:t>Shadowing a clinical scientist/clinician in patient clinics related to fields such as cytology, biochemistry, haematology, or microbiology, and writing reflections on the experience.</a:t>
            </a:r>
          </a:p>
          <a:p>
            <a:r>
              <a:rPr lang="en-GB" sz="1400" dirty="0"/>
              <a:t>Completing a presentation on a scientific topic of the learner's choice, discussing statistics and data presentation methods.</a:t>
            </a:r>
          </a:p>
          <a:p>
            <a:r>
              <a:rPr lang="en-GB" sz="1400" dirty="0"/>
              <a:t>Participating in plotting QC data (e.g., Levey-Jennings charts) and interpreting trends or outliers.</a:t>
            </a:r>
          </a:p>
          <a:p>
            <a:r>
              <a:rPr lang="en-GB" sz="1400" dirty="0"/>
              <a:t>Reviewing a lab incident involving measurement or calculation errors and writing a reflective report on how it could be prevented.</a:t>
            </a:r>
          </a:p>
        </p:txBody>
      </p:sp>
    </p:spTree>
    <p:extLst>
      <p:ext uri="{BB962C8B-B14F-4D97-AF65-F5344CB8AC3E}">
        <p14:creationId xmlns:p14="http://schemas.microsoft.com/office/powerpoint/2010/main" val="20109036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B12B9-3977-B405-1BE2-530812B2530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E04D4A1-D57C-FD75-4F46-799B577C95EB}"/>
              </a:ext>
            </a:extLst>
          </p:cNvPr>
          <p:cNvSpPr>
            <a:spLocks noGrp="1"/>
          </p:cNvSpPr>
          <p:nvPr>
            <p:ph type="title"/>
          </p:nvPr>
        </p:nvSpPr>
        <p:spPr>
          <a:xfrm>
            <a:off x="828472" y="596555"/>
            <a:ext cx="10319657" cy="706951"/>
          </a:xfrm>
        </p:spPr>
        <p:txBody>
          <a:bodyPr>
            <a:normAutofit/>
          </a:bodyPr>
          <a:lstStyle/>
          <a:p>
            <a:r>
              <a:rPr lang="en-GB" sz="2800" dirty="0"/>
              <a:t>Healthcare Science Associate Level 4: Respiratory  </a:t>
            </a:r>
          </a:p>
        </p:txBody>
      </p:sp>
      <p:pic>
        <p:nvPicPr>
          <p:cNvPr id="4" name="Picture 3">
            <a:extLst>
              <a:ext uri="{FF2B5EF4-FFF2-40B4-BE49-F238E27FC236}">
                <a16:creationId xmlns:a16="http://schemas.microsoft.com/office/drawing/2014/main" id="{D344CD42-51A2-CA05-27AA-E5798E324E04}"/>
              </a:ext>
            </a:extLst>
          </p:cNvPr>
          <p:cNvPicPr>
            <a:picLocks noChangeAspect="1"/>
          </p:cNvPicPr>
          <p:nvPr/>
        </p:nvPicPr>
        <p:blipFill>
          <a:blip r:embed="rId3"/>
          <a:stretch>
            <a:fillRect/>
          </a:stretch>
        </p:blipFill>
        <p:spPr>
          <a:xfrm>
            <a:off x="1659766" y="1239237"/>
            <a:ext cx="8311086" cy="5618762"/>
          </a:xfrm>
          <a:prstGeom prst="rect">
            <a:avLst/>
          </a:prstGeom>
        </p:spPr>
      </p:pic>
    </p:spTree>
    <p:extLst>
      <p:ext uri="{BB962C8B-B14F-4D97-AF65-F5344CB8AC3E}">
        <p14:creationId xmlns:p14="http://schemas.microsoft.com/office/powerpoint/2010/main" val="3461686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F334D-AE69-ECA9-B531-A1A7717CA58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E24896B-93B1-A559-3715-6728C42BC683}"/>
              </a:ext>
            </a:extLst>
          </p:cNvPr>
          <p:cNvSpPr>
            <a:spLocks noGrp="1"/>
          </p:cNvSpPr>
          <p:nvPr>
            <p:ph idx="1"/>
          </p:nvPr>
        </p:nvSpPr>
        <p:spPr>
          <a:xfrm>
            <a:off x="838200" y="1644649"/>
            <a:ext cx="4969043" cy="5035283"/>
          </a:xfrm>
        </p:spPr>
        <p:txBody>
          <a:bodyPr>
            <a:noAutofit/>
          </a:bodyPr>
          <a:lstStyle/>
          <a:p>
            <a:r>
              <a:rPr lang="en-GB" sz="1400" dirty="0"/>
              <a:t>Appraisal to be completed and annotated with career plan discussed and developed.</a:t>
            </a:r>
          </a:p>
          <a:p>
            <a:r>
              <a:rPr lang="en-GB" sz="1400" dirty="0"/>
              <a:t>Develop and review different types of communication methods to communicate within your role.</a:t>
            </a:r>
          </a:p>
          <a:p>
            <a:r>
              <a:rPr lang="en-GB" sz="1400" dirty="0"/>
              <a:t>Complete a risk assessment relevant to your area of practice using local procedures.</a:t>
            </a:r>
          </a:p>
          <a:p>
            <a:r>
              <a:rPr lang="en-GB" sz="1400" dirty="0"/>
              <a:t>Produce guidance for a new starter detailing hazardous materials and substances in your workplace and how to manage them safely.</a:t>
            </a:r>
          </a:p>
          <a:p>
            <a:r>
              <a:rPr lang="en-GB" sz="1400" dirty="0"/>
              <a:t>Undertake an innovation or improvement within your workplace.</a:t>
            </a:r>
          </a:p>
          <a:p>
            <a:r>
              <a:rPr lang="en-GB" sz="1400" dirty="0"/>
              <a:t>Participate in drafting at least 2 standard operating procedures within your area of work.</a:t>
            </a:r>
          </a:p>
          <a:p>
            <a:r>
              <a:rPr lang="en-GB" sz="1400" dirty="0"/>
              <a:t>Produce reports demonstrating your understanding and ability to perform Quality Control and Quality Assurance.</a:t>
            </a:r>
          </a:p>
          <a:p>
            <a:r>
              <a:rPr lang="en-GB" sz="1400" dirty="0"/>
              <a:t>Lead a quality management technical audit process, demonstrating your participation in service improvements within your department.</a:t>
            </a:r>
          </a:p>
          <a:p>
            <a:r>
              <a:rPr lang="en-GB" sz="1400" dirty="0"/>
              <a:t>Deliver training and competency assessment to a junior staff member</a:t>
            </a:r>
          </a:p>
        </p:txBody>
      </p:sp>
      <p:sp>
        <p:nvSpPr>
          <p:cNvPr id="4" name="Title 3">
            <a:extLst>
              <a:ext uri="{FF2B5EF4-FFF2-40B4-BE49-F238E27FC236}">
                <a16:creationId xmlns:a16="http://schemas.microsoft.com/office/drawing/2014/main" id="{9902F751-6123-CCBD-8C46-A78AC6C2DD64}"/>
              </a:ext>
            </a:extLst>
          </p:cNvPr>
          <p:cNvSpPr>
            <a:spLocks noGrp="1"/>
          </p:cNvSpPr>
          <p:nvPr>
            <p:ph type="title"/>
          </p:nvPr>
        </p:nvSpPr>
        <p:spPr/>
        <p:txBody>
          <a:bodyPr>
            <a:noAutofit/>
          </a:bodyPr>
          <a:lstStyle/>
          <a:p>
            <a:r>
              <a:rPr lang="en-GB" sz="3200" dirty="0"/>
              <a:t>Respiratory: Off-the-Job learning activities include:</a:t>
            </a:r>
          </a:p>
        </p:txBody>
      </p:sp>
      <p:sp>
        <p:nvSpPr>
          <p:cNvPr id="3" name="Content Placeholder 2">
            <a:extLst>
              <a:ext uri="{FF2B5EF4-FFF2-40B4-BE49-F238E27FC236}">
                <a16:creationId xmlns:a16="http://schemas.microsoft.com/office/drawing/2014/main" id="{AACAF81D-A909-06F0-C041-3BA8982F63C5}"/>
              </a:ext>
            </a:extLst>
          </p:cNvPr>
          <p:cNvSpPr>
            <a:spLocks noGrp="1"/>
          </p:cNvSpPr>
          <p:nvPr>
            <p:ph sz="half" idx="4294967295"/>
          </p:nvPr>
        </p:nvSpPr>
        <p:spPr>
          <a:xfrm>
            <a:off x="6013525" y="1644650"/>
            <a:ext cx="5552833" cy="4832350"/>
          </a:xfrm>
        </p:spPr>
        <p:txBody>
          <a:bodyPr>
            <a:noAutofit/>
          </a:bodyPr>
          <a:lstStyle/>
          <a:p>
            <a:pPr marL="0" indent="0">
              <a:buNone/>
            </a:pPr>
            <a:r>
              <a:rPr lang="en-GB" sz="1400" b="1" dirty="0"/>
              <a:t>Pathway Specifi</a:t>
            </a:r>
            <a:r>
              <a:rPr lang="en-GB" sz="1400" dirty="0"/>
              <a:t>c </a:t>
            </a:r>
          </a:p>
          <a:p>
            <a:r>
              <a:rPr lang="en-GB" sz="1400" dirty="0"/>
              <a:t>Shadow a respiratory physiologist or sleep technician during procedures (e.g., spirometry, CPAP titration). Write a reflective log linking observations to theory.</a:t>
            </a:r>
          </a:p>
          <a:p>
            <a:r>
              <a:rPr lang="en-GB" sz="1400" dirty="0"/>
              <a:t>Review anonymized case studies of respiratory conditions (e.g., COPD, asthma). Present findings in a report or presentation.</a:t>
            </a:r>
          </a:p>
          <a:p>
            <a:r>
              <a:rPr lang="en-GB" sz="1400" dirty="0"/>
              <a:t>Reflect on tutorials and describe how learning will be applied in practice.</a:t>
            </a:r>
          </a:p>
          <a:p>
            <a:r>
              <a:rPr lang="en-GB" sz="1400" dirty="0"/>
              <a:t>Practice spirometry and bronchodilator response skills. Complete ARTP competency assessments with supervisor support.</a:t>
            </a:r>
          </a:p>
          <a:p>
            <a:r>
              <a:rPr lang="en-GB" sz="1400" dirty="0"/>
              <a:t>Practice single breath gas transfer skills. Complete ARTP competency assessments with supervisor guidance.</a:t>
            </a:r>
          </a:p>
          <a:p>
            <a:r>
              <a:rPr lang="en-GB" sz="1400" dirty="0"/>
              <a:t>Practice static lung volume measurement skills. Complete ARTP competency assessments with supervisor guidance.</a:t>
            </a:r>
          </a:p>
          <a:p>
            <a:r>
              <a:rPr lang="en-GB" sz="1400" dirty="0"/>
              <a:t>Practice measuring peripheral oxygen saturation. Complete a logbook and demonstrate ECG competency.</a:t>
            </a:r>
          </a:p>
          <a:p>
            <a:r>
              <a:rPr lang="en-GB" sz="1400" dirty="0"/>
              <a:t>Practice point-of-care testing. Gain competency with supervisor support and log hours for shadowing and sign-off.</a:t>
            </a:r>
          </a:p>
          <a:p>
            <a:pPr marL="0" indent="0">
              <a:buNone/>
            </a:pPr>
            <a:endParaRPr lang="en-GB" sz="1400" dirty="0"/>
          </a:p>
        </p:txBody>
      </p:sp>
    </p:spTree>
    <p:extLst>
      <p:ext uri="{BB962C8B-B14F-4D97-AF65-F5344CB8AC3E}">
        <p14:creationId xmlns:p14="http://schemas.microsoft.com/office/powerpoint/2010/main" val="2745832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a:extLst>
              <a:ext uri="{FF2B5EF4-FFF2-40B4-BE49-F238E27FC236}">
                <a16:creationId xmlns:a16="http://schemas.microsoft.com/office/drawing/2014/main" id="{C2381D8A-A826-E264-8A57-7EDBD8AAD478}"/>
              </a:ext>
            </a:extLst>
          </p:cNvPr>
          <p:cNvSpPr/>
          <p:nvPr/>
        </p:nvSpPr>
        <p:spPr>
          <a:xfrm rot="5400000">
            <a:off x="1438707" y="1826860"/>
            <a:ext cx="2432341" cy="2160000"/>
          </a:xfrm>
          <a:prstGeom prst="hexagon">
            <a:avLst/>
          </a:prstGeom>
          <a:solidFill>
            <a:srgbClr val="547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Hexagon 4">
            <a:extLst>
              <a:ext uri="{FF2B5EF4-FFF2-40B4-BE49-F238E27FC236}">
                <a16:creationId xmlns:a16="http://schemas.microsoft.com/office/drawing/2014/main" id="{191E0E6E-01C3-D9A7-18A8-D1E6CB68D385}"/>
              </a:ext>
            </a:extLst>
          </p:cNvPr>
          <p:cNvSpPr/>
          <p:nvPr/>
        </p:nvSpPr>
        <p:spPr>
          <a:xfrm rot="5400000">
            <a:off x="3705658" y="1826861"/>
            <a:ext cx="2432341" cy="2160000"/>
          </a:xfrm>
          <a:prstGeom prst="hexagon">
            <a:avLst/>
          </a:prstGeom>
          <a:solidFill>
            <a:srgbClr val="98B1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Hexagon 5">
            <a:extLst>
              <a:ext uri="{FF2B5EF4-FFF2-40B4-BE49-F238E27FC236}">
                <a16:creationId xmlns:a16="http://schemas.microsoft.com/office/drawing/2014/main" id="{64F6537A-3E27-9BEE-C39F-17806D9D0B31}"/>
              </a:ext>
            </a:extLst>
          </p:cNvPr>
          <p:cNvSpPr/>
          <p:nvPr/>
        </p:nvSpPr>
        <p:spPr>
          <a:xfrm rot="5400000">
            <a:off x="5972609" y="1826861"/>
            <a:ext cx="2432341" cy="2160000"/>
          </a:xfrm>
          <a:prstGeom prst="hexagon">
            <a:avLst/>
          </a:prstGeom>
          <a:solidFill>
            <a:srgbClr val="8968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Hexagon 6">
            <a:extLst>
              <a:ext uri="{FF2B5EF4-FFF2-40B4-BE49-F238E27FC236}">
                <a16:creationId xmlns:a16="http://schemas.microsoft.com/office/drawing/2014/main" id="{ECC81940-4815-3EA0-513D-7E704260FC17}"/>
              </a:ext>
            </a:extLst>
          </p:cNvPr>
          <p:cNvSpPr/>
          <p:nvPr/>
        </p:nvSpPr>
        <p:spPr>
          <a:xfrm rot="5400000">
            <a:off x="8219428" y="1826859"/>
            <a:ext cx="2432341" cy="2160000"/>
          </a:xfrm>
          <a:prstGeom prst="hexagon">
            <a:avLst/>
          </a:prstGeom>
          <a:solidFill>
            <a:srgbClr val="FFAF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Hexagon 7">
            <a:extLst>
              <a:ext uri="{FF2B5EF4-FFF2-40B4-BE49-F238E27FC236}">
                <a16:creationId xmlns:a16="http://schemas.microsoft.com/office/drawing/2014/main" id="{0D9F7B97-E7D4-90D3-13F7-F589F4B61159}"/>
              </a:ext>
            </a:extLst>
          </p:cNvPr>
          <p:cNvSpPr/>
          <p:nvPr/>
        </p:nvSpPr>
        <p:spPr>
          <a:xfrm rot="5400000">
            <a:off x="2572178" y="3836635"/>
            <a:ext cx="2432341" cy="2160000"/>
          </a:xfrm>
          <a:prstGeom prst="hexagon">
            <a:avLst/>
          </a:prstGeom>
          <a:solidFill>
            <a:srgbClr val="ED3C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Hexagon 8">
            <a:extLst>
              <a:ext uri="{FF2B5EF4-FFF2-40B4-BE49-F238E27FC236}">
                <a16:creationId xmlns:a16="http://schemas.microsoft.com/office/drawing/2014/main" id="{7BA94D1D-2715-B691-D12C-2FD4EA599113}"/>
              </a:ext>
            </a:extLst>
          </p:cNvPr>
          <p:cNvSpPr/>
          <p:nvPr/>
        </p:nvSpPr>
        <p:spPr>
          <a:xfrm rot="5400000">
            <a:off x="4839132" y="3836635"/>
            <a:ext cx="2432341" cy="2160000"/>
          </a:xfrm>
          <a:prstGeom prst="hexagon">
            <a:avLst/>
          </a:prstGeom>
          <a:solidFill>
            <a:srgbClr val="009C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Hexagon 9">
            <a:extLst>
              <a:ext uri="{FF2B5EF4-FFF2-40B4-BE49-F238E27FC236}">
                <a16:creationId xmlns:a16="http://schemas.microsoft.com/office/drawing/2014/main" id="{2968D998-4AFA-466E-3FE4-7FAC71C611C9}"/>
              </a:ext>
            </a:extLst>
          </p:cNvPr>
          <p:cNvSpPr/>
          <p:nvPr/>
        </p:nvSpPr>
        <p:spPr>
          <a:xfrm rot="5400000">
            <a:off x="7106086" y="3836636"/>
            <a:ext cx="2432341" cy="2160000"/>
          </a:xfrm>
          <a:prstGeom prst="hexagon">
            <a:avLst/>
          </a:prstGeom>
          <a:solidFill>
            <a:srgbClr val="1F3E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74D8DC2C-1E31-0BF2-0B84-DA65A2064930}"/>
              </a:ext>
            </a:extLst>
          </p:cNvPr>
          <p:cNvSpPr txBox="1"/>
          <p:nvPr/>
        </p:nvSpPr>
        <p:spPr>
          <a:xfrm>
            <a:off x="1605280" y="2235200"/>
            <a:ext cx="2174240"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rPr>
              <a:t>Established in 2007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rPr>
              <a:t>Centres in Uxbridge and Hartlepool</a:t>
            </a:r>
          </a:p>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sp>
        <p:nvSpPr>
          <p:cNvPr id="12" name="TextBox 11">
            <a:extLst>
              <a:ext uri="{FF2B5EF4-FFF2-40B4-BE49-F238E27FC236}">
                <a16:creationId xmlns:a16="http://schemas.microsoft.com/office/drawing/2014/main" id="{3B445264-A8FF-5956-23E6-CFE380A717BC}"/>
              </a:ext>
            </a:extLst>
          </p:cNvPr>
          <p:cNvSpPr txBox="1"/>
          <p:nvPr/>
        </p:nvSpPr>
        <p:spPr>
          <a:xfrm>
            <a:off x="5008880" y="4363667"/>
            <a:ext cx="217424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rPr>
              <a:t>Retained our Ofsted “good” inspection grade in June 2025</a:t>
            </a:r>
          </a:p>
        </p:txBody>
      </p:sp>
      <p:sp>
        <p:nvSpPr>
          <p:cNvPr id="13" name="TextBox 12">
            <a:extLst>
              <a:ext uri="{FF2B5EF4-FFF2-40B4-BE49-F238E27FC236}">
                <a16:creationId xmlns:a16="http://schemas.microsoft.com/office/drawing/2014/main" id="{AAB21C17-C704-C8A7-E1BB-BFF27B14AD03}"/>
              </a:ext>
            </a:extLst>
          </p:cNvPr>
          <p:cNvSpPr txBox="1"/>
          <p:nvPr/>
        </p:nvSpPr>
        <p:spPr>
          <a:xfrm>
            <a:off x="6096000" y="2235200"/>
            <a:ext cx="217424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rPr>
              <a:t>Supporting circa 500 learners on a variety of programmes at any one time</a:t>
            </a:r>
          </a:p>
        </p:txBody>
      </p:sp>
      <p:sp>
        <p:nvSpPr>
          <p:cNvPr id="14" name="TextBox 13">
            <a:extLst>
              <a:ext uri="{FF2B5EF4-FFF2-40B4-BE49-F238E27FC236}">
                <a16:creationId xmlns:a16="http://schemas.microsoft.com/office/drawing/2014/main" id="{5B7904B2-3134-AF4B-2ADE-686365FD1BEA}"/>
              </a:ext>
            </a:extLst>
          </p:cNvPr>
          <p:cNvSpPr txBox="1"/>
          <p:nvPr/>
        </p:nvSpPr>
        <p:spPr>
          <a:xfrm>
            <a:off x="8371840" y="2235200"/>
            <a:ext cx="217424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rPr>
              <a:t>Over 80 NHS Trusts choose Dynamic Training with their ongoing Learning &amp; Development Needs</a:t>
            </a:r>
          </a:p>
        </p:txBody>
      </p:sp>
      <p:sp>
        <p:nvSpPr>
          <p:cNvPr id="15" name="TextBox 14">
            <a:extLst>
              <a:ext uri="{FF2B5EF4-FFF2-40B4-BE49-F238E27FC236}">
                <a16:creationId xmlns:a16="http://schemas.microsoft.com/office/drawing/2014/main" id="{F6D4C56F-E551-2F56-F660-3392F6BB62A3}"/>
              </a:ext>
            </a:extLst>
          </p:cNvPr>
          <p:cNvSpPr txBox="1"/>
          <p:nvPr/>
        </p:nvSpPr>
        <p:spPr>
          <a:xfrm>
            <a:off x="2717800" y="4174192"/>
            <a:ext cx="217424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rPr>
              <a:t>Matrix Accredited.</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solidFill>
                  <a:schemeClr val="bg1"/>
                </a:solidFill>
                <a:latin typeface="Roboto" panose="02000000000000000000" pitchFamily="2" charset="0"/>
                <a:ea typeface="Roboto" panose="02000000000000000000" pitchFamily="2" charset="0"/>
              </a:rPr>
              <a:t>A Skills for Care Endorsed provider.</a:t>
            </a:r>
            <a:endPar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rPr>
              <a:t>A disability confident employer</a:t>
            </a:r>
          </a:p>
        </p:txBody>
      </p:sp>
      <p:sp>
        <p:nvSpPr>
          <p:cNvPr id="16" name="AutoShape 4">
            <a:extLst>
              <a:ext uri="{FF2B5EF4-FFF2-40B4-BE49-F238E27FC236}">
                <a16:creationId xmlns:a16="http://schemas.microsoft.com/office/drawing/2014/main" id="{5FA83324-3830-BE24-F6FB-9B02852B4F02}"/>
              </a:ext>
            </a:extLst>
          </p:cNvPr>
          <p:cNvSpPr>
            <a:spLocks noChangeAspect="1" noChangeArrowheads="1"/>
          </p:cNvSpPr>
          <p:nvPr/>
        </p:nvSpPr>
        <p:spPr bwMode="auto">
          <a:xfrm flipH="1">
            <a:off x="6248400" y="1630680"/>
            <a:ext cx="1950720" cy="195072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sp>
        <p:nvSpPr>
          <p:cNvPr id="17" name="TextBox 16">
            <a:extLst>
              <a:ext uri="{FF2B5EF4-FFF2-40B4-BE49-F238E27FC236}">
                <a16:creationId xmlns:a16="http://schemas.microsoft.com/office/drawing/2014/main" id="{81355DD1-A62B-C418-9F2E-5706E605EFB9}"/>
              </a:ext>
            </a:extLst>
          </p:cNvPr>
          <p:cNvSpPr txBox="1"/>
          <p:nvPr/>
        </p:nvSpPr>
        <p:spPr>
          <a:xfrm>
            <a:off x="3830320" y="2209264"/>
            <a:ext cx="221488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rPr>
              <a:t>Delivering</a:t>
            </a:r>
          </a:p>
          <a:p>
            <a:pPr marR="0" lvl="0" algn="ctr" defTabSz="914400" rtl="0" eaLnBrk="1" fontAlgn="auto" latinLnBrk="0" hangingPunct="1">
              <a:lnSpc>
                <a:spcPct val="100000"/>
              </a:lnSpc>
              <a:spcBef>
                <a:spcPts val="0"/>
              </a:spcBef>
              <a:spcAft>
                <a:spcPts val="0"/>
              </a:spcAft>
              <a:buClrTx/>
              <a:buSzTx/>
              <a:tabLst/>
              <a:defRPr/>
            </a:pPr>
            <a:r>
              <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rPr>
              <a:t>Apprenticeships</a:t>
            </a:r>
          </a:p>
          <a:p>
            <a:pPr marR="0" lvl="0" algn="ctr" defTabSz="914400" rtl="0" eaLnBrk="1" fontAlgn="auto" latinLnBrk="0" hangingPunct="1">
              <a:lnSpc>
                <a:spcPct val="100000"/>
              </a:lnSpc>
              <a:spcBef>
                <a:spcPts val="0"/>
              </a:spcBef>
              <a:spcAft>
                <a:spcPts val="0"/>
              </a:spcAft>
              <a:buClrTx/>
              <a:buSzTx/>
              <a:tabLst/>
              <a:defRPr/>
            </a:pPr>
            <a:r>
              <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rPr>
              <a:t>&amp;</a:t>
            </a:r>
          </a:p>
          <a:p>
            <a:pPr marR="0" lvl="0" algn="ctr" defTabSz="914400" rtl="0" eaLnBrk="1" fontAlgn="auto" latinLnBrk="0" hangingPunct="1">
              <a:lnSpc>
                <a:spcPct val="100000"/>
              </a:lnSpc>
              <a:spcBef>
                <a:spcPts val="0"/>
              </a:spcBef>
              <a:spcAft>
                <a:spcPts val="0"/>
              </a:spcAft>
              <a:buClrTx/>
              <a:buSzTx/>
              <a:tabLst/>
              <a:defRPr/>
            </a:pPr>
            <a:r>
              <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rPr>
              <a:t>Bespoke Training Solutions</a:t>
            </a:r>
          </a:p>
        </p:txBody>
      </p:sp>
      <p:sp>
        <p:nvSpPr>
          <p:cNvPr id="18" name="TextBox 17">
            <a:extLst>
              <a:ext uri="{FF2B5EF4-FFF2-40B4-BE49-F238E27FC236}">
                <a16:creationId xmlns:a16="http://schemas.microsoft.com/office/drawing/2014/main" id="{57ACDF9D-33FE-0CEF-F393-C6324E4418EC}"/>
              </a:ext>
            </a:extLst>
          </p:cNvPr>
          <p:cNvSpPr txBox="1"/>
          <p:nvPr/>
        </p:nvSpPr>
        <p:spPr>
          <a:xfrm>
            <a:off x="7243789" y="4121744"/>
            <a:ext cx="2103120"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Times New Roman" panose="02020603050405020304" pitchFamily="18" charset="0"/>
              </a:rPr>
              <a:t>Part of </a:t>
            </a:r>
            <a:r>
              <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rPr>
              <a:t>Calder Holding BV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rPr>
              <a:t>13 companies with 1000+ employees in the UK and the Netherlands.</a:t>
            </a:r>
            <a:endPar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sp>
        <p:nvSpPr>
          <p:cNvPr id="19" name="Title 2">
            <a:extLst>
              <a:ext uri="{FF2B5EF4-FFF2-40B4-BE49-F238E27FC236}">
                <a16:creationId xmlns:a16="http://schemas.microsoft.com/office/drawing/2014/main" id="{4593F798-8345-925A-A526-655B60EEF224}"/>
              </a:ext>
            </a:extLst>
          </p:cNvPr>
          <p:cNvSpPr>
            <a:spLocks noGrp="1"/>
          </p:cNvSpPr>
          <p:nvPr>
            <p:ph type="title"/>
          </p:nvPr>
        </p:nvSpPr>
        <p:spPr/>
        <p:txBody>
          <a:bodyPr>
            <a:normAutofit/>
          </a:bodyPr>
          <a:lstStyle/>
          <a:p>
            <a:r>
              <a:rPr lang="en-US" sz="3600" dirty="0"/>
              <a:t>Who are Dynamic Training</a:t>
            </a:r>
          </a:p>
        </p:txBody>
      </p:sp>
    </p:spTree>
    <p:extLst>
      <p:ext uri="{BB962C8B-B14F-4D97-AF65-F5344CB8AC3E}">
        <p14:creationId xmlns:p14="http://schemas.microsoft.com/office/powerpoint/2010/main" val="42205424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AD13680-35E5-F379-348B-A1626A85337D}"/>
              </a:ext>
            </a:extLst>
          </p:cNvPr>
          <p:cNvSpPr>
            <a:spLocks noGrp="1"/>
          </p:cNvSpPr>
          <p:nvPr>
            <p:ph idx="1"/>
          </p:nvPr>
        </p:nvSpPr>
        <p:spPr/>
        <p:txBody>
          <a:bodyPr>
            <a:normAutofit/>
          </a:bodyPr>
          <a:lstStyle/>
          <a:p>
            <a:pPr marL="0" indent="0">
              <a:buNone/>
            </a:pPr>
            <a:r>
              <a:rPr lang="en-GB" sz="1400" b="1" dirty="0"/>
              <a:t>On successful completion of the programme, participants may:</a:t>
            </a:r>
          </a:p>
          <a:p>
            <a:r>
              <a:rPr lang="en-GB" sz="1400" dirty="0"/>
              <a:t>Professional Registration: Upon completion, assistants are eligible to apply to join the Academy for Healthcare Science (AHCS) accredited register.</a:t>
            </a:r>
          </a:p>
          <a:p>
            <a:r>
              <a:rPr lang="en-GB" sz="1400" dirty="0"/>
              <a:t>Into specialists roles relevant to your future role pathways</a:t>
            </a:r>
            <a:br>
              <a:rPr lang="en-GB" sz="1400" dirty="0"/>
            </a:br>
            <a:endParaRPr lang="en-GB" sz="1400" dirty="0"/>
          </a:p>
          <a:p>
            <a:pPr marL="0" indent="0">
              <a:buNone/>
            </a:pPr>
            <a:r>
              <a:rPr lang="en-GB" sz="1400" b="1" dirty="0"/>
              <a:t>Participants may also progress to:</a:t>
            </a:r>
          </a:p>
          <a:p>
            <a:r>
              <a:rPr lang="en-GB" sz="1400" dirty="0"/>
              <a:t>Level 4 Healthcare Science Associate Programmes and their chosen pathways</a:t>
            </a:r>
          </a:p>
          <a:p>
            <a:r>
              <a:rPr lang="en-GB" sz="1400" dirty="0"/>
              <a:t>Other internal CPD opportunities</a:t>
            </a:r>
          </a:p>
          <a:p>
            <a:endParaRPr lang="en-GB" dirty="0"/>
          </a:p>
        </p:txBody>
      </p:sp>
      <p:sp>
        <p:nvSpPr>
          <p:cNvPr id="3" name="Title 2">
            <a:extLst>
              <a:ext uri="{FF2B5EF4-FFF2-40B4-BE49-F238E27FC236}">
                <a16:creationId xmlns:a16="http://schemas.microsoft.com/office/drawing/2014/main" id="{D7D55B73-D3E2-54EF-7343-92B0164AE383}"/>
              </a:ext>
            </a:extLst>
          </p:cNvPr>
          <p:cNvSpPr>
            <a:spLocks noGrp="1"/>
          </p:cNvSpPr>
          <p:nvPr>
            <p:ph type="title"/>
          </p:nvPr>
        </p:nvSpPr>
        <p:spPr/>
        <p:txBody>
          <a:bodyPr/>
          <a:lstStyle/>
          <a:p>
            <a:r>
              <a:rPr lang="en-GB" dirty="0"/>
              <a:t>Progression Opportunities</a:t>
            </a:r>
          </a:p>
        </p:txBody>
      </p:sp>
    </p:spTree>
    <p:extLst>
      <p:ext uri="{BB962C8B-B14F-4D97-AF65-F5344CB8AC3E}">
        <p14:creationId xmlns:p14="http://schemas.microsoft.com/office/powerpoint/2010/main" val="4181377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a:extLst>
              <a:ext uri="{FF2B5EF4-FFF2-40B4-BE49-F238E27FC236}">
                <a16:creationId xmlns:a16="http://schemas.microsoft.com/office/drawing/2014/main" id="{F9B44AEA-0B9D-CEA7-6F18-73CAB61FB529}"/>
              </a:ext>
            </a:extLst>
          </p:cNvPr>
          <p:cNvSpPr>
            <a:spLocks noGrp="1"/>
          </p:cNvSpPr>
          <p:nvPr>
            <p:ph idx="1"/>
          </p:nvPr>
        </p:nvSpPr>
        <p:spPr/>
        <p:txBody>
          <a:bodyPr>
            <a:noAutofit/>
          </a:bodyPr>
          <a:lstStyle/>
          <a:p>
            <a:pPr marL="266700" indent="-266700">
              <a:lnSpc>
                <a:spcPct val="150000"/>
              </a:lnSpc>
              <a:spcBef>
                <a:spcPts val="600"/>
              </a:spcBef>
              <a:buClr>
                <a:srgbClr val="002060"/>
              </a:buClr>
            </a:pPr>
            <a:r>
              <a:rPr lang="en-US" sz="1500" dirty="0"/>
              <a:t>An apprenticeship is a work-based learning programme</a:t>
            </a:r>
          </a:p>
          <a:p>
            <a:pPr>
              <a:lnSpc>
                <a:spcPct val="150000"/>
              </a:lnSpc>
              <a:spcBef>
                <a:spcPts val="600"/>
              </a:spcBef>
              <a:buClr>
                <a:srgbClr val="002060"/>
              </a:buClr>
            </a:pPr>
            <a:r>
              <a:rPr lang="en-GB" sz="1500" dirty="0"/>
              <a:t>D</a:t>
            </a:r>
            <a:r>
              <a:rPr lang="en-GB" sz="1500" dirty="0">
                <a:cs typeface="Arial" panose="020B0604020202020204" pitchFamily="34" charset="0"/>
              </a:rPr>
              <a:t>eveloped by employers from the sector</a:t>
            </a:r>
          </a:p>
          <a:p>
            <a:pPr>
              <a:lnSpc>
                <a:spcPct val="150000"/>
              </a:lnSpc>
              <a:spcBef>
                <a:spcPts val="600"/>
              </a:spcBef>
              <a:buClr>
                <a:srgbClr val="002060"/>
              </a:buClr>
            </a:pPr>
            <a:r>
              <a:rPr lang="en-GB" sz="1500" dirty="0"/>
              <a:t>Funded through the apprenticeship Levy</a:t>
            </a:r>
          </a:p>
          <a:p>
            <a:pPr>
              <a:lnSpc>
                <a:spcPct val="150000"/>
              </a:lnSpc>
              <a:spcBef>
                <a:spcPts val="600"/>
              </a:spcBef>
              <a:buClr>
                <a:srgbClr val="002060"/>
              </a:buClr>
            </a:pPr>
            <a:r>
              <a:rPr lang="en-GB" sz="1500" dirty="0"/>
              <a:t>Suitable for new entrants and existing staff developing their careers.</a:t>
            </a:r>
          </a:p>
          <a:p>
            <a:pPr marL="0" indent="0">
              <a:lnSpc>
                <a:spcPct val="150000"/>
              </a:lnSpc>
              <a:spcBef>
                <a:spcPts val="600"/>
              </a:spcBef>
              <a:buClr>
                <a:srgbClr val="002060"/>
              </a:buClr>
              <a:buNone/>
            </a:pPr>
            <a:br>
              <a:rPr lang="en-GB" sz="1500" dirty="0"/>
            </a:br>
            <a:r>
              <a:rPr lang="en-GB" sz="1500" dirty="0"/>
              <a:t>An apprenticeship consists of:</a:t>
            </a:r>
          </a:p>
          <a:p>
            <a:pPr>
              <a:lnSpc>
                <a:spcPct val="150000"/>
              </a:lnSpc>
              <a:spcBef>
                <a:spcPts val="600"/>
              </a:spcBef>
              <a:buClr>
                <a:srgbClr val="002060"/>
              </a:buClr>
            </a:pPr>
            <a:r>
              <a:rPr lang="en-US" sz="1500" dirty="0"/>
              <a:t>An apprenticeship is a work-based learning programme</a:t>
            </a:r>
          </a:p>
          <a:p>
            <a:pPr>
              <a:lnSpc>
                <a:spcPct val="150000"/>
              </a:lnSpc>
              <a:spcBef>
                <a:spcPts val="600"/>
              </a:spcBef>
              <a:buClr>
                <a:srgbClr val="002060"/>
              </a:buClr>
            </a:pPr>
            <a:r>
              <a:rPr lang="en-GB" sz="1500" b="1" dirty="0"/>
              <a:t>Knowledge</a:t>
            </a:r>
            <a:r>
              <a:rPr lang="en-GB" sz="1500" dirty="0"/>
              <a:t> of the areas involved in the staff's role at the appropriate level</a:t>
            </a:r>
          </a:p>
          <a:p>
            <a:pPr>
              <a:lnSpc>
                <a:spcPct val="150000"/>
              </a:lnSpc>
              <a:spcBef>
                <a:spcPts val="600"/>
              </a:spcBef>
              <a:buClr>
                <a:srgbClr val="002060"/>
              </a:buClr>
            </a:pPr>
            <a:r>
              <a:rPr lang="en-GB" sz="1500" b="1" dirty="0"/>
              <a:t>Skills</a:t>
            </a:r>
            <a:r>
              <a:rPr lang="en-GB" sz="1500" dirty="0"/>
              <a:t> the learner is expected to demonstrate competently</a:t>
            </a:r>
          </a:p>
          <a:p>
            <a:pPr>
              <a:lnSpc>
                <a:spcPct val="150000"/>
              </a:lnSpc>
              <a:spcBef>
                <a:spcPts val="600"/>
              </a:spcBef>
              <a:buClr>
                <a:srgbClr val="002060"/>
              </a:buClr>
            </a:pPr>
            <a:r>
              <a:rPr lang="en-GB" sz="1500" dirty="0"/>
              <a:t>An option to upskilling in maths and English and achievement of functional skills (if not mandated)</a:t>
            </a:r>
          </a:p>
          <a:p>
            <a:pPr>
              <a:lnSpc>
                <a:spcPct val="150000"/>
              </a:lnSpc>
              <a:spcBef>
                <a:spcPts val="600"/>
              </a:spcBef>
              <a:buClr>
                <a:srgbClr val="002060"/>
              </a:buClr>
            </a:pPr>
            <a:r>
              <a:rPr lang="en-GB" sz="1500" dirty="0"/>
              <a:t>Achievement of Diploma or other requirement subject to the needs of the apprenticeship standard</a:t>
            </a:r>
          </a:p>
          <a:p>
            <a:pPr marL="742950" lvl="1" indent="-285750">
              <a:lnSpc>
                <a:spcPct val="150000"/>
              </a:lnSpc>
              <a:spcBef>
                <a:spcPts val="600"/>
              </a:spcBef>
              <a:buClr>
                <a:srgbClr val="002060"/>
              </a:buClr>
            </a:pPr>
            <a:endParaRPr lang="en-GB" sz="1400" dirty="0"/>
          </a:p>
          <a:p>
            <a:pPr marL="742950" lvl="1" indent="-285750">
              <a:lnSpc>
                <a:spcPct val="150000"/>
              </a:lnSpc>
              <a:spcBef>
                <a:spcPts val="600"/>
              </a:spcBef>
              <a:buClr>
                <a:srgbClr val="002060"/>
              </a:buClr>
            </a:pPr>
            <a:endParaRPr lang="en-GB" sz="1400" dirty="0"/>
          </a:p>
        </p:txBody>
      </p:sp>
      <p:sp>
        <p:nvSpPr>
          <p:cNvPr id="3" name="Title 2">
            <a:extLst>
              <a:ext uri="{FF2B5EF4-FFF2-40B4-BE49-F238E27FC236}">
                <a16:creationId xmlns:a16="http://schemas.microsoft.com/office/drawing/2014/main" id="{533A5BB8-F4EF-A924-F992-05C11F77E226}"/>
              </a:ext>
            </a:extLst>
          </p:cNvPr>
          <p:cNvSpPr>
            <a:spLocks noGrp="1"/>
          </p:cNvSpPr>
          <p:nvPr>
            <p:ph type="title"/>
          </p:nvPr>
        </p:nvSpPr>
        <p:spPr/>
        <p:txBody>
          <a:bodyPr>
            <a:normAutofit fontScale="90000"/>
          </a:bodyPr>
          <a:lstStyle/>
          <a:p>
            <a:r>
              <a:rPr lang="en-GB" dirty="0"/>
              <a:t>Apprenticeships: What You Need to Know</a:t>
            </a:r>
          </a:p>
        </p:txBody>
      </p:sp>
    </p:spTree>
    <p:extLst>
      <p:ext uri="{BB962C8B-B14F-4D97-AF65-F5344CB8AC3E}">
        <p14:creationId xmlns:p14="http://schemas.microsoft.com/office/powerpoint/2010/main" val="111470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9ABB2D15-D2A7-CC91-57FB-1F9945F870D9}"/>
              </a:ext>
            </a:extLst>
          </p:cNvPr>
          <p:cNvSpPr>
            <a:spLocks noGrp="1"/>
          </p:cNvSpPr>
          <p:nvPr>
            <p:ph type="title"/>
          </p:nvPr>
        </p:nvSpPr>
        <p:spPr/>
        <p:txBody>
          <a:bodyPr/>
          <a:lstStyle/>
          <a:p>
            <a:r>
              <a:rPr lang="en-GB" noProof="0" dirty="0"/>
              <a:t>The Apprenticeship Journey</a:t>
            </a:r>
          </a:p>
        </p:txBody>
      </p:sp>
      <p:grpSp>
        <p:nvGrpSpPr>
          <p:cNvPr id="5" name="Group 4">
            <a:extLst>
              <a:ext uri="{FF2B5EF4-FFF2-40B4-BE49-F238E27FC236}">
                <a16:creationId xmlns:a16="http://schemas.microsoft.com/office/drawing/2014/main" id="{4A38F0D2-148F-A424-B816-27D68DD758F1}"/>
              </a:ext>
            </a:extLst>
          </p:cNvPr>
          <p:cNvGrpSpPr/>
          <p:nvPr/>
        </p:nvGrpSpPr>
        <p:grpSpPr>
          <a:xfrm>
            <a:off x="486966" y="1804979"/>
            <a:ext cx="10979130" cy="646331"/>
            <a:chOff x="712853" y="1607336"/>
            <a:chExt cx="10979130" cy="646331"/>
          </a:xfrm>
        </p:grpSpPr>
        <p:sp>
          <p:nvSpPr>
            <p:cNvPr id="6" name="TextBox 5">
              <a:extLst>
                <a:ext uri="{FF2B5EF4-FFF2-40B4-BE49-F238E27FC236}">
                  <a16:creationId xmlns:a16="http://schemas.microsoft.com/office/drawing/2014/main" id="{7A6C32B8-1AF8-00AB-4765-2B354AD7EB0E}"/>
                </a:ext>
              </a:extLst>
            </p:cNvPr>
            <p:cNvSpPr txBox="1"/>
            <p:nvPr/>
          </p:nvSpPr>
          <p:spPr>
            <a:xfrm>
              <a:off x="2776975" y="1607336"/>
              <a:ext cx="2263385" cy="646331"/>
            </a:xfrm>
            <a:prstGeom prst="rect">
              <a:avLst/>
            </a:prstGeom>
            <a:solidFill>
              <a:schemeClr val="accent4">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noProof="0" dirty="0">
                  <a:solidFill>
                    <a:schemeClr val="tx1"/>
                  </a:solidFill>
                </a:rPr>
                <a:t>On </a:t>
              </a:r>
            </a:p>
            <a:p>
              <a:pPr algn="ctr"/>
              <a:r>
                <a:rPr lang="en-GB" noProof="0" dirty="0">
                  <a:solidFill>
                    <a:schemeClr val="tx1"/>
                  </a:solidFill>
                </a:rPr>
                <a:t>Programme</a:t>
              </a:r>
            </a:p>
          </p:txBody>
        </p:sp>
        <p:sp>
          <p:nvSpPr>
            <p:cNvPr id="7" name="TextBox 6">
              <a:extLst>
                <a:ext uri="{FF2B5EF4-FFF2-40B4-BE49-F238E27FC236}">
                  <a16:creationId xmlns:a16="http://schemas.microsoft.com/office/drawing/2014/main" id="{D619C42C-0E3E-96D2-5E3E-2C5FA923687F}"/>
                </a:ext>
              </a:extLst>
            </p:cNvPr>
            <p:cNvSpPr txBox="1"/>
            <p:nvPr/>
          </p:nvSpPr>
          <p:spPr>
            <a:xfrm>
              <a:off x="712853" y="1607336"/>
              <a:ext cx="2006972" cy="646331"/>
            </a:xfrm>
            <a:prstGeom prst="rect">
              <a:avLst/>
            </a:prstGeom>
            <a:solidFill>
              <a:schemeClr val="accent1">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noProof="0" dirty="0">
                  <a:solidFill>
                    <a:schemeClr val="tx1"/>
                  </a:solidFill>
                </a:rPr>
                <a:t>Application</a:t>
              </a:r>
            </a:p>
            <a:p>
              <a:pPr algn="ctr"/>
              <a:endParaRPr lang="en-GB" noProof="0" dirty="0">
                <a:solidFill>
                  <a:schemeClr val="tx1"/>
                </a:solidFill>
              </a:endParaRPr>
            </a:p>
          </p:txBody>
        </p:sp>
        <p:sp>
          <p:nvSpPr>
            <p:cNvPr id="8" name="TextBox 7">
              <a:extLst>
                <a:ext uri="{FF2B5EF4-FFF2-40B4-BE49-F238E27FC236}">
                  <a16:creationId xmlns:a16="http://schemas.microsoft.com/office/drawing/2014/main" id="{770118D4-D3F1-484E-374F-E8F3C134B4AE}"/>
                </a:ext>
              </a:extLst>
            </p:cNvPr>
            <p:cNvSpPr txBox="1"/>
            <p:nvPr/>
          </p:nvSpPr>
          <p:spPr>
            <a:xfrm>
              <a:off x="7339364" y="1607336"/>
              <a:ext cx="2293188" cy="646331"/>
            </a:xfrm>
            <a:prstGeom prst="rect">
              <a:avLst/>
            </a:prstGeom>
            <a:solidFill>
              <a:schemeClr val="accent2">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1200" noProof="0" dirty="0">
                  <a:solidFill>
                    <a:schemeClr val="tx1"/>
                  </a:solidFill>
                </a:rPr>
                <a:t>EPA / Apprenticeship Assessment</a:t>
              </a:r>
            </a:p>
            <a:p>
              <a:pPr algn="ctr"/>
              <a:r>
                <a:rPr lang="en-GB" sz="1200" noProof="0" dirty="0">
                  <a:solidFill>
                    <a:schemeClr val="tx1"/>
                  </a:solidFill>
                </a:rPr>
                <a:t>(example)</a:t>
              </a:r>
            </a:p>
          </p:txBody>
        </p:sp>
        <p:sp>
          <p:nvSpPr>
            <p:cNvPr id="9" name="TextBox 8">
              <a:extLst>
                <a:ext uri="{FF2B5EF4-FFF2-40B4-BE49-F238E27FC236}">
                  <a16:creationId xmlns:a16="http://schemas.microsoft.com/office/drawing/2014/main" id="{72BB202C-E42D-6085-15E1-58D3860E99E6}"/>
                </a:ext>
              </a:extLst>
            </p:cNvPr>
            <p:cNvSpPr txBox="1"/>
            <p:nvPr/>
          </p:nvSpPr>
          <p:spPr>
            <a:xfrm>
              <a:off x="5095029" y="1607336"/>
              <a:ext cx="2188675" cy="646331"/>
            </a:xfrm>
            <a:prstGeom prst="rect">
              <a:avLst/>
            </a:prstGeom>
            <a:solidFill>
              <a:schemeClr val="accent3">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noProof="0" dirty="0">
                  <a:solidFill>
                    <a:schemeClr val="tx1"/>
                  </a:solidFill>
                </a:rPr>
                <a:t>Assessment </a:t>
              </a:r>
            </a:p>
            <a:p>
              <a:pPr algn="ctr"/>
              <a:r>
                <a:rPr lang="en-GB" noProof="0" dirty="0">
                  <a:solidFill>
                    <a:schemeClr val="tx1"/>
                  </a:solidFill>
                </a:rPr>
                <a:t>Gateway</a:t>
              </a:r>
            </a:p>
          </p:txBody>
        </p:sp>
        <p:sp>
          <p:nvSpPr>
            <p:cNvPr id="10" name="TextBox 9">
              <a:extLst>
                <a:ext uri="{FF2B5EF4-FFF2-40B4-BE49-F238E27FC236}">
                  <a16:creationId xmlns:a16="http://schemas.microsoft.com/office/drawing/2014/main" id="{63926BB7-3D19-3AAE-DDD5-2BD5FE4C655F}"/>
                </a:ext>
              </a:extLst>
            </p:cNvPr>
            <p:cNvSpPr txBox="1"/>
            <p:nvPr/>
          </p:nvSpPr>
          <p:spPr>
            <a:xfrm>
              <a:off x="9685011" y="1607336"/>
              <a:ext cx="2006972" cy="646331"/>
            </a:xfrm>
            <a:prstGeom prst="rect">
              <a:avLst/>
            </a:prstGeom>
            <a:solidFill>
              <a:schemeClr val="accent5">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noProof="0" dirty="0">
                  <a:solidFill>
                    <a:schemeClr val="tx1"/>
                  </a:solidFill>
                </a:rPr>
                <a:t>Completion</a:t>
              </a:r>
            </a:p>
            <a:p>
              <a:pPr algn="ctr"/>
              <a:endParaRPr lang="en-GB" noProof="0" dirty="0">
                <a:solidFill>
                  <a:schemeClr val="tx1"/>
                </a:solidFill>
              </a:endParaRPr>
            </a:p>
          </p:txBody>
        </p:sp>
      </p:grpSp>
      <p:grpSp>
        <p:nvGrpSpPr>
          <p:cNvPr id="11" name="Group 10">
            <a:extLst>
              <a:ext uri="{FF2B5EF4-FFF2-40B4-BE49-F238E27FC236}">
                <a16:creationId xmlns:a16="http://schemas.microsoft.com/office/drawing/2014/main" id="{A137E63A-52F9-704C-7419-A2BD0F03A14E}"/>
              </a:ext>
            </a:extLst>
          </p:cNvPr>
          <p:cNvGrpSpPr/>
          <p:nvPr/>
        </p:nvGrpSpPr>
        <p:grpSpPr>
          <a:xfrm>
            <a:off x="9818065" y="2587006"/>
            <a:ext cx="1351865" cy="3878915"/>
            <a:chOff x="9813340" y="2282880"/>
            <a:chExt cx="1351865" cy="3878915"/>
          </a:xfrm>
        </p:grpSpPr>
        <p:grpSp>
          <p:nvGrpSpPr>
            <p:cNvPr id="12" name="Group 11">
              <a:extLst>
                <a:ext uri="{FF2B5EF4-FFF2-40B4-BE49-F238E27FC236}">
                  <a16:creationId xmlns:a16="http://schemas.microsoft.com/office/drawing/2014/main" id="{D842A71A-8812-2B86-E36C-AE4CDC8B3E87}"/>
                </a:ext>
              </a:extLst>
            </p:cNvPr>
            <p:cNvGrpSpPr/>
            <p:nvPr/>
          </p:nvGrpSpPr>
          <p:grpSpPr>
            <a:xfrm>
              <a:off x="9873207" y="3654712"/>
              <a:ext cx="1232130" cy="1150702"/>
              <a:chOff x="9806086" y="3471172"/>
              <a:chExt cx="1313576" cy="1150702"/>
            </a:xfrm>
          </p:grpSpPr>
          <p:pic>
            <p:nvPicPr>
              <p:cNvPr id="19" name="Graphic 18" descr="Diploma roll with solid fill">
                <a:extLst>
                  <a:ext uri="{FF2B5EF4-FFF2-40B4-BE49-F238E27FC236}">
                    <a16:creationId xmlns:a16="http://schemas.microsoft.com/office/drawing/2014/main" id="{7E60ED74-89D1-12B7-543E-1AC7C23E187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806086" y="3471172"/>
                <a:ext cx="1150701" cy="1150702"/>
              </a:xfrm>
              <a:prstGeom prst="rect">
                <a:avLst/>
              </a:prstGeom>
            </p:spPr>
          </p:pic>
          <p:sp>
            <p:nvSpPr>
              <p:cNvPr id="20" name="TextBox 19">
                <a:extLst>
                  <a:ext uri="{FF2B5EF4-FFF2-40B4-BE49-F238E27FC236}">
                    <a16:creationId xmlns:a16="http://schemas.microsoft.com/office/drawing/2014/main" id="{BEE4A230-0B99-AAB0-D671-3C4375232CB6}"/>
                  </a:ext>
                </a:extLst>
              </p:cNvPr>
              <p:cNvSpPr txBox="1"/>
              <p:nvPr/>
            </p:nvSpPr>
            <p:spPr>
              <a:xfrm>
                <a:off x="9857157" y="4281254"/>
                <a:ext cx="1262505" cy="307777"/>
              </a:xfrm>
              <a:prstGeom prst="rect">
                <a:avLst/>
              </a:prstGeom>
              <a:noFill/>
            </p:spPr>
            <p:txBody>
              <a:bodyPr wrap="square" rtlCol="0">
                <a:spAutoFit/>
              </a:bodyPr>
              <a:lstStyle/>
              <a:p>
                <a:r>
                  <a:rPr lang="en-GB" sz="1400" noProof="0" dirty="0">
                    <a:latin typeface="Arial" panose="020B0604020202020204" pitchFamily="34" charset="0"/>
                    <a:cs typeface="Arial" panose="020B0604020202020204" pitchFamily="34" charset="0"/>
                  </a:rPr>
                  <a:t>Certification</a:t>
                </a:r>
              </a:p>
            </p:txBody>
          </p:sp>
        </p:grpSp>
        <p:grpSp>
          <p:nvGrpSpPr>
            <p:cNvPr id="13" name="Group 12">
              <a:extLst>
                <a:ext uri="{FF2B5EF4-FFF2-40B4-BE49-F238E27FC236}">
                  <a16:creationId xmlns:a16="http://schemas.microsoft.com/office/drawing/2014/main" id="{9C0A4661-E8EF-AF09-A3D1-F22E22E34CA6}"/>
                </a:ext>
              </a:extLst>
            </p:cNvPr>
            <p:cNvGrpSpPr/>
            <p:nvPr/>
          </p:nvGrpSpPr>
          <p:grpSpPr>
            <a:xfrm>
              <a:off x="9897160" y="5060609"/>
              <a:ext cx="1184225" cy="1101186"/>
              <a:chOff x="9812933" y="5060609"/>
              <a:chExt cx="1184225" cy="1101186"/>
            </a:xfrm>
          </p:grpSpPr>
          <p:pic>
            <p:nvPicPr>
              <p:cNvPr id="17" name="Graphic 16" descr="Business Growth outline">
                <a:extLst>
                  <a:ext uri="{FF2B5EF4-FFF2-40B4-BE49-F238E27FC236}">
                    <a16:creationId xmlns:a16="http://schemas.microsoft.com/office/drawing/2014/main" id="{FFAD420E-54C4-C235-AD56-EF1FB9D6A31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24236" y="5060609"/>
                <a:ext cx="914400" cy="914400"/>
              </a:xfrm>
              <a:prstGeom prst="rect">
                <a:avLst/>
              </a:prstGeom>
            </p:spPr>
          </p:pic>
          <p:sp>
            <p:nvSpPr>
              <p:cNvPr id="18" name="TextBox 17">
                <a:extLst>
                  <a:ext uri="{FF2B5EF4-FFF2-40B4-BE49-F238E27FC236}">
                    <a16:creationId xmlns:a16="http://schemas.microsoft.com/office/drawing/2014/main" id="{4A6FBE6A-BE72-9C4A-386A-C04455068852}"/>
                  </a:ext>
                </a:extLst>
              </p:cNvPr>
              <p:cNvSpPr txBox="1"/>
              <p:nvPr/>
            </p:nvSpPr>
            <p:spPr>
              <a:xfrm>
                <a:off x="9812933" y="5854018"/>
                <a:ext cx="1184225" cy="307777"/>
              </a:xfrm>
              <a:prstGeom prst="rect">
                <a:avLst/>
              </a:prstGeom>
              <a:noFill/>
            </p:spPr>
            <p:txBody>
              <a:bodyPr wrap="square" rtlCol="0">
                <a:spAutoFit/>
              </a:bodyPr>
              <a:lstStyle/>
              <a:p>
                <a:r>
                  <a:rPr lang="en-GB" sz="1400" noProof="0" dirty="0">
                    <a:latin typeface="Arial" panose="020B0604020202020204" pitchFamily="34" charset="0"/>
                    <a:cs typeface="Arial" panose="020B0604020202020204" pitchFamily="34" charset="0"/>
                  </a:rPr>
                  <a:t>Progression</a:t>
                </a:r>
              </a:p>
            </p:txBody>
          </p:sp>
        </p:grpSp>
        <p:grpSp>
          <p:nvGrpSpPr>
            <p:cNvPr id="14" name="Group 13">
              <a:extLst>
                <a:ext uri="{FF2B5EF4-FFF2-40B4-BE49-F238E27FC236}">
                  <a16:creationId xmlns:a16="http://schemas.microsoft.com/office/drawing/2014/main" id="{A3018B90-7276-4D25-CA04-D8E28DF4EF88}"/>
                </a:ext>
              </a:extLst>
            </p:cNvPr>
            <p:cNvGrpSpPr/>
            <p:nvPr/>
          </p:nvGrpSpPr>
          <p:grpSpPr>
            <a:xfrm>
              <a:off x="9813340" y="2282880"/>
              <a:ext cx="1351865" cy="1175057"/>
              <a:chOff x="9705503" y="2270352"/>
              <a:chExt cx="1351865" cy="1175057"/>
            </a:xfrm>
          </p:grpSpPr>
          <p:pic>
            <p:nvPicPr>
              <p:cNvPr id="15" name="Graphic 14" descr="Aspiration with solid fill">
                <a:extLst>
                  <a:ext uri="{FF2B5EF4-FFF2-40B4-BE49-F238E27FC236}">
                    <a16:creationId xmlns:a16="http://schemas.microsoft.com/office/drawing/2014/main" id="{3B2757E4-9FC8-33EC-7D9B-85342E8E596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857155" y="2270352"/>
                <a:ext cx="914400" cy="914400"/>
              </a:xfrm>
              <a:prstGeom prst="rect">
                <a:avLst/>
              </a:prstGeom>
            </p:spPr>
          </p:pic>
          <p:sp>
            <p:nvSpPr>
              <p:cNvPr id="16" name="TextBox 15">
                <a:extLst>
                  <a:ext uri="{FF2B5EF4-FFF2-40B4-BE49-F238E27FC236}">
                    <a16:creationId xmlns:a16="http://schemas.microsoft.com/office/drawing/2014/main" id="{9104794A-315C-FA3F-8246-79480CA9ECB4}"/>
                  </a:ext>
                </a:extLst>
              </p:cNvPr>
              <p:cNvSpPr txBox="1"/>
              <p:nvPr/>
            </p:nvSpPr>
            <p:spPr>
              <a:xfrm>
                <a:off x="9705503" y="3137632"/>
                <a:ext cx="1351865" cy="307777"/>
              </a:xfrm>
              <a:prstGeom prst="rect">
                <a:avLst/>
              </a:prstGeom>
              <a:noFill/>
            </p:spPr>
            <p:txBody>
              <a:bodyPr wrap="square" rtlCol="0">
                <a:spAutoFit/>
              </a:bodyPr>
              <a:lstStyle/>
              <a:p>
                <a:r>
                  <a:rPr lang="en-GB" sz="1400" noProof="0" dirty="0">
                    <a:latin typeface="Arial" panose="020B0604020202020204" pitchFamily="34" charset="0"/>
                    <a:cs typeface="Arial" panose="020B0604020202020204" pitchFamily="34" charset="0"/>
                  </a:rPr>
                  <a:t>Achievement</a:t>
                </a:r>
              </a:p>
            </p:txBody>
          </p:sp>
        </p:grpSp>
      </p:grpSp>
      <p:grpSp>
        <p:nvGrpSpPr>
          <p:cNvPr id="21" name="Group 20">
            <a:extLst>
              <a:ext uri="{FF2B5EF4-FFF2-40B4-BE49-F238E27FC236}">
                <a16:creationId xmlns:a16="http://schemas.microsoft.com/office/drawing/2014/main" id="{521B6532-3BE7-8225-8404-58B2815A87D7}"/>
              </a:ext>
            </a:extLst>
          </p:cNvPr>
          <p:cNvGrpSpPr/>
          <p:nvPr/>
        </p:nvGrpSpPr>
        <p:grpSpPr>
          <a:xfrm>
            <a:off x="7247060" y="2478892"/>
            <a:ext cx="2026022" cy="3959186"/>
            <a:chOff x="6914422" y="2418051"/>
            <a:chExt cx="2026022" cy="3959186"/>
          </a:xfrm>
        </p:grpSpPr>
        <p:grpSp>
          <p:nvGrpSpPr>
            <p:cNvPr id="22" name="Group 21">
              <a:extLst>
                <a:ext uri="{FF2B5EF4-FFF2-40B4-BE49-F238E27FC236}">
                  <a16:creationId xmlns:a16="http://schemas.microsoft.com/office/drawing/2014/main" id="{DDD6E6B7-FB0E-D71D-A9F8-696AE24965D1}"/>
                </a:ext>
              </a:extLst>
            </p:cNvPr>
            <p:cNvGrpSpPr/>
            <p:nvPr/>
          </p:nvGrpSpPr>
          <p:grpSpPr>
            <a:xfrm>
              <a:off x="6914422" y="2418051"/>
              <a:ext cx="2006972" cy="1033984"/>
              <a:chOff x="6914422" y="2282880"/>
              <a:chExt cx="2006972" cy="1033984"/>
            </a:xfrm>
          </p:grpSpPr>
          <p:pic>
            <p:nvPicPr>
              <p:cNvPr id="38" name="Graphic 37" descr="Eye with solid fill">
                <a:extLst>
                  <a:ext uri="{FF2B5EF4-FFF2-40B4-BE49-F238E27FC236}">
                    <a16:creationId xmlns:a16="http://schemas.microsoft.com/office/drawing/2014/main" id="{98A1E2A1-5817-E8F9-A0DB-E87ED63AA0A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60708" y="2282880"/>
                <a:ext cx="914400" cy="914400"/>
              </a:xfrm>
              <a:prstGeom prst="rect">
                <a:avLst/>
              </a:prstGeom>
            </p:spPr>
          </p:pic>
          <p:sp>
            <p:nvSpPr>
              <p:cNvPr id="39" name="TextBox 38">
                <a:extLst>
                  <a:ext uri="{FF2B5EF4-FFF2-40B4-BE49-F238E27FC236}">
                    <a16:creationId xmlns:a16="http://schemas.microsoft.com/office/drawing/2014/main" id="{46A170D1-1123-A657-EF1B-D7C45BB67C7F}"/>
                  </a:ext>
                </a:extLst>
              </p:cNvPr>
              <p:cNvSpPr txBox="1"/>
              <p:nvPr/>
            </p:nvSpPr>
            <p:spPr>
              <a:xfrm>
                <a:off x="6914422" y="3009087"/>
                <a:ext cx="2006972" cy="307777"/>
              </a:xfrm>
              <a:prstGeom prst="rect">
                <a:avLst/>
              </a:prstGeom>
              <a:noFill/>
            </p:spPr>
            <p:txBody>
              <a:bodyPr wrap="square" rtlCol="0">
                <a:spAutoFit/>
              </a:bodyPr>
              <a:lstStyle/>
              <a:p>
                <a:pPr algn="ctr"/>
                <a:r>
                  <a:rPr lang="en-GB" sz="1400" noProof="0" dirty="0">
                    <a:latin typeface="Arial" panose="020B0604020202020204" pitchFamily="34" charset="0"/>
                    <a:cs typeface="Arial" panose="020B0604020202020204" pitchFamily="34" charset="0"/>
                  </a:rPr>
                  <a:t>Observation in practice</a:t>
                </a:r>
              </a:p>
            </p:txBody>
          </p:sp>
        </p:grpSp>
        <p:grpSp>
          <p:nvGrpSpPr>
            <p:cNvPr id="23" name="Group 22">
              <a:extLst>
                <a:ext uri="{FF2B5EF4-FFF2-40B4-BE49-F238E27FC236}">
                  <a16:creationId xmlns:a16="http://schemas.microsoft.com/office/drawing/2014/main" id="{20B934EB-5943-E8C7-DFEC-369E52030CE1}"/>
                </a:ext>
              </a:extLst>
            </p:cNvPr>
            <p:cNvGrpSpPr/>
            <p:nvPr/>
          </p:nvGrpSpPr>
          <p:grpSpPr>
            <a:xfrm>
              <a:off x="6933472" y="3754008"/>
              <a:ext cx="2006972" cy="1019392"/>
              <a:chOff x="6933472" y="3754008"/>
              <a:chExt cx="2006972" cy="1019392"/>
            </a:xfrm>
          </p:grpSpPr>
          <p:grpSp>
            <p:nvGrpSpPr>
              <p:cNvPr id="27" name="Graphic 22" descr="Checklist with solid fill">
                <a:extLst>
                  <a:ext uri="{FF2B5EF4-FFF2-40B4-BE49-F238E27FC236}">
                    <a16:creationId xmlns:a16="http://schemas.microsoft.com/office/drawing/2014/main" id="{7FBC0228-A805-213A-6C0E-7D3F200F0FE6}"/>
                  </a:ext>
                </a:extLst>
              </p:cNvPr>
              <p:cNvGrpSpPr/>
              <p:nvPr/>
            </p:nvGrpSpPr>
            <p:grpSpPr>
              <a:xfrm>
                <a:off x="7695494" y="3754008"/>
                <a:ext cx="482928" cy="623132"/>
                <a:chOff x="6311736" y="4189785"/>
                <a:chExt cx="482928" cy="623132"/>
              </a:xfrm>
              <a:solidFill>
                <a:schemeClr val="bg1"/>
              </a:solidFill>
            </p:grpSpPr>
            <p:sp>
              <p:nvSpPr>
                <p:cNvPr id="29" name="Freeform: Shape 28">
                  <a:extLst>
                    <a:ext uri="{FF2B5EF4-FFF2-40B4-BE49-F238E27FC236}">
                      <a16:creationId xmlns:a16="http://schemas.microsoft.com/office/drawing/2014/main" id="{C1909B9C-62D0-36D9-D657-FE44EBBF12C2}"/>
                    </a:ext>
                  </a:extLst>
                </p:cNvPr>
                <p:cNvSpPr/>
                <p:nvPr/>
              </p:nvSpPr>
              <p:spPr>
                <a:xfrm>
                  <a:off x="6311736" y="4189785"/>
                  <a:ext cx="482928" cy="623132"/>
                </a:xfrm>
                <a:custGeom>
                  <a:avLst/>
                  <a:gdLst>
                    <a:gd name="connsiteX0" fmla="*/ 57150 w 590550"/>
                    <a:gd name="connsiteY0" fmla="*/ 57150 h 762000"/>
                    <a:gd name="connsiteX1" fmla="*/ 533400 w 590550"/>
                    <a:gd name="connsiteY1" fmla="*/ 57150 h 762000"/>
                    <a:gd name="connsiteX2" fmla="*/ 533400 w 590550"/>
                    <a:gd name="connsiteY2" fmla="*/ 704850 h 762000"/>
                    <a:gd name="connsiteX3" fmla="*/ 57150 w 590550"/>
                    <a:gd name="connsiteY3" fmla="*/ 704850 h 762000"/>
                    <a:gd name="connsiteX4" fmla="*/ 57150 w 590550"/>
                    <a:gd name="connsiteY4" fmla="*/ 57150 h 762000"/>
                    <a:gd name="connsiteX5" fmla="*/ 0 w 590550"/>
                    <a:gd name="connsiteY5" fmla="*/ 762000 h 762000"/>
                    <a:gd name="connsiteX6" fmla="*/ 590550 w 590550"/>
                    <a:gd name="connsiteY6" fmla="*/ 762000 h 762000"/>
                    <a:gd name="connsiteX7" fmla="*/ 590550 w 590550"/>
                    <a:gd name="connsiteY7" fmla="*/ 0 h 762000"/>
                    <a:gd name="connsiteX8" fmla="*/ 0 w 590550"/>
                    <a:gd name="connsiteY8" fmla="*/ 0 h 762000"/>
                    <a:gd name="connsiteX9" fmla="*/ 0 w 590550"/>
                    <a:gd name="connsiteY9" fmla="*/ 7620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0550" h="762000">
                      <a:moveTo>
                        <a:pt x="57150" y="57150"/>
                      </a:moveTo>
                      <a:lnTo>
                        <a:pt x="533400" y="57150"/>
                      </a:lnTo>
                      <a:lnTo>
                        <a:pt x="533400" y="704850"/>
                      </a:lnTo>
                      <a:lnTo>
                        <a:pt x="57150" y="704850"/>
                      </a:lnTo>
                      <a:lnTo>
                        <a:pt x="57150" y="57150"/>
                      </a:lnTo>
                      <a:close/>
                      <a:moveTo>
                        <a:pt x="0" y="762000"/>
                      </a:moveTo>
                      <a:lnTo>
                        <a:pt x="590550" y="762000"/>
                      </a:lnTo>
                      <a:lnTo>
                        <a:pt x="590550" y="0"/>
                      </a:lnTo>
                      <a:lnTo>
                        <a:pt x="0" y="0"/>
                      </a:lnTo>
                      <a:lnTo>
                        <a:pt x="0" y="762000"/>
                      </a:lnTo>
                      <a:close/>
                    </a:path>
                  </a:pathLst>
                </a:custGeom>
                <a:grpFill/>
                <a:ln w="9525" cap="flat">
                  <a:noFill/>
                  <a:prstDash val="solid"/>
                  <a:miter/>
                </a:ln>
              </p:spPr>
              <p:txBody>
                <a:bodyPr rtlCol="0" anchor="ctr"/>
                <a:lstStyle/>
                <a:p>
                  <a:endParaRPr lang="en-GB" noProof="0" dirty="0"/>
                </a:p>
              </p:txBody>
            </p:sp>
            <p:sp>
              <p:nvSpPr>
                <p:cNvPr id="30" name="Freeform: Shape 29">
                  <a:extLst>
                    <a:ext uri="{FF2B5EF4-FFF2-40B4-BE49-F238E27FC236}">
                      <a16:creationId xmlns:a16="http://schemas.microsoft.com/office/drawing/2014/main" id="{F1982058-1D84-6062-B4B7-7921528BF747}"/>
                    </a:ext>
                  </a:extLst>
                </p:cNvPr>
                <p:cNvSpPr/>
                <p:nvPr/>
              </p:nvSpPr>
              <p:spPr>
                <a:xfrm>
                  <a:off x="6572250" y="4263226"/>
                  <a:ext cx="161925" cy="38100"/>
                </a:xfrm>
                <a:custGeom>
                  <a:avLst/>
                  <a:gdLst>
                    <a:gd name="connsiteX0" fmla="*/ 0 w 161925"/>
                    <a:gd name="connsiteY0" fmla="*/ 0 h 38100"/>
                    <a:gd name="connsiteX1" fmla="*/ 161925 w 161925"/>
                    <a:gd name="connsiteY1" fmla="*/ 0 h 38100"/>
                    <a:gd name="connsiteX2" fmla="*/ 161925 w 161925"/>
                    <a:gd name="connsiteY2" fmla="*/ 38100 h 38100"/>
                    <a:gd name="connsiteX3" fmla="*/ 0 w 1619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61925" h="38100">
                      <a:moveTo>
                        <a:pt x="0" y="0"/>
                      </a:moveTo>
                      <a:lnTo>
                        <a:pt x="161925" y="0"/>
                      </a:lnTo>
                      <a:lnTo>
                        <a:pt x="161925" y="38100"/>
                      </a:lnTo>
                      <a:lnTo>
                        <a:pt x="0" y="38100"/>
                      </a:lnTo>
                      <a:close/>
                    </a:path>
                  </a:pathLst>
                </a:custGeom>
                <a:ln/>
              </p:spPr>
              <p:style>
                <a:lnRef idx="2">
                  <a:schemeClr val="accent2"/>
                </a:lnRef>
                <a:fillRef idx="1">
                  <a:schemeClr val="lt1"/>
                </a:fillRef>
                <a:effectRef idx="0">
                  <a:schemeClr val="accent2"/>
                </a:effectRef>
                <a:fontRef idx="minor">
                  <a:schemeClr val="dk1"/>
                </a:fontRef>
              </p:style>
              <p:txBody>
                <a:bodyPr rtlCol="0" anchor="ctr"/>
                <a:lstStyle/>
                <a:p>
                  <a:endParaRPr lang="en-GB" noProof="0" dirty="0"/>
                </a:p>
              </p:txBody>
            </p:sp>
            <p:sp>
              <p:nvSpPr>
                <p:cNvPr id="31" name="Freeform: Shape 30">
                  <a:extLst>
                    <a:ext uri="{FF2B5EF4-FFF2-40B4-BE49-F238E27FC236}">
                      <a16:creationId xmlns:a16="http://schemas.microsoft.com/office/drawing/2014/main" id="{E01AA15D-F4B2-329F-D85D-6E416000621B}"/>
                    </a:ext>
                  </a:extLst>
                </p:cNvPr>
                <p:cNvSpPr/>
                <p:nvPr/>
              </p:nvSpPr>
              <p:spPr>
                <a:xfrm>
                  <a:off x="6572250" y="4415626"/>
                  <a:ext cx="161925" cy="38100"/>
                </a:xfrm>
                <a:custGeom>
                  <a:avLst/>
                  <a:gdLst>
                    <a:gd name="connsiteX0" fmla="*/ 0 w 161925"/>
                    <a:gd name="connsiteY0" fmla="*/ 0 h 38100"/>
                    <a:gd name="connsiteX1" fmla="*/ 161925 w 161925"/>
                    <a:gd name="connsiteY1" fmla="*/ 0 h 38100"/>
                    <a:gd name="connsiteX2" fmla="*/ 161925 w 161925"/>
                    <a:gd name="connsiteY2" fmla="*/ 38100 h 38100"/>
                    <a:gd name="connsiteX3" fmla="*/ 0 w 1619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61925" h="38100">
                      <a:moveTo>
                        <a:pt x="0" y="0"/>
                      </a:moveTo>
                      <a:lnTo>
                        <a:pt x="161925" y="0"/>
                      </a:lnTo>
                      <a:lnTo>
                        <a:pt x="161925" y="38100"/>
                      </a:lnTo>
                      <a:lnTo>
                        <a:pt x="0" y="38100"/>
                      </a:lnTo>
                      <a:close/>
                    </a:path>
                  </a:pathLst>
                </a:custGeom>
                <a:ln/>
              </p:spPr>
              <p:style>
                <a:lnRef idx="2">
                  <a:schemeClr val="accent2"/>
                </a:lnRef>
                <a:fillRef idx="1">
                  <a:schemeClr val="lt1"/>
                </a:fillRef>
                <a:effectRef idx="0">
                  <a:schemeClr val="accent2"/>
                </a:effectRef>
                <a:fontRef idx="minor">
                  <a:schemeClr val="dk1"/>
                </a:fontRef>
              </p:style>
              <p:txBody>
                <a:bodyPr rtlCol="0" anchor="ctr"/>
                <a:lstStyle/>
                <a:p>
                  <a:endParaRPr lang="en-GB" noProof="0" dirty="0"/>
                </a:p>
              </p:txBody>
            </p:sp>
            <p:sp>
              <p:nvSpPr>
                <p:cNvPr id="32" name="Freeform: Shape 31">
                  <a:extLst>
                    <a:ext uri="{FF2B5EF4-FFF2-40B4-BE49-F238E27FC236}">
                      <a16:creationId xmlns:a16="http://schemas.microsoft.com/office/drawing/2014/main" id="{379935AD-21F7-A71B-737B-4DAB36F8D456}"/>
                    </a:ext>
                  </a:extLst>
                </p:cNvPr>
                <p:cNvSpPr/>
                <p:nvPr/>
              </p:nvSpPr>
              <p:spPr>
                <a:xfrm>
                  <a:off x="6572250" y="4720426"/>
                  <a:ext cx="161925" cy="38100"/>
                </a:xfrm>
                <a:custGeom>
                  <a:avLst/>
                  <a:gdLst>
                    <a:gd name="connsiteX0" fmla="*/ 0 w 161925"/>
                    <a:gd name="connsiteY0" fmla="*/ 0 h 38100"/>
                    <a:gd name="connsiteX1" fmla="*/ 161925 w 161925"/>
                    <a:gd name="connsiteY1" fmla="*/ 0 h 38100"/>
                    <a:gd name="connsiteX2" fmla="*/ 161925 w 161925"/>
                    <a:gd name="connsiteY2" fmla="*/ 38100 h 38100"/>
                    <a:gd name="connsiteX3" fmla="*/ 0 w 1619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61925" h="38100">
                      <a:moveTo>
                        <a:pt x="0" y="0"/>
                      </a:moveTo>
                      <a:lnTo>
                        <a:pt x="161925" y="0"/>
                      </a:lnTo>
                      <a:lnTo>
                        <a:pt x="161925" y="38100"/>
                      </a:lnTo>
                      <a:lnTo>
                        <a:pt x="0" y="38100"/>
                      </a:lnTo>
                      <a:close/>
                    </a:path>
                  </a:pathLst>
                </a:custGeom>
                <a:ln/>
              </p:spPr>
              <p:style>
                <a:lnRef idx="2">
                  <a:schemeClr val="accent2"/>
                </a:lnRef>
                <a:fillRef idx="1">
                  <a:schemeClr val="lt1"/>
                </a:fillRef>
                <a:effectRef idx="0">
                  <a:schemeClr val="accent2"/>
                </a:effectRef>
                <a:fontRef idx="minor">
                  <a:schemeClr val="dk1"/>
                </a:fontRef>
              </p:style>
              <p:txBody>
                <a:bodyPr rtlCol="0" anchor="ctr"/>
                <a:lstStyle/>
                <a:p>
                  <a:endParaRPr lang="en-GB" noProof="0" dirty="0"/>
                </a:p>
              </p:txBody>
            </p:sp>
            <p:sp>
              <p:nvSpPr>
                <p:cNvPr id="33" name="Freeform: Shape 32">
                  <a:extLst>
                    <a:ext uri="{FF2B5EF4-FFF2-40B4-BE49-F238E27FC236}">
                      <a16:creationId xmlns:a16="http://schemas.microsoft.com/office/drawing/2014/main" id="{FA81F10E-D6E6-009A-ED45-E34B80237648}"/>
                    </a:ext>
                  </a:extLst>
                </p:cNvPr>
                <p:cNvSpPr/>
                <p:nvPr/>
              </p:nvSpPr>
              <p:spPr>
                <a:xfrm>
                  <a:off x="6572250" y="4568026"/>
                  <a:ext cx="161925" cy="38100"/>
                </a:xfrm>
                <a:custGeom>
                  <a:avLst/>
                  <a:gdLst>
                    <a:gd name="connsiteX0" fmla="*/ 0 w 161925"/>
                    <a:gd name="connsiteY0" fmla="*/ 0 h 38100"/>
                    <a:gd name="connsiteX1" fmla="*/ 161925 w 161925"/>
                    <a:gd name="connsiteY1" fmla="*/ 0 h 38100"/>
                    <a:gd name="connsiteX2" fmla="*/ 161925 w 161925"/>
                    <a:gd name="connsiteY2" fmla="*/ 38100 h 38100"/>
                    <a:gd name="connsiteX3" fmla="*/ 0 w 1619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61925" h="38100">
                      <a:moveTo>
                        <a:pt x="0" y="0"/>
                      </a:moveTo>
                      <a:lnTo>
                        <a:pt x="161925" y="0"/>
                      </a:lnTo>
                      <a:lnTo>
                        <a:pt x="161925" y="38100"/>
                      </a:lnTo>
                      <a:lnTo>
                        <a:pt x="0" y="38100"/>
                      </a:lnTo>
                      <a:close/>
                    </a:path>
                  </a:pathLst>
                </a:custGeom>
                <a:ln/>
              </p:spPr>
              <p:style>
                <a:lnRef idx="2">
                  <a:schemeClr val="accent2"/>
                </a:lnRef>
                <a:fillRef idx="1">
                  <a:schemeClr val="lt1"/>
                </a:fillRef>
                <a:effectRef idx="0">
                  <a:schemeClr val="accent2"/>
                </a:effectRef>
                <a:fontRef idx="minor">
                  <a:schemeClr val="dk1"/>
                </a:fontRef>
              </p:style>
              <p:txBody>
                <a:bodyPr rtlCol="0" anchor="ctr"/>
                <a:lstStyle/>
                <a:p>
                  <a:endParaRPr lang="en-GB" noProof="0" dirty="0"/>
                </a:p>
              </p:txBody>
            </p:sp>
            <p:sp>
              <p:nvSpPr>
                <p:cNvPr id="34" name="Freeform: Shape 33">
                  <a:extLst>
                    <a:ext uri="{FF2B5EF4-FFF2-40B4-BE49-F238E27FC236}">
                      <a16:creationId xmlns:a16="http://schemas.microsoft.com/office/drawing/2014/main" id="{91E0D59B-0A09-387D-269A-99061C297B17}"/>
                    </a:ext>
                  </a:extLst>
                </p:cNvPr>
                <p:cNvSpPr/>
                <p:nvPr/>
              </p:nvSpPr>
              <p:spPr>
                <a:xfrm>
                  <a:off x="6372225" y="4215601"/>
                  <a:ext cx="140969" cy="116205"/>
                </a:xfrm>
                <a:custGeom>
                  <a:avLst/>
                  <a:gdLst>
                    <a:gd name="connsiteX0" fmla="*/ 140970 w 140969"/>
                    <a:gd name="connsiteY0" fmla="*/ 26670 h 116205"/>
                    <a:gd name="connsiteX1" fmla="*/ 114300 w 140969"/>
                    <a:gd name="connsiteY1" fmla="*/ 0 h 116205"/>
                    <a:gd name="connsiteX2" fmla="*/ 51435 w 140969"/>
                    <a:gd name="connsiteY2" fmla="*/ 62865 h 116205"/>
                    <a:gd name="connsiteX3" fmla="*/ 26670 w 140969"/>
                    <a:gd name="connsiteY3" fmla="*/ 38100 h 116205"/>
                    <a:gd name="connsiteX4" fmla="*/ 0 w 140969"/>
                    <a:gd name="connsiteY4" fmla="*/ 64770 h 116205"/>
                    <a:gd name="connsiteX5" fmla="*/ 51435 w 140969"/>
                    <a:gd name="connsiteY5" fmla="*/ 116205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969" h="116205">
                      <a:moveTo>
                        <a:pt x="140970" y="26670"/>
                      </a:moveTo>
                      <a:lnTo>
                        <a:pt x="114300" y="0"/>
                      </a:lnTo>
                      <a:lnTo>
                        <a:pt x="51435" y="62865"/>
                      </a:lnTo>
                      <a:lnTo>
                        <a:pt x="26670" y="38100"/>
                      </a:lnTo>
                      <a:lnTo>
                        <a:pt x="0" y="64770"/>
                      </a:lnTo>
                      <a:lnTo>
                        <a:pt x="51435" y="116205"/>
                      </a:lnTo>
                      <a:close/>
                    </a:path>
                  </a:pathLst>
                </a:custGeom>
                <a:ln/>
              </p:spPr>
              <p:style>
                <a:lnRef idx="2">
                  <a:schemeClr val="accent2"/>
                </a:lnRef>
                <a:fillRef idx="1">
                  <a:schemeClr val="lt1"/>
                </a:fillRef>
                <a:effectRef idx="0">
                  <a:schemeClr val="accent2"/>
                </a:effectRef>
                <a:fontRef idx="minor">
                  <a:schemeClr val="dk1"/>
                </a:fontRef>
              </p:style>
              <p:txBody>
                <a:bodyPr rtlCol="0" anchor="ctr"/>
                <a:lstStyle/>
                <a:p>
                  <a:endParaRPr lang="en-GB" noProof="0" dirty="0"/>
                </a:p>
              </p:txBody>
            </p:sp>
            <p:sp>
              <p:nvSpPr>
                <p:cNvPr id="35" name="Freeform: Shape 34">
                  <a:extLst>
                    <a:ext uri="{FF2B5EF4-FFF2-40B4-BE49-F238E27FC236}">
                      <a16:creationId xmlns:a16="http://schemas.microsoft.com/office/drawing/2014/main" id="{39155E7B-C58F-A372-717D-487C3C86D039}"/>
                    </a:ext>
                  </a:extLst>
                </p:cNvPr>
                <p:cNvSpPr/>
                <p:nvPr/>
              </p:nvSpPr>
              <p:spPr>
                <a:xfrm>
                  <a:off x="6372225" y="4368001"/>
                  <a:ext cx="140969" cy="116205"/>
                </a:xfrm>
                <a:custGeom>
                  <a:avLst/>
                  <a:gdLst>
                    <a:gd name="connsiteX0" fmla="*/ 140970 w 140969"/>
                    <a:gd name="connsiteY0" fmla="*/ 26670 h 116205"/>
                    <a:gd name="connsiteX1" fmla="*/ 114300 w 140969"/>
                    <a:gd name="connsiteY1" fmla="*/ 0 h 116205"/>
                    <a:gd name="connsiteX2" fmla="*/ 51435 w 140969"/>
                    <a:gd name="connsiteY2" fmla="*/ 62865 h 116205"/>
                    <a:gd name="connsiteX3" fmla="*/ 26670 w 140969"/>
                    <a:gd name="connsiteY3" fmla="*/ 38100 h 116205"/>
                    <a:gd name="connsiteX4" fmla="*/ 0 w 140969"/>
                    <a:gd name="connsiteY4" fmla="*/ 64770 h 116205"/>
                    <a:gd name="connsiteX5" fmla="*/ 51435 w 140969"/>
                    <a:gd name="connsiteY5" fmla="*/ 116205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969" h="116205">
                      <a:moveTo>
                        <a:pt x="140970" y="26670"/>
                      </a:moveTo>
                      <a:lnTo>
                        <a:pt x="114300" y="0"/>
                      </a:lnTo>
                      <a:lnTo>
                        <a:pt x="51435" y="62865"/>
                      </a:lnTo>
                      <a:lnTo>
                        <a:pt x="26670" y="38100"/>
                      </a:lnTo>
                      <a:lnTo>
                        <a:pt x="0" y="64770"/>
                      </a:lnTo>
                      <a:lnTo>
                        <a:pt x="51435" y="116205"/>
                      </a:lnTo>
                      <a:close/>
                    </a:path>
                  </a:pathLst>
                </a:custGeom>
                <a:ln/>
              </p:spPr>
              <p:style>
                <a:lnRef idx="2">
                  <a:schemeClr val="accent2"/>
                </a:lnRef>
                <a:fillRef idx="1">
                  <a:schemeClr val="lt1"/>
                </a:fillRef>
                <a:effectRef idx="0">
                  <a:schemeClr val="accent2"/>
                </a:effectRef>
                <a:fontRef idx="minor">
                  <a:schemeClr val="dk1"/>
                </a:fontRef>
              </p:style>
              <p:txBody>
                <a:bodyPr rtlCol="0" anchor="ctr"/>
                <a:lstStyle/>
                <a:p>
                  <a:endParaRPr lang="en-GB" noProof="0" dirty="0"/>
                </a:p>
              </p:txBody>
            </p:sp>
            <p:sp>
              <p:nvSpPr>
                <p:cNvPr id="36" name="Freeform: Shape 35">
                  <a:extLst>
                    <a:ext uri="{FF2B5EF4-FFF2-40B4-BE49-F238E27FC236}">
                      <a16:creationId xmlns:a16="http://schemas.microsoft.com/office/drawing/2014/main" id="{EED36FF2-E303-5CB3-DAD3-62E3D749875C}"/>
                    </a:ext>
                  </a:extLst>
                </p:cNvPr>
                <p:cNvSpPr/>
                <p:nvPr/>
              </p:nvSpPr>
              <p:spPr>
                <a:xfrm>
                  <a:off x="6372225" y="4520401"/>
                  <a:ext cx="140969" cy="116205"/>
                </a:xfrm>
                <a:custGeom>
                  <a:avLst/>
                  <a:gdLst>
                    <a:gd name="connsiteX0" fmla="*/ 140970 w 140969"/>
                    <a:gd name="connsiteY0" fmla="*/ 26670 h 116205"/>
                    <a:gd name="connsiteX1" fmla="*/ 114300 w 140969"/>
                    <a:gd name="connsiteY1" fmla="*/ 0 h 116205"/>
                    <a:gd name="connsiteX2" fmla="*/ 51435 w 140969"/>
                    <a:gd name="connsiteY2" fmla="*/ 62865 h 116205"/>
                    <a:gd name="connsiteX3" fmla="*/ 26670 w 140969"/>
                    <a:gd name="connsiteY3" fmla="*/ 38100 h 116205"/>
                    <a:gd name="connsiteX4" fmla="*/ 0 w 140969"/>
                    <a:gd name="connsiteY4" fmla="*/ 64770 h 116205"/>
                    <a:gd name="connsiteX5" fmla="*/ 51435 w 140969"/>
                    <a:gd name="connsiteY5" fmla="*/ 116205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969" h="116205">
                      <a:moveTo>
                        <a:pt x="140970" y="26670"/>
                      </a:moveTo>
                      <a:lnTo>
                        <a:pt x="114300" y="0"/>
                      </a:lnTo>
                      <a:lnTo>
                        <a:pt x="51435" y="62865"/>
                      </a:lnTo>
                      <a:lnTo>
                        <a:pt x="26670" y="38100"/>
                      </a:lnTo>
                      <a:lnTo>
                        <a:pt x="0" y="64770"/>
                      </a:lnTo>
                      <a:lnTo>
                        <a:pt x="51435" y="116205"/>
                      </a:lnTo>
                      <a:close/>
                    </a:path>
                  </a:pathLst>
                </a:custGeom>
                <a:ln/>
              </p:spPr>
              <p:style>
                <a:lnRef idx="2">
                  <a:schemeClr val="accent2"/>
                </a:lnRef>
                <a:fillRef idx="1">
                  <a:schemeClr val="lt1"/>
                </a:fillRef>
                <a:effectRef idx="0">
                  <a:schemeClr val="accent2"/>
                </a:effectRef>
                <a:fontRef idx="minor">
                  <a:schemeClr val="dk1"/>
                </a:fontRef>
              </p:style>
              <p:txBody>
                <a:bodyPr rtlCol="0" anchor="ctr"/>
                <a:lstStyle/>
                <a:p>
                  <a:endParaRPr lang="en-GB" noProof="0" dirty="0"/>
                </a:p>
              </p:txBody>
            </p:sp>
            <p:sp>
              <p:nvSpPr>
                <p:cNvPr id="37" name="Freeform: Shape 36">
                  <a:extLst>
                    <a:ext uri="{FF2B5EF4-FFF2-40B4-BE49-F238E27FC236}">
                      <a16:creationId xmlns:a16="http://schemas.microsoft.com/office/drawing/2014/main" id="{2A48A7C0-6720-651E-1761-26C56D4BDEE3}"/>
                    </a:ext>
                  </a:extLst>
                </p:cNvPr>
                <p:cNvSpPr/>
                <p:nvPr/>
              </p:nvSpPr>
              <p:spPr>
                <a:xfrm>
                  <a:off x="6372225" y="4670896"/>
                  <a:ext cx="140969" cy="116204"/>
                </a:xfrm>
                <a:custGeom>
                  <a:avLst/>
                  <a:gdLst>
                    <a:gd name="connsiteX0" fmla="*/ 140970 w 140969"/>
                    <a:gd name="connsiteY0" fmla="*/ 26670 h 116204"/>
                    <a:gd name="connsiteX1" fmla="*/ 114300 w 140969"/>
                    <a:gd name="connsiteY1" fmla="*/ 0 h 116204"/>
                    <a:gd name="connsiteX2" fmla="*/ 51435 w 140969"/>
                    <a:gd name="connsiteY2" fmla="*/ 62865 h 116204"/>
                    <a:gd name="connsiteX3" fmla="*/ 26670 w 140969"/>
                    <a:gd name="connsiteY3" fmla="*/ 38100 h 116204"/>
                    <a:gd name="connsiteX4" fmla="*/ 0 w 140969"/>
                    <a:gd name="connsiteY4" fmla="*/ 64770 h 116204"/>
                    <a:gd name="connsiteX5" fmla="*/ 51435 w 140969"/>
                    <a:gd name="connsiteY5" fmla="*/ 116205 h 116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969" h="116204">
                      <a:moveTo>
                        <a:pt x="140970" y="26670"/>
                      </a:moveTo>
                      <a:lnTo>
                        <a:pt x="114300" y="0"/>
                      </a:lnTo>
                      <a:lnTo>
                        <a:pt x="51435" y="62865"/>
                      </a:lnTo>
                      <a:lnTo>
                        <a:pt x="26670" y="38100"/>
                      </a:lnTo>
                      <a:lnTo>
                        <a:pt x="0" y="64770"/>
                      </a:lnTo>
                      <a:lnTo>
                        <a:pt x="51435" y="116205"/>
                      </a:lnTo>
                      <a:close/>
                    </a:path>
                  </a:pathLst>
                </a:custGeom>
                <a:ln/>
              </p:spPr>
              <p:style>
                <a:lnRef idx="2">
                  <a:schemeClr val="accent2"/>
                </a:lnRef>
                <a:fillRef idx="1">
                  <a:schemeClr val="lt1"/>
                </a:fillRef>
                <a:effectRef idx="0">
                  <a:schemeClr val="accent2"/>
                </a:effectRef>
                <a:fontRef idx="minor">
                  <a:schemeClr val="dk1"/>
                </a:fontRef>
              </p:style>
              <p:txBody>
                <a:bodyPr rtlCol="0" anchor="ctr"/>
                <a:lstStyle/>
                <a:p>
                  <a:endParaRPr lang="en-GB" noProof="0" dirty="0"/>
                </a:p>
              </p:txBody>
            </p:sp>
          </p:grpSp>
          <p:sp>
            <p:nvSpPr>
              <p:cNvPr id="28" name="TextBox 27">
                <a:extLst>
                  <a:ext uri="{FF2B5EF4-FFF2-40B4-BE49-F238E27FC236}">
                    <a16:creationId xmlns:a16="http://schemas.microsoft.com/office/drawing/2014/main" id="{E23BC1DA-7B30-CB3A-A528-6A8EF39204D1}"/>
                  </a:ext>
                </a:extLst>
              </p:cNvPr>
              <p:cNvSpPr txBox="1"/>
              <p:nvPr/>
            </p:nvSpPr>
            <p:spPr>
              <a:xfrm>
                <a:off x="6933472" y="4465623"/>
                <a:ext cx="2006972" cy="307777"/>
              </a:xfrm>
              <a:prstGeom prst="rect">
                <a:avLst/>
              </a:prstGeom>
              <a:noFill/>
            </p:spPr>
            <p:txBody>
              <a:bodyPr wrap="square" rtlCol="0">
                <a:spAutoFit/>
              </a:bodyPr>
              <a:lstStyle/>
              <a:p>
                <a:pPr algn="ctr"/>
                <a:r>
                  <a:rPr lang="en-GB" sz="1400" noProof="0" dirty="0">
                    <a:latin typeface="Arial" panose="020B0604020202020204" pitchFamily="34" charset="0"/>
                    <a:cs typeface="Arial" panose="020B0604020202020204" pitchFamily="34" charset="0"/>
                  </a:rPr>
                  <a:t>Multiple choice exam</a:t>
                </a:r>
              </a:p>
            </p:txBody>
          </p:sp>
        </p:grpSp>
        <p:grpSp>
          <p:nvGrpSpPr>
            <p:cNvPr id="24" name="Group 23">
              <a:extLst>
                <a:ext uri="{FF2B5EF4-FFF2-40B4-BE49-F238E27FC236}">
                  <a16:creationId xmlns:a16="http://schemas.microsoft.com/office/drawing/2014/main" id="{13A6407B-B289-B732-0881-616E281EDB5F}"/>
                </a:ext>
              </a:extLst>
            </p:cNvPr>
            <p:cNvGrpSpPr/>
            <p:nvPr/>
          </p:nvGrpSpPr>
          <p:grpSpPr>
            <a:xfrm>
              <a:off x="6932169" y="5145101"/>
              <a:ext cx="2006972" cy="1232136"/>
              <a:chOff x="6932169" y="5145101"/>
              <a:chExt cx="2006972" cy="1232136"/>
            </a:xfrm>
          </p:grpSpPr>
          <p:pic>
            <p:nvPicPr>
              <p:cNvPr id="25" name="Graphic 24" descr="Boardroom outline">
                <a:extLst>
                  <a:ext uri="{FF2B5EF4-FFF2-40B4-BE49-F238E27FC236}">
                    <a16:creationId xmlns:a16="http://schemas.microsoft.com/office/drawing/2014/main" id="{1F0B1231-142B-DB0A-0B1C-193EE291A1D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531259" y="5145101"/>
                <a:ext cx="808792" cy="808792"/>
              </a:xfrm>
              <a:prstGeom prst="rect">
                <a:avLst/>
              </a:prstGeom>
            </p:spPr>
          </p:pic>
          <p:sp>
            <p:nvSpPr>
              <p:cNvPr id="26" name="TextBox 25">
                <a:extLst>
                  <a:ext uri="{FF2B5EF4-FFF2-40B4-BE49-F238E27FC236}">
                    <a16:creationId xmlns:a16="http://schemas.microsoft.com/office/drawing/2014/main" id="{F1D34764-43A2-C183-A9B0-5323DF4B1BE4}"/>
                  </a:ext>
                </a:extLst>
              </p:cNvPr>
              <p:cNvSpPr txBox="1"/>
              <p:nvPr/>
            </p:nvSpPr>
            <p:spPr>
              <a:xfrm>
                <a:off x="6932169" y="5854017"/>
                <a:ext cx="2006972" cy="523220"/>
              </a:xfrm>
              <a:prstGeom prst="rect">
                <a:avLst/>
              </a:prstGeom>
              <a:noFill/>
            </p:spPr>
            <p:txBody>
              <a:bodyPr wrap="square" rtlCol="0">
                <a:spAutoFit/>
              </a:bodyPr>
              <a:lstStyle/>
              <a:p>
                <a:pPr algn="ctr"/>
                <a:r>
                  <a:rPr lang="en-GB" sz="1400" noProof="0" dirty="0">
                    <a:latin typeface="Arial" panose="020B0604020202020204" pitchFamily="34" charset="0"/>
                    <a:cs typeface="Arial" panose="020B0604020202020204" pitchFamily="34" charset="0"/>
                  </a:rPr>
                  <a:t>Reflective journal and interview</a:t>
                </a:r>
              </a:p>
            </p:txBody>
          </p:sp>
        </p:grpSp>
      </p:grpSp>
      <p:grpSp>
        <p:nvGrpSpPr>
          <p:cNvPr id="40" name="Group 39">
            <a:extLst>
              <a:ext uri="{FF2B5EF4-FFF2-40B4-BE49-F238E27FC236}">
                <a16:creationId xmlns:a16="http://schemas.microsoft.com/office/drawing/2014/main" id="{45774514-E7AE-3670-B53B-1BEB9FBB99B9}"/>
              </a:ext>
            </a:extLst>
          </p:cNvPr>
          <p:cNvGrpSpPr/>
          <p:nvPr/>
        </p:nvGrpSpPr>
        <p:grpSpPr>
          <a:xfrm>
            <a:off x="4972022" y="2585668"/>
            <a:ext cx="2006972" cy="4221743"/>
            <a:chOff x="4857655" y="2370938"/>
            <a:chExt cx="2006972" cy="4221743"/>
          </a:xfrm>
        </p:grpSpPr>
        <p:grpSp>
          <p:nvGrpSpPr>
            <p:cNvPr id="41" name="Group 40">
              <a:extLst>
                <a:ext uri="{FF2B5EF4-FFF2-40B4-BE49-F238E27FC236}">
                  <a16:creationId xmlns:a16="http://schemas.microsoft.com/office/drawing/2014/main" id="{0A33C3EE-C6B8-F80C-1EBC-DD0D4C40EA35}"/>
                </a:ext>
              </a:extLst>
            </p:cNvPr>
            <p:cNvGrpSpPr/>
            <p:nvPr/>
          </p:nvGrpSpPr>
          <p:grpSpPr>
            <a:xfrm>
              <a:off x="4857655" y="3754008"/>
              <a:ext cx="2006972" cy="1449450"/>
              <a:chOff x="4827701" y="3754008"/>
              <a:chExt cx="2006972" cy="1449450"/>
            </a:xfrm>
          </p:grpSpPr>
          <p:pic>
            <p:nvPicPr>
              <p:cNvPr id="48" name="Graphic 47" descr="Open folder outline">
                <a:extLst>
                  <a:ext uri="{FF2B5EF4-FFF2-40B4-BE49-F238E27FC236}">
                    <a16:creationId xmlns:a16="http://schemas.microsoft.com/office/drawing/2014/main" id="{A606BBB8-742B-AF29-9698-DA085B4B7AB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33896" y="3754008"/>
                <a:ext cx="794582" cy="794582"/>
              </a:xfrm>
              <a:prstGeom prst="rect">
                <a:avLst/>
              </a:prstGeom>
            </p:spPr>
          </p:pic>
          <p:sp>
            <p:nvSpPr>
              <p:cNvPr id="49" name="TextBox 48">
                <a:extLst>
                  <a:ext uri="{FF2B5EF4-FFF2-40B4-BE49-F238E27FC236}">
                    <a16:creationId xmlns:a16="http://schemas.microsoft.com/office/drawing/2014/main" id="{86184DC8-CEDB-C03A-5B17-DB46EB914F82}"/>
                  </a:ext>
                </a:extLst>
              </p:cNvPr>
              <p:cNvSpPr txBox="1"/>
              <p:nvPr/>
            </p:nvSpPr>
            <p:spPr>
              <a:xfrm>
                <a:off x="4827701" y="4464794"/>
                <a:ext cx="2006972" cy="738664"/>
              </a:xfrm>
              <a:prstGeom prst="rect">
                <a:avLst/>
              </a:prstGeom>
              <a:noFill/>
            </p:spPr>
            <p:txBody>
              <a:bodyPr wrap="square" rtlCol="0">
                <a:spAutoFit/>
              </a:bodyPr>
              <a:lstStyle/>
              <a:p>
                <a:pPr algn="ctr"/>
                <a:r>
                  <a:rPr lang="en-GB" sz="1400" noProof="0" dirty="0">
                    <a:latin typeface="Arial" panose="020B0604020202020204" pitchFamily="34" charset="0"/>
                    <a:cs typeface="Arial" panose="020B0604020202020204" pitchFamily="34" charset="0"/>
                  </a:rPr>
                  <a:t>Evidence of programme  achievement 100%</a:t>
                </a:r>
              </a:p>
            </p:txBody>
          </p:sp>
        </p:grpSp>
        <p:grpSp>
          <p:nvGrpSpPr>
            <p:cNvPr id="42" name="Group 41">
              <a:extLst>
                <a:ext uri="{FF2B5EF4-FFF2-40B4-BE49-F238E27FC236}">
                  <a16:creationId xmlns:a16="http://schemas.microsoft.com/office/drawing/2014/main" id="{50B0A8D7-2DF1-24DD-5A5C-9BCCDB75D19E}"/>
                </a:ext>
              </a:extLst>
            </p:cNvPr>
            <p:cNvGrpSpPr/>
            <p:nvPr/>
          </p:nvGrpSpPr>
          <p:grpSpPr>
            <a:xfrm>
              <a:off x="4857655" y="5039493"/>
              <a:ext cx="2006972" cy="1553188"/>
              <a:chOff x="4828140" y="5039493"/>
              <a:chExt cx="2006972" cy="1553188"/>
            </a:xfrm>
          </p:grpSpPr>
          <p:sp>
            <p:nvSpPr>
              <p:cNvPr id="46" name="TextBox 45">
                <a:extLst>
                  <a:ext uri="{FF2B5EF4-FFF2-40B4-BE49-F238E27FC236}">
                    <a16:creationId xmlns:a16="http://schemas.microsoft.com/office/drawing/2014/main" id="{A1F660D4-31E5-5796-8EF1-BE96A79075A6}"/>
                  </a:ext>
                </a:extLst>
              </p:cNvPr>
              <p:cNvSpPr txBox="1"/>
              <p:nvPr/>
            </p:nvSpPr>
            <p:spPr>
              <a:xfrm>
                <a:off x="4828140" y="5854017"/>
                <a:ext cx="2006972" cy="738664"/>
              </a:xfrm>
              <a:prstGeom prst="rect">
                <a:avLst/>
              </a:prstGeom>
              <a:noFill/>
            </p:spPr>
            <p:txBody>
              <a:bodyPr wrap="square" rtlCol="0">
                <a:spAutoFit/>
              </a:bodyPr>
              <a:lstStyle/>
              <a:p>
                <a:pPr algn="ctr"/>
                <a:r>
                  <a:rPr lang="en-GB" sz="1400" noProof="0" dirty="0">
                    <a:latin typeface="Arial" panose="020B0604020202020204" pitchFamily="34" charset="0"/>
                    <a:cs typeface="Arial" panose="020B0604020202020204" pitchFamily="34" charset="0"/>
                  </a:rPr>
                  <a:t>Ready for EPA/ Apprenticeship Assessment </a:t>
                </a:r>
              </a:p>
            </p:txBody>
          </p:sp>
          <p:pic>
            <p:nvPicPr>
              <p:cNvPr id="47" name="Graphic 46" descr="Comment Like with solid fill">
                <a:extLst>
                  <a:ext uri="{FF2B5EF4-FFF2-40B4-BE49-F238E27FC236}">
                    <a16:creationId xmlns:a16="http://schemas.microsoft.com/office/drawing/2014/main" id="{658CAAC9-E58F-30DB-619A-8CAD54D516C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374426" y="5039493"/>
                <a:ext cx="914400" cy="914400"/>
              </a:xfrm>
              <a:prstGeom prst="rect">
                <a:avLst/>
              </a:prstGeom>
            </p:spPr>
          </p:pic>
        </p:grpSp>
        <p:grpSp>
          <p:nvGrpSpPr>
            <p:cNvPr id="43" name="Group 42">
              <a:extLst>
                <a:ext uri="{FF2B5EF4-FFF2-40B4-BE49-F238E27FC236}">
                  <a16:creationId xmlns:a16="http://schemas.microsoft.com/office/drawing/2014/main" id="{B91C4EB7-0DC5-4BDA-0B68-C9DCCCBF826B}"/>
                </a:ext>
              </a:extLst>
            </p:cNvPr>
            <p:cNvGrpSpPr/>
            <p:nvPr/>
          </p:nvGrpSpPr>
          <p:grpSpPr>
            <a:xfrm>
              <a:off x="4857655" y="2370938"/>
              <a:ext cx="2006972" cy="1283774"/>
              <a:chOff x="4887610" y="2370938"/>
              <a:chExt cx="2006972" cy="1283774"/>
            </a:xfrm>
          </p:grpSpPr>
          <p:sp>
            <p:nvSpPr>
              <p:cNvPr id="44" name="TextBox 43">
                <a:extLst>
                  <a:ext uri="{FF2B5EF4-FFF2-40B4-BE49-F238E27FC236}">
                    <a16:creationId xmlns:a16="http://schemas.microsoft.com/office/drawing/2014/main" id="{5BE65F3B-681B-EE88-6D54-CA1CB9ABED1F}"/>
                  </a:ext>
                </a:extLst>
              </p:cNvPr>
              <p:cNvSpPr txBox="1"/>
              <p:nvPr/>
            </p:nvSpPr>
            <p:spPr>
              <a:xfrm>
                <a:off x="4887610" y="3131492"/>
                <a:ext cx="2006972" cy="523220"/>
              </a:xfrm>
              <a:prstGeom prst="rect">
                <a:avLst/>
              </a:prstGeom>
              <a:noFill/>
            </p:spPr>
            <p:txBody>
              <a:bodyPr wrap="square" rtlCol="0">
                <a:spAutoFit/>
              </a:bodyPr>
              <a:lstStyle/>
              <a:p>
                <a:pPr algn="ctr"/>
                <a:r>
                  <a:rPr lang="en-GB" sz="1400" noProof="0" dirty="0">
                    <a:latin typeface="Arial" panose="020B0604020202020204" pitchFamily="34" charset="0"/>
                    <a:cs typeface="Arial" panose="020B0604020202020204" pitchFamily="34" charset="0"/>
                  </a:rPr>
                  <a:t>Preparation for assessment</a:t>
                </a:r>
              </a:p>
            </p:txBody>
          </p:sp>
          <p:pic>
            <p:nvPicPr>
              <p:cNvPr id="45" name="Graphic 44" descr="Remote learning language with solid fill">
                <a:extLst>
                  <a:ext uri="{FF2B5EF4-FFF2-40B4-BE49-F238E27FC236}">
                    <a16:creationId xmlns:a16="http://schemas.microsoft.com/office/drawing/2014/main" id="{C4DF4189-C140-EC74-6392-5C85AA6E05B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458666" y="2370938"/>
                <a:ext cx="864860" cy="864860"/>
              </a:xfrm>
              <a:prstGeom prst="rect">
                <a:avLst/>
              </a:prstGeom>
            </p:spPr>
          </p:pic>
        </p:grpSp>
      </p:grpSp>
      <p:grpSp>
        <p:nvGrpSpPr>
          <p:cNvPr id="50" name="Group 49">
            <a:extLst>
              <a:ext uri="{FF2B5EF4-FFF2-40B4-BE49-F238E27FC236}">
                <a16:creationId xmlns:a16="http://schemas.microsoft.com/office/drawing/2014/main" id="{FE09463A-72FE-5FF2-7A43-365B57F508E6}"/>
              </a:ext>
            </a:extLst>
          </p:cNvPr>
          <p:cNvGrpSpPr/>
          <p:nvPr/>
        </p:nvGrpSpPr>
        <p:grpSpPr>
          <a:xfrm>
            <a:off x="2604196" y="2540548"/>
            <a:ext cx="2006972" cy="1135320"/>
            <a:chOff x="2923364" y="2294681"/>
            <a:chExt cx="2006972" cy="1135320"/>
          </a:xfrm>
        </p:grpSpPr>
        <p:pic>
          <p:nvPicPr>
            <p:cNvPr id="51" name="Graphic 50" descr="Teacher with solid fill">
              <a:extLst>
                <a:ext uri="{FF2B5EF4-FFF2-40B4-BE49-F238E27FC236}">
                  <a16:creationId xmlns:a16="http://schemas.microsoft.com/office/drawing/2014/main" id="{14199F7A-CF5A-86B5-99FE-ECBB925D50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469650" y="2294681"/>
              <a:ext cx="914400" cy="914400"/>
            </a:xfrm>
            <a:prstGeom prst="rect">
              <a:avLst/>
            </a:prstGeom>
          </p:spPr>
        </p:pic>
        <p:sp>
          <p:nvSpPr>
            <p:cNvPr id="52" name="TextBox 51">
              <a:extLst>
                <a:ext uri="{FF2B5EF4-FFF2-40B4-BE49-F238E27FC236}">
                  <a16:creationId xmlns:a16="http://schemas.microsoft.com/office/drawing/2014/main" id="{9B32A824-3DF1-F7EC-2333-F43BE92A97DC}"/>
                </a:ext>
              </a:extLst>
            </p:cNvPr>
            <p:cNvSpPr txBox="1"/>
            <p:nvPr/>
          </p:nvSpPr>
          <p:spPr>
            <a:xfrm>
              <a:off x="2923364" y="3122224"/>
              <a:ext cx="2006972" cy="307777"/>
            </a:xfrm>
            <a:prstGeom prst="rect">
              <a:avLst/>
            </a:prstGeom>
            <a:noFill/>
          </p:spPr>
          <p:txBody>
            <a:bodyPr wrap="square" rtlCol="0">
              <a:spAutoFit/>
            </a:bodyPr>
            <a:lstStyle/>
            <a:p>
              <a:pPr algn="ctr"/>
              <a:r>
                <a:rPr lang="en-GB" sz="1400" noProof="0" dirty="0">
                  <a:latin typeface="Arial" panose="020B0604020202020204" pitchFamily="34" charset="0"/>
                  <a:cs typeface="Arial" panose="020B0604020202020204" pitchFamily="34" charset="0"/>
                </a:rPr>
                <a:t>Off the job training</a:t>
              </a:r>
            </a:p>
          </p:txBody>
        </p:sp>
      </p:grpSp>
      <p:grpSp>
        <p:nvGrpSpPr>
          <p:cNvPr id="53" name="Group 52">
            <a:extLst>
              <a:ext uri="{FF2B5EF4-FFF2-40B4-BE49-F238E27FC236}">
                <a16:creationId xmlns:a16="http://schemas.microsoft.com/office/drawing/2014/main" id="{5B884C28-27F8-30B7-5B01-1D400FA7C86E}"/>
              </a:ext>
            </a:extLst>
          </p:cNvPr>
          <p:cNvGrpSpPr/>
          <p:nvPr/>
        </p:nvGrpSpPr>
        <p:grpSpPr>
          <a:xfrm>
            <a:off x="2604196" y="3891690"/>
            <a:ext cx="2006972" cy="1312965"/>
            <a:chOff x="3035566" y="3808399"/>
            <a:chExt cx="2006972" cy="1312965"/>
          </a:xfrm>
        </p:grpSpPr>
        <p:pic>
          <p:nvPicPr>
            <p:cNvPr id="54" name="Graphic 53" descr="Diploma with solid fill">
              <a:extLst>
                <a:ext uri="{FF2B5EF4-FFF2-40B4-BE49-F238E27FC236}">
                  <a16:creationId xmlns:a16="http://schemas.microsoft.com/office/drawing/2014/main" id="{67277716-2D2E-48E1-2279-B93C75865B3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581852" y="3808399"/>
              <a:ext cx="914400" cy="914400"/>
            </a:xfrm>
            <a:prstGeom prst="rect">
              <a:avLst/>
            </a:prstGeom>
          </p:spPr>
        </p:pic>
        <p:sp>
          <p:nvSpPr>
            <p:cNvPr id="55" name="TextBox 54">
              <a:extLst>
                <a:ext uri="{FF2B5EF4-FFF2-40B4-BE49-F238E27FC236}">
                  <a16:creationId xmlns:a16="http://schemas.microsoft.com/office/drawing/2014/main" id="{5ED4C0D5-D71E-75E9-D92E-FFA5DD1C7892}"/>
                </a:ext>
              </a:extLst>
            </p:cNvPr>
            <p:cNvSpPr txBox="1"/>
            <p:nvPr/>
          </p:nvSpPr>
          <p:spPr>
            <a:xfrm>
              <a:off x="3035566" y="4598144"/>
              <a:ext cx="2006972" cy="523220"/>
            </a:xfrm>
            <a:prstGeom prst="rect">
              <a:avLst/>
            </a:prstGeom>
            <a:noFill/>
          </p:spPr>
          <p:txBody>
            <a:bodyPr wrap="square" rtlCol="0">
              <a:spAutoFit/>
            </a:bodyPr>
            <a:lstStyle/>
            <a:p>
              <a:pPr algn="ctr"/>
              <a:r>
                <a:rPr lang="en-GB" sz="1400" noProof="0" dirty="0">
                  <a:latin typeface="Arial" panose="020B0604020202020204" pitchFamily="34" charset="0"/>
                  <a:cs typeface="Arial" panose="020B0604020202020204" pitchFamily="34" charset="0"/>
                </a:rPr>
                <a:t>Standard/Diploma</a:t>
              </a:r>
            </a:p>
            <a:p>
              <a:pPr algn="ctr"/>
              <a:r>
                <a:rPr lang="en-GB" sz="1400" noProof="0" dirty="0">
                  <a:latin typeface="Arial" panose="020B0604020202020204" pitchFamily="34" charset="0"/>
                  <a:cs typeface="Arial" panose="020B0604020202020204" pitchFamily="34" charset="0"/>
                </a:rPr>
                <a:t>/Other</a:t>
              </a:r>
            </a:p>
          </p:txBody>
        </p:sp>
      </p:grpSp>
      <p:grpSp>
        <p:nvGrpSpPr>
          <p:cNvPr id="56" name="Group 55">
            <a:extLst>
              <a:ext uri="{FF2B5EF4-FFF2-40B4-BE49-F238E27FC236}">
                <a16:creationId xmlns:a16="http://schemas.microsoft.com/office/drawing/2014/main" id="{962BD6DC-8C09-3A18-1FFF-27330BE7977B}"/>
              </a:ext>
            </a:extLst>
          </p:cNvPr>
          <p:cNvGrpSpPr/>
          <p:nvPr/>
        </p:nvGrpSpPr>
        <p:grpSpPr>
          <a:xfrm>
            <a:off x="2614834" y="5317476"/>
            <a:ext cx="2006972" cy="1096363"/>
            <a:chOff x="3014563" y="5071609"/>
            <a:chExt cx="2006972" cy="1096363"/>
          </a:xfrm>
        </p:grpSpPr>
        <p:pic>
          <p:nvPicPr>
            <p:cNvPr id="57" name="Graphic 56" descr="Remote learning math with solid fill">
              <a:extLst>
                <a:ext uri="{FF2B5EF4-FFF2-40B4-BE49-F238E27FC236}">
                  <a16:creationId xmlns:a16="http://schemas.microsoft.com/office/drawing/2014/main" id="{51E08789-29D2-1B9E-1B6D-536273C2D6A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560849" y="5071609"/>
              <a:ext cx="914400" cy="914400"/>
            </a:xfrm>
            <a:prstGeom prst="rect">
              <a:avLst/>
            </a:prstGeom>
          </p:spPr>
        </p:pic>
        <p:sp>
          <p:nvSpPr>
            <p:cNvPr id="58" name="TextBox 57">
              <a:extLst>
                <a:ext uri="{FF2B5EF4-FFF2-40B4-BE49-F238E27FC236}">
                  <a16:creationId xmlns:a16="http://schemas.microsoft.com/office/drawing/2014/main" id="{07AA2D62-A152-48BD-0720-6A11F9950CDE}"/>
                </a:ext>
              </a:extLst>
            </p:cNvPr>
            <p:cNvSpPr txBox="1"/>
            <p:nvPr/>
          </p:nvSpPr>
          <p:spPr>
            <a:xfrm>
              <a:off x="3014563" y="5860195"/>
              <a:ext cx="2006972" cy="307777"/>
            </a:xfrm>
            <a:prstGeom prst="rect">
              <a:avLst/>
            </a:prstGeom>
            <a:noFill/>
          </p:spPr>
          <p:txBody>
            <a:bodyPr wrap="square" rtlCol="0">
              <a:spAutoFit/>
            </a:bodyPr>
            <a:lstStyle/>
            <a:p>
              <a:pPr algn="ctr"/>
              <a:r>
                <a:rPr lang="en-GB" sz="1400" noProof="0" dirty="0">
                  <a:latin typeface="Arial" panose="020B0604020202020204" pitchFamily="34" charset="0"/>
                  <a:cs typeface="Arial" panose="020B0604020202020204" pitchFamily="34" charset="0"/>
                </a:rPr>
                <a:t>English &amp; maths opt in </a:t>
              </a:r>
            </a:p>
          </p:txBody>
        </p:sp>
      </p:grpSp>
      <p:grpSp>
        <p:nvGrpSpPr>
          <p:cNvPr id="59" name="Group 58">
            <a:extLst>
              <a:ext uri="{FF2B5EF4-FFF2-40B4-BE49-F238E27FC236}">
                <a16:creationId xmlns:a16="http://schemas.microsoft.com/office/drawing/2014/main" id="{1C388D3E-2597-D7BB-A555-76C5B893AA73}"/>
              </a:ext>
            </a:extLst>
          </p:cNvPr>
          <p:cNvGrpSpPr/>
          <p:nvPr/>
        </p:nvGrpSpPr>
        <p:grpSpPr>
          <a:xfrm>
            <a:off x="773935" y="2639844"/>
            <a:ext cx="1397640" cy="1064408"/>
            <a:chOff x="1013987" y="2435244"/>
            <a:chExt cx="1397640" cy="1064408"/>
          </a:xfrm>
        </p:grpSpPr>
        <p:pic>
          <p:nvPicPr>
            <p:cNvPr id="60" name="Graphic 59" descr="Newspaper with solid fill">
              <a:extLst>
                <a:ext uri="{FF2B5EF4-FFF2-40B4-BE49-F238E27FC236}">
                  <a16:creationId xmlns:a16="http://schemas.microsoft.com/office/drawing/2014/main" id="{7774CD31-F4E5-7947-1BAF-E97BF02F7A2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315063" y="2435244"/>
              <a:ext cx="802552" cy="802552"/>
            </a:xfrm>
            <a:prstGeom prst="rect">
              <a:avLst/>
            </a:prstGeom>
          </p:spPr>
        </p:pic>
        <p:sp>
          <p:nvSpPr>
            <p:cNvPr id="61" name="TextBox 60">
              <a:extLst>
                <a:ext uri="{FF2B5EF4-FFF2-40B4-BE49-F238E27FC236}">
                  <a16:creationId xmlns:a16="http://schemas.microsoft.com/office/drawing/2014/main" id="{48B7DB30-2255-2C7B-CE46-D5523D796A38}"/>
                </a:ext>
              </a:extLst>
            </p:cNvPr>
            <p:cNvSpPr txBox="1"/>
            <p:nvPr/>
          </p:nvSpPr>
          <p:spPr>
            <a:xfrm>
              <a:off x="1013987" y="3191875"/>
              <a:ext cx="1397640" cy="307777"/>
            </a:xfrm>
            <a:prstGeom prst="rect">
              <a:avLst/>
            </a:prstGeom>
            <a:noFill/>
          </p:spPr>
          <p:txBody>
            <a:bodyPr wrap="square" rtlCol="0">
              <a:spAutoFit/>
            </a:bodyPr>
            <a:lstStyle/>
            <a:p>
              <a:pPr algn="ctr"/>
              <a:r>
                <a:rPr lang="en-GB" sz="1400" noProof="0" dirty="0">
                  <a:latin typeface="Arial" panose="020B0604020202020204" pitchFamily="34" charset="0"/>
                  <a:cs typeface="Arial" panose="020B0604020202020204" pitchFamily="34" charset="0"/>
                </a:rPr>
                <a:t>Information</a:t>
              </a:r>
            </a:p>
          </p:txBody>
        </p:sp>
      </p:grpSp>
      <p:grpSp>
        <p:nvGrpSpPr>
          <p:cNvPr id="62" name="Group 61">
            <a:extLst>
              <a:ext uri="{FF2B5EF4-FFF2-40B4-BE49-F238E27FC236}">
                <a16:creationId xmlns:a16="http://schemas.microsoft.com/office/drawing/2014/main" id="{039F4F8E-36F7-5993-97E9-E8C3B8FA36DD}"/>
              </a:ext>
            </a:extLst>
          </p:cNvPr>
          <p:cNvGrpSpPr/>
          <p:nvPr/>
        </p:nvGrpSpPr>
        <p:grpSpPr>
          <a:xfrm>
            <a:off x="742134" y="3682297"/>
            <a:ext cx="1397640" cy="1277451"/>
            <a:chOff x="982186" y="3477697"/>
            <a:chExt cx="1397640" cy="1277451"/>
          </a:xfrm>
        </p:grpSpPr>
        <p:grpSp>
          <p:nvGrpSpPr>
            <p:cNvPr id="63" name="Group 62">
              <a:extLst>
                <a:ext uri="{FF2B5EF4-FFF2-40B4-BE49-F238E27FC236}">
                  <a16:creationId xmlns:a16="http://schemas.microsoft.com/office/drawing/2014/main" id="{1FD5F398-C8CC-04D9-45A8-0B10666BFC6A}"/>
                </a:ext>
              </a:extLst>
            </p:cNvPr>
            <p:cNvGrpSpPr/>
            <p:nvPr/>
          </p:nvGrpSpPr>
          <p:grpSpPr>
            <a:xfrm>
              <a:off x="1314003" y="3477697"/>
              <a:ext cx="797608" cy="797608"/>
              <a:chOff x="1376059" y="3195679"/>
              <a:chExt cx="914400" cy="914400"/>
            </a:xfrm>
          </p:grpSpPr>
          <p:pic>
            <p:nvPicPr>
              <p:cNvPr id="65" name="Graphic 64" descr="Clipboard outline">
                <a:extLst>
                  <a:ext uri="{FF2B5EF4-FFF2-40B4-BE49-F238E27FC236}">
                    <a16:creationId xmlns:a16="http://schemas.microsoft.com/office/drawing/2014/main" id="{3488ACBE-08D5-E780-FF83-7E917A0736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376059" y="3195679"/>
                <a:ext cx="914400" cy="914400"/>
              </a:xfrm>
              <a:prstGeom prst="rect">
                <a:avLst/>
              </a:prstGeom>
            </p:spPr>
          </p:pic>
          <p:pic>
            <p:nvPicPr>
              <p:cNvPr id="66" name="Graphic 65" descr="Scribble outline">
                <a:extLst>
                  <a:ext uri="{FF2B5EF4-FFF2-40B4-BE49-F238E27FC236}">
                    <a16:creationId xmlns:a16="http://schemas.microsoft.com/office/drawing/2014/main" id="{A683129A-BEB5-68A2-53B9-3E370A2ABD3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676258" y="3495878"/>
                <a:ext cx="614002" cy="614002"/>
              </a:xfrm>
              <a:prstGeom prst="rect">
                <a:avLst/>
              </a:prstGeom>
            </p:spPr>
          </p:pic>
        </p:grpSp>
        <p:sp>
          <p:nvSpPr>
            <p:cNvPr id="64" name="TextBox 63">
              <a:extLst>
                <a:ext uri="{FF2B5EF4-FFF2-40B4-BE49-F238E27FC236}">
                  <a16:creationId xmlns:a16="http://schemas.microsoft.com/office/drawing/2014/main" id="{DF57CFA8-F99F-5654-D775-5E2BB5505014}"/>
                </a:ext>
              </a:extLst>
            </p:cNvPr>
            <p:cNvSpPr txBox="1"/>
            <p:nvPr/>
          </p:nvSpPr>
          <p:spPr>
            <a:xfrm>
              <a:off x="982186" y="4231928"/>
              <a:ext cx="1397640" cy="523220"/>
            </a:xfrm>
            <a:prstGeom prst="rect">
              <a:avLst/>
            </a:prstGeom>
            <a:noFill/>
          </p:spPr>
          <p:txBody>
            <a:bodyPr wrap="square" rtlCol="0">
              <a:spAutoFit/>
            </a:bodyPr>
            <a:lstStyle/>
            <a:p>
              <a:pPr algn="ctr"/>
              <a:r>
                <a:rPr lang="en-GB" sz="1400" noProof="0" dirty="0">
                  <a:latin typeface="Arial" panose="020B0604020202020204" pitchFamily="34" charset="0"/>
                  <a:cs typeface="Arial" panose="020B0604020202020204" pitchFamily="34" charset="0"/>
                </a:rPr>
                <a:t>Application &amp; eligibility check</a:t>
              </a:r>
            </a:p>
          </p:txBody>
        </p:sp>
      </p:grpSp>
      <p:grpSp>
        <p:nvGrpSpPr>
          <p:cNvPr id="67" name="Group 66">
            <a:extLst>
              <a:ext uri="{FF2B5EF4-FFF2-40B4-BE49-F238E27FC236}">
                <a16:creationId xmlns:a16="http://schemas.microsoft.com/office/drawing/2014/main" id="{F7A3677D-FFF7-BE68-538D-76210229BDE1}"/>
              </a:ext>
            </a:extLst>
          </p:cNvPr>
          <p:cNvGrpSpPr/>
          <p:nvPr/>
        </p:nvGrpSpPr>
        <p:grpSpPr>
          <a:xfrm>
            <a:off x="249746" y="5009066"/>
            <a:ext cx="2446018" cy="990735"/>
            <a:chOff x="489798" y="4804466"/>
            <a:chExt cx="2446018" cy="990735"/>
          </a:xfrm>
        </p:grpSpPr>
        <p:pic>
          <p:nvPicPr>
            <p:cNvPr id="68" name="Graphic 67" descr="Test Dummy outline">
              <a:extLst>
                <a:ext uri="{FF2B5EF4-FFF2-40B4-BE49-F238E27FC236}">
                  <a16:creationId xmlns:a16="http://schemas.microsoft.com/office/drawing/2014/main" id="{5E7EEF3E-D0B4-403B-C2BE-8EEC4086F51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358781" y="4804466"/>
              <a:ext cx="708052" cy="708052"/>
            </a:xfrm>
            <a:prstGeom prst="rect">
              <a:avLst/>
            </a:prstGeom>
          </p:spPr>
        </p:pic>
        <p:sp>
          <p:nvSpPr>
            <p:cNvPr id="69" name="TextBox 68">
              <a:extLst>
                <a:ext uri="{FF2B5EF4-FFF2-40B4-BE49-F238E27FC236}">
                  <a16:creationId xmlns:a16="http://schemas.microsoft.com/office/drawing/2014/main" id="{5C46A152-7FC4-1AB1-4684-8E56544AEB4D}"/>
                </a:ext>
              </a:extLst>
            </p:cNvPr>
            <p:cNvSpPr txBox="1"/>
            <p:nvPr/>
          </p:nvSpPr>
          <p:spPr>
            <a:xfrm>
              <a:off x="489798" y="5487424"/>
              <a:ext cx="2446018" cy="307777"/>
            </a:xfrm>
            <a:prstGeom prst="rect">
              <a:avLst/>
            </a:prstGeom>
            <a:noFill/>
          </p:spPr>
          <p:txBody>
            <a:bodyPr wrap="square" rtlCol="0">
              <a:spAutoFit/>
            </a:bodyPr>
            <a:lstStyle/>
            <a:p>
              <a:pPr algn="ctr"/>
              <a:r>
                <a:rPr lang="en-GB" sz="1400" noProof="0" dirty="0">
                  <a:latin typeface="Arial" panose="020B0604020202020204" pitchFamily="34" charset="0"/>
                  <a:cs typeface="Arial" panose="020B0604020202020204" pitchFamily="34" charset="0"/>
                </a:rPr>
                <a:t>Assessments &amp; induction</a:t>
              </a:r>
            </a:p>
          </p:txBody>
        </p:sp>
      </p:grpSp>
    </p:spTree>
    <p:extLst>
      <p:ext uri="{BB962C8B-B14F-4D97-AF65-F5344CB8AC3E}">
        <p14:creationId xmlns:p14="http://schemas.microsoft.com/office/powerpoint/2010/main" val="39216497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F630B8C-647D-AAC6-E492-53730071567E}"/>
              </a:ext>
            </a:extLst>
          </p:cNvPr>
          <p:cNvSpPr>
            <a:spLocks noGrp="1"/>
          </p:cNvSpPr>
          <p:nvPr>
            <p:ph idx="1"/>
          </p:nvPr>
        </p:nvSpPr>
        <p:spPr/>
        <p:txBody>
          <a:bodyPr/>
          <a:lstStyle/>
          <a:p>
            <a:endParaRPr lang="en-GB"/>
          </a:p>
        </p:txBody>
      </p:sp>
      <p:sp>
        <p:nvSpPr>
          <p:cNvPr id="3" name="Title 2">
            <a:extLst>
              <a:ext uri="{FF2B5EF4-FFF2-40B4-BE49-F238E27FC236}">
                <a16:creationId xmlns:a16="http://schemas.microsoft.com/office/drawing/2014/main" id="{D77B3C60-07B3-E620-637C-7FF297D1AB0F}"/>
              </a:ext>
            </a:extLst>
          </p:cNvPr>
          <p:cNvSpPr>
            <a:spLocks noGrp="1"/>
          </p:cNvSpPr>
          <p:nvPr>
            <p:ph type="title"/>
          </p:nvPr>
        </p:nvSpPr>
        <p:spPr/>
        <p:txBody>
          <a:bodyPr>
            <a:normAutofit/>
          </a:bodyPr>
          <a:lstStyle/>
          <a:p>
            <a:r>
              <a:rPr lang="en-US" sz="4000" b="1" dirty="0"/>
              <a:t>Apprenticeship Support</a:t>
            </a:r>
            <a:endParaRPr lang="en-GB" sz="4000" dirty="0"/>
          </a:p>
        </p:txBody>
      </p:sp>
      <p:cxnSp>
        <p:nvCxnSpPr>
          <p:cNvPr id="4" name="Straight Connector 3">
            <a:extLst>
              <a:ext uri="{FF2B5EF4-FFF2-40B4-BE49-F238E27FC236}">
                <a16:creationId xmlns:a16="http://schemas.microsoft.com/office/drawing/2014/main" id="{5B4ECCB5-102A-2DF4-6973-8F756D12DD95}"/>
              </a:ext>
            </a:extLst>
          </p:cNvPr>
          <p:cNvCxnSpPr>
            <a:stCxn id="23" idx="2"/>
            <a:endCxn id="10" idx="0"/>
          </p:cNvCxnSpPr>
          <p:nvPr/>
        </p:nvCxnSpPr>
        <p:spPr>
          <a:xfrm>
            <a:off x="4675286" y="3679573"/>
            <a:ext cx="1420714" cy="531179"/>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2491BCE-E78A-9945-FE46-655334A13AAB}"/>
              </a:ext>
            </a:extLst>
          </p:cNvPr>
          <p:cNvCxnSpPr>
            <a:stCxn id="15" idx="2"/>
            <a:endCxn id="10" idx="0"/>
          </p:cNvCxnSpPr>
          <p:nvPr/>
        </p:nvCxnSpPr>
        <p:spPr>
          <a:xfrm flipH="1">
            <a:off x="6096000" y="3679573"/>
            <a:ext cx="1427965" cy="531179"/>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AED5030-AE80-285B-6769-8563AE3BBABC}"/>
              </a:ext>
            </a:extLst>
          </p:cNvPr>
          <p:cNvCxnSpPr>
            <a:stCxn id="10" idx="6"/>
            <a:endCxn id="20" idx="0"/>
          </p:cNvCxnSpPr>
          <p:nvPr/>
        </p:nvCxnSpPr>
        <p:spPr>
          <a:xfrm>
            <a:off x="6816090" y="4930842"/>
            <a:ext cx="3422461" cy="864168"/>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73F6CC1-F8A1-8410-D718-C4D01E00FF06}"/>
              </a:ext>
            </a:extLst>
          </p:cNvPr>
          <p:cNvCxnSpPr>
            <a:cxnSpLocks/>
            <a:stCxn id="12" idx="0"/>
            <a:endCxn id="10" idx="2"/>
          </p:cNvCxnSpPr>
          <p:nvPr/>
        </p:nvCxnSpPr>
        <p:spPr>
          <a:xfrm flipV="1">
            <a:off x="2673539" y="4930842"/>
            <a:ext cx="2702371" cy="864167"/>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928FC0B-1885-1E06-2995-085BB1D3B3DA}"/>
              </a:ext>
            </a:extLst>
          </p:cNvPr>
          <p:cNvCxnSpPr>
            <a:cxnSpLocks/>
            <a:stCxn id="13" idx="2"/>
            <a:endCxn id="10" idx="1"/>
          </p:cNvCxnSpPr>
          <p:nvPr/>
        </p:nvCxnSpPr>
        <p:spPr>
          <a:xfrm>
            <a:off x="1870089" y="4280281"/>
            <a:ext cx="3716730" cy="14138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0E970B7-5368-A1A6-DA14-5314D3F0DD84}"/>
              </a:ext>
            </a:extLst>
          </p:cNvPr>
          <p:cNvCxnSpPr>
            <a:stCxn id="14" idx="1"/>
            <a:endCxn id="10" idx="7"/>
          </p:cNvCxnSpPr>
          <p:nvPr/>
        </p:nvCxnSpPr>
        <p:spPr>
          <a:xfrm flipH="1">
            <a:off x="6605181" y="3669633"/>
            <a:ext cx="3843819" cy="752028"/>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3F73469-A41B-3297-70E0-265BD29F75C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5910" y="4210752"/>
            <a:ext cx="1440180" cy="1440180"/>
          </a:xfrm>
          <a:prstGeom prst="ellipse">
            <a:avLst/>
          </a:prstGeom>
          <a:ln w="63500" cap="rnd">
            <a:solidFill>
              <a:srgbClr val="FFC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TextBox 10">
            <a:extLst>
              <a:ext uri="{FF2B5EF4-FFF2-40B4-BE49-F238E27FC236}">
                <a16:creationId xmlns:a16="http://schemas.microsoft.com/office/drawing/2014/main" id="{DCC790CA-2501-D84B-B186-E12724E5D6CF}"/>
              </a:ext>
            </a:extLst>
          </p:cNvPr>
          <p:cNvSpPr txBox="1"/>
          <p:nvPr/>
        </p:nvSpPr>
        <p:spPr>
          <a:xfrm>
            <a:off x="5489286" y="5775130"/>
            <a:ext cx="13268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ea typeface="+mn-ea"/>
                <a:cs typeface="+mn-cs"/>
              </a:rPr>
              <a:t>Apprentice / Learner</a:t>
            </a:r>
            <a:endParaRPr kumimoji="0" lang="en-GB" sz="1800" b="0" i="0" u="none" strike="noStrike" kern="1200" cap="none" spc="0" normalizeH="0" baseline="0" noProof="0" dirty="0">
              <a:ln>
                <a:noFill/>
              </a:ln>
              <a:effectLst/>
              <a:uLnTx/>
              <a:uFillTx/>
              <a:ea typeface="+mn-ea"/>
              <a:cs typeface="+mn-cs"/>
            </a:endParaRPr>
          </a:p>
        </p:txBody>
      </p:sp>
      <p:sp>
        <p:nvSpPr>
          <p:cNvPr id="12" name="TextBox 11">
            <a:extLst>
              <a:ext uri="{FF2B5EF4-FFF2-40B4-BE49-F238E27FC236}">
                <a16:creationId xmlns:a16="http://schemas.microsoft.com/office/drawing/2014/main" id="{95DB9079-3621-D3D5-FD7D-7FBD197F95F4}"/>
              </a:ext>
            </a:extLst>
          </p:cNvPr>
          <p:cNvSpPr txBox="1"/>
          <p:nvPr/>
        </p:nvSpPr>
        <p:spPr>
          <a:xfrm>
            <a:off x="1278504" y="5795009"/>
            <a:ext cx="279006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ea typeface="+mn-ea"/>
                <a:cs typeface="+mn-cs"/>
              </a:rPr>
              <a:t>Supported employment service Job Coach</a:t>
            </a:r>
            <a:endParaRPr kumimoji="0" lang="en-GB" sz="1600" b="0" i="0" u="none" strike="noStrike" kern="1200" cap="none" spc="0" normalizeH="0" baseline="0" noProof="0" dirty="0">
              <a:ln>
                <a:noFill/>
              </a:ln>
              <a:effectLst/>
              <a:uLnTx/>
              <a:uFillTx/>
              <a:ea typeface="+mn-ea"/>
              <a:cs typeface="+mn-cs"/>
            </a:endParaRPr>
          </a:p>
        </p:txBody>
      </p:sp>
      <p:sp>
        <p:nvSpPr>
          <p:cNvPr id="13" name="TextBox 12">
            <a:extLst>
              <a:ext uri="{FF2B5EF4-FFF2-40B4-BE49-F238E27FC236}">
                <a16:creationId xmlns:a16="http://schemas.microsoft.com/office/drawing/2014/main" id="{F5A189D1-B647-1949-3AD9-54CDE5740A60}"/>
              </a:ext>
            </a:extLst>
          </p:cNvPr>
          <p:cNvSpPr txBox="1"/>
          <p:nvPr/>
        </p:nvSpPr>
        <p:spPr>
          <a:xfrm>
            <a:off x="866603" y="3449284"/>
            <a:ext cx="200697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ea typeface="+mn-ea"/>
                <a:cs typeface="+mn-cs"/>
              </a:rPr>
              <a:t>Employer including: Line Manager /Mentor</a:t>
            </a:r>
            <a:endParaRPr kumimoji="0" lang="en-GB" sz="1600" b="0" i="0" u="none" strike="noStrike" kern="1200" cap="none" spc="0" normalizeH="0" baseline="0" noProof="0" dirty="0">
              <a:ln>
                <a:noFill/>
              </a:ln>
              <a:effectLst/>
              <a:uLnTx/>
              <a:uFillTx/>
              <a:ea typeface="+mn-ea"/>
              <a:cs typeface="+mn-cs"/>
            </a:endParaRPr>
          </a:p>
        </p:txBody>
      </p:sp>
      <p:sp>
        <p:nvSpPr>
          <p:cNvPr id="14" name="TextBox 13">
            <a:extLst>
              <a:ext uri="{FF2B5EF4-FFF2-40B4-BE49-F238E27FC236}">
                <a16:creationId xmlns:a16="http://schemas.microsoft.com/office/drawing/2014/main" id="{2B8FE2AB-975E-DEB4-FFC7-37ECAD1DEB7D}"/>
              </a:ext>
            </a:extLst>
          </p:cNvPr>
          <p:cNvSpPr txBox="1"/>
          <p:nvPr/>
        </p:nvSpPr>
        <p:spPr>
          <a:xfrm>
            <a:off x="10449000" y="3377245"/>
            <a:ext cx="121342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ea typeface="+mn-ea"/>
                <a:cs typeface="+mn-cs"/>
              </a:rPr>
              <a:t>Functional Skills Tutor</a:t>
            </a:r>
            <a:endParaRPr kumimoji="0" lang="en-GB" sz="1600" b="0" i="0" u="none" strike="noStrike" kern="1200" cap="none" spc="0" normalizeH="0" baseline="0" noProof="0" dirty="0">
              <a:ln>
                <a:noFill/>
              </a:ln>
              <a:effectLst/>
              <a:uLnTx/>
              <a:uFillTx/>
              <a:ea typeface="+mn-ea"/>
              <a:cs typeface="+mn-cs"/>
            </a:endParaRPr>
          </a:p>
        </p:txBody>
      </p:sp>
      <p:sp>
        <p:nvSpPr>
          <p:cNvPr id="15" name="TextBox 14">
            <a:extLst>
              <a:ext uri="{FF2B5EF4-FFF2-40B4-BE49-F238E27FC236}">
                <a16:creationId xmlns:a16="http://schemas.microsoft.com/office/drawing/2014/main" id="{79F9ECAA-0E9C-5401-1FFA-374A2D2C6EC0}"/>
              </a:ext>
            </a:extLst>
          </p:cNvPr>
          <p:cNvSpPr txBox="1"/>
          <p:nvPr/>
        </p:nvSpPr>
        <p:spPr>
          <a:xfrm>
            <a:off x="6427596" y="3094798"/>
            <a:ext cx="219273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ea typeface="+mn-ea"/>
                <a:cs typeface="+mn-cs"/>
              </a:rPr>
              <a:t>Skills &amp; Development Coach</a:t>
            </a:r>
            <a:endParaRPr kumimoji="0" lang="en-GB" sz="1600" b="0" i="0" u="none" strike="noStrike" kern="1200" cap="none" spc="0" normalizeH="0" baseline="0" noProof="0" dirty="0">
              <a:ln>
                <a:noFill/>
              </a:ln>
              <a:effectLst/>
              <a:uLnTx/>
              <a:uFillTx/>
              <a:ea typeface="+mn-ea"/>
              <a:cs typeface="+mn-cs"/>
            </a:endParaRPr>
          </a:p>
        </p:txBody>
      </p:sp>
      <p:pic>
        <p:nvPicPr>
          <p:cNvPr id="16" name="Picture 15" descr="Icon&#10;&#10;Description automatically generated">
            <a:extLst>
              <a:ext uri="{FF2B5EF4-FFF2-40B4-BE49-F238E27FC236}">
                <a16:creationId xmlns:a16="http://schemas.microsoft.com/office/drawing/2014/main" id="{893C63F1-8DEB-2561-D0CA-A6BC820389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7157" y="2320482"/>
            <a:ext cx="1108518" cy="1108518"/>
          </a:xfrm>
          <a:prstGeom prst="ellipse">
            <a:avLst/>
          </a:prstGeom>
          <a:ln w="635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7" name="Picture 16" descr="Icon&#10;&#10;Description automatically generated">
            <a:extLst>
              <a:ext uri="{FF2B5EF4-FFF2-40B4-BE49-F238E27FC236}">
                <a16:creationId xmlns:a16="http://schemas.microsoft.com/office/drawing/2014/main" id="{CF90D5A2-8A6E-C970-EED2-A5ABECF85F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70290" y="2219258"/>
            <a:ext cx="1108518" cy="1108518"/>
          </a:xfrm>
          <a:prstGeom prst="ellipse">
            <a:avLst/>
          </a:prstGeom>
          <a:ln w="63500" cap="rnd">
            <a:solidFill>
              <a:srgbClr val="FF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8" name="Picture 17" descr="Icon&#10;&#10;Description automatically generated">
            <a:extLst>
              <a:ext uri="{FF2B5EF4-FFF2-40B4-BE49-F238E27FC236}">
                <a16:creationId xmlns:a16="http://schemas.microsoft.com/office/drawing/2014/main" id="{E356EDE7-4124-AE60-B629-827E541CDC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6825" y="4561704"/>
            <a:ext cx="1213426" cy="1213426"/>
          </a:xfrm>
          <a:prstGeom prst="ellipse">
            <a:avLst/>
          </a:prstGeom>
          <a:ln w="63500" cap="rnd">
            <a:solidFill>
              <a:srgbClr val="7030A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9" name="Picture 18" descr="A picture containing text, gear, vector graphics&#10;&#10;Description automatically generated">
            <a:extLst>
              <a:ext uri="{FF2B5EF4-FFF2-40B4-BE49-F238E27FC236}">
                <a16:creationId xmlns:a16="http://schemas.microsoft.com/office/drawing/2014/main" id="{FE93888F-ABC0-6107-0E18-2B8F1EB961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10002" y="1869753"/>
            <a:ext cx="1213426" cy="1213426"/>
          </a:xfrm>
          <a:prstGeom prst="ellipse">
            <a:avLst/>
          </a:prstGeom>
          <a:ln w="63500" cap="rnd">
            <a:solidFill>
              <a:srgbClr val="3333FF"/>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0" name="TextBox 19">
            <a:extLst>
              <a:ext uri="{FF2B5EF4-FFF2-40B4-BE49-F238E27FC236}">
                <a16:creationId xmlns:a16="http://schemas.microsoft.com/office/drawing/2014/main" id="{FCBFD91E-974E-7287-EBEE-3AFEF0D6CCF2}"/>
              </a:ext>
            </a:extLst>
          </p:cNvPr>
          <p:cNvSpPr txBox="1"/>
          <p:nvPr/>
        </p:nvSpPr>
        <p:spPr>
          <a:xfrm>
            <a:off x="8843516" y="5795010"/>
            <a:ext cx="279006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ea typeface="+mn-ea"/>
                <a:cs typeface="+mn-cs"/>
              </a:rPr>
              <a:t>Apprenticeship Assessment Organisation</a:t>
            </a:r>
            <a:endParaRPr kumimoji="0" lang="en-GB" sz="1600" b="0" i="0" u="none" strike="noStrike" kern="1200" cap="none" spc="0" normalizeH="0" baseline="0" noProof="0" dirty="0">
              <a:ln>
                <a:noFill/>
              </a:ln>
              <a:effectLst/>
              <a:uLnTx/>
              <a:uFillTx/>
              <a:ea typeface="+mn-ea"/>
              <a:cs typeface="+mn-cs"/>
            </a:endParaRPr>
          </a:p>
        </p:txBody>
      </p:sp>
      <p:pic>
        <p:nvPicPr>
          <p:cNvPr id="21" name="Picture 20" descr="Icon&#10;&#10;Description automatically generated">
            <a:extLst>
              <a:ext uri="{FF2B5EF4-FFF2-40B4-BE49-F238E27FC236}">
                <a16:creationId xmlns:a16="http://schemas.microsoft.com/office/drawing/2014/main" id="{9EBA4BA9-298C-E854-0AE4-EFCB913A40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83323" y="4686491"/>
            <a:ext cx="1110453" cy="1110453"/>
          </a:xfrm>
          <a:prstGeom prst="ellipse">
            <a:avLst/>
          </a:prstGeom>
          <a:ln w="63500" cap="rnd">
            <a:solidFill>
              <a:srgbClr val="FF66FF"/>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2" name="Picture 21" descr="Icon&#10;&#10;Description automatically generated">
            <a:extLst>
              <a:ext uri="{FF2B5EF4-FFF2-40B4-BE49-F238E27FC236}">
                <a16:creationId xmlns:a16="http://schemas.microsoft.com/office/drawing/2014/main" id="{B7EECFD4-02EE-7617-CDBC-251E5FDCBC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68573" y="1856984"/>
            <a:ext cx="1213427" cy="1213427"/>
          </a:xfrm>
          <a:prstGeom prst="ellipse">
            <a:avLst/>
          </a:prstGeom>
          <a:ln w="63500" cap="rnd">
            <a:solidFill>
              <a:srgbClr val="FFFF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3" name="TextBox 22">
            <a:extLst>
              <a:ext uri="{FF2B5EF4-FFF2-40B4-BE49-F238E27FC236}">
                <a16:creationId xmlns:a16="http://schemas.microsoft.com/office/drawing/2014/main" id="{6100D47D-392F-78A4-08EB-153BF11A7694}"/>
              </a:ext>
            </a:extLst>
          </p:cNvPr>
          <p:cNvSpPr txBox="1"/>
          <p:nvPr/>
        </p:nvSpPr>
        <p:spPr>
          <a:xfrm>
            <a:off x="3671800" y="3094798"/>
            <a:ext cx="200697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ea typeface="+mn-ea"/>
                <a:cs typeface="+mn-cs"/>
              </a:rPr>
              <a:t>Learning Support Assistant</a:t>
            </a:r>
            <a:endParaRPr kumimoji="0" lang="en-GB" sz="1600" b="0" i="0" u="none" strike="noStrike" kern="1200" cap="none" spc="0" normalizeH="0" baseline="0" noProof="0" dirty="0">
              <a:ln>
                <a:noFill/>
              </a:ln>
              <a:effectLst/>
              <a:uLnTx/>
              <a:uFillTx/>
              <a:ea typeface="+mn-ea"/>
              <a:cs typeface="+mn-cs"/>
            </a:endParaRPr>
          </a:p>
        </p:txBody>
      </p:sp>
      <p:cxnSp>
        <p:nvCxnSpPr>
          <p:cNvPr id="24" name="Straight Arrow Connector 23">
            <a:extLst>
              <a:ext uri="{FF2B5EF4-FFF2-40B4-BE49-F238E27FC236}">
                <a16:creationId xmlns:a16="http://schemas.microsoft.com/office/drawing/2014/main" id="{1AE1FBFE-72B1-36E1-D229-23A29F5DFF90}"/>
              </a:ext>
            </a:extLst>
          </p:cNvPr>
          <p:cNvCxnSpPr/>
          <p:nvPr/>
        </p:nvCxnSpPr>
        <p:spPr>
          <a:xfrm flipV="1">
            <a:off x="6605181" y="3552825"/>
            <a:ext cx="414744" cy="6579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9FE860BB-B67E-797B-50B1-514BDD28206F}"/>
              </a:ext>
            </a:extLst>
          </p:cNvPr>
          <p:cNvCxnSpPr/>
          <p:nvPr/>
        </p:nvCxnSpPr>
        <p:spPr>
          <a:xfrm flipV="1">
            <a:off x="6981825" y="3669633"/>
            <a:ext cx="3256726" cy="12612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1DD52E79-0E07-1C98-C4B6-832354D8012A}"/>
              </a:ext>
            </a:extLst>
          </p:cNvPr>
          <p:cNvCxnSpPr/>
          <p:nvPr/>
        </p:nvCxnSpPr>
        <p:spPr>
          <a:xfrm>
            <a:off x="7019925" y="5343525"/>
            <a:ext cx="239077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7FC64EF3-0594-D878-D5ED-E9C37147C3E4}"/>
              </a:ext>
            </a:extLst>
          </p:cNvPr>
          <p:cNvCxnSpPr/>
          <p:nvPr/>
        </p:nvCxnSpPr>
        <p:spPr>
          <a:xfrm flipH="1">
            <a:off x="3419475" y="5343525"/>
            <a:ext cx="186252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F346823E-BDF5-544B-98DD-CB281118E656}"/>
              </a:ext>
            </a:extLst>
          </p:cNvPr>
          <p:cNvCxnSpPr/>
          <p:nvPr/>
        </p:nvCxnSpPr>
        <p:spPr>
          <a:xfrm flipH="1" flipV="1">
            <a:off x="2673539" y="4048125"/>
            <a:ext cx="2508061" cy="88271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8FD6E543-15F9-3921-C1AF-B6B09545CC0B}"/>
              </a:ext>
            </a:extLst>
          </p:cNvPr>
          <p:cNvCxnSpPr/>
          <p:nvPr/>
        </p:nvCxnSpPr>
        <p:spPr>
          <a:xfrm flipH="1" flipV="1">
            <a:off x="4810125" y="3669633"/>
            <a:ext cx="776694" cy="5411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406102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08C96D1-25CF-7ADD-9F39-C9A1C6A3C32D}"/>
              </a:ext>
            </a:extLst>
          </p:cNvPr>
          <p:cNvSpPr>
            <a:spLocks noGrp="1"/>
          </p:cNvSpPr>
          <p:nvPr>
            <p:ph idx="1"/>
          </p:nvPr>
        </p:nvSpPr>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effectLst/>
                <a:uLnTx/>
                <a:uFillTx/>
                <a:latin typeface="+mn-lt"/>
                <a:ea typeface="+mn-ea"/>
                <a:cs typeface="Arial" panose="020B0604020202020204" pitchFamily="34" charset="0"/>
              </a:rPr>
              <a:t>Reasonable adjustments can be made for example:</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mn-lt"/>
                <a:ea typeface="+mn-ea"/>
                <a:cs typeface="Arial" panose="020B0604020202020204" pitchFamily="34" charset="0"/>
              </a:rPr>
              <a:t>Extra time allowance </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mn-lt"/>
                <a:ea typeface="+mn-ea"/>
                <a:cs typeface="Arial" panose="020B0604020202020204" pitchFamily="34" charset="0"/>
              </a:rPr>
              <a:t>Assistive technology </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mn-lt"/>
                <a:ea typeface="+mn-ea"/>
                <a:cs typeface="Arial" panose="020B0604020202020204" pitchFamily="34" charset="0"/>
              </a:rPr>
              <a:t>Alternative assessment methods</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mn-lt"/>
                <a:ea typeface="+mn-ea"/>
                <a:cs typeface="Arial" panose="020B0604020202020204" pitchFamily="34" charset="0"/>
              </a:rPr>
              <a:t>British sign language interpreter </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mn-lt"/>
                <a:ea typeface="+mn-ea"/>
                <a:cs typeface="Arial" panose="020B0604020202020204" pitchFamily="34" charset="0"/>
              </a:rPr>
              <a:t>Timed rest breaks</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2000" dirty="0">
                <a:latin typeface="+mn-lt"/>
              </a:rPr>
              <a:t>121 support</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mn-lt"/>
                <a:ea typeface="+mn-ea"/>
                <a:cs typeface="Arial" panose="020B0604020202020204" pitchFamily="34" charset="0"/>
              </a:rPr>
              <a:t>Increased support.</a:t>
            </a:r>
          </a:p>
        </p:txBody>
      </p:sp>
      <p:sp>
        <p:nvSpPr>
          <p:cNvPr id="5" name="Title 4">
            <a:extLst>
              <a:ext uri="{FF2B5EF4-FFF2-40B4-BE49-F238E27FC236}">
                <a16:creationId xmlns:a16="http://schemas.microsoft.com/office/drawing/2014/main" id="{7ABAAF27-15AF-5611-BF62-1D52EB72CDCA}"/>
              </a:ext>
            </a:extLst>
          </p:cNvPr>
          <p:cNvSpPr>
            <a:spLocks noGrp="1"/>
          </p:cNvSpPr>
          <p:nvPr>
            <p:ph type="title"/>
          </p:nvPr>
        </p:nvSpPr>
        <p:spPr/>
        <p:txBody>
          <a:bodyPr>
            <a:noAutofit/>
          </a:bodyPr>
          <a:lstStyle/>
          <a:p>
            <a:r>
              <a:rPr lang="en-US" sz="4000" b="1" dirty="0">
                <a:latin typeface="+mn-lt"/>
              </a:rPr>
              <a:t>Reasonable adjustments to learning and assessment</a:t>
            </a:r>
            <a:endParaRPr lang="en-GB" sz="4000" b="1" dirty="0">
              <a:latin typeface="+mn-lt"/>
            </a:endParaRPr>
          </a:p>
        </p:txBody>
      </p:sp>
    </p:spTree>
    <p:extLst>
      <p:ext uri="{BB962C8B-B14F-4D97-AF65-F5344CB8AC3E}">
        <p14:creationId xmlns:p14="http://schemas.microsoft.com/office/powerpoint/2010/main" val="2577746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F539A-A9AD-F2EE-493F-9D1469E6F4D0}"/>
              </a:ext>
            </a:extLst>
          </p:cNvPr>
          <p:cNvSpPr>
            <a:spLocks noGrp="1"/>
          </p:cNvSpPr>
          <p:nvPr>
            <p:ph type="title"/>
          </p:nvPr>
        </p:nvSpPr>
        <p:spPr/>
        <p:txBody>
          <a:bodyPr/>
          <a:lstStyle/>
          <a:p>
            <a:r>
              <a:rPr lang="en-GB" dirty="0"/>
              <a:t>Understanding Functional Skills</a:t>
            </a:r>
          </a:p>
        </p:txBody>
      </p:sp>
      <p:pic>
        <p:nvPicPr>
          <p:cNvPr id="5" name="Picture 4">
            <a:extLst>
              <a:ext uri="{FF2B5EF4-FFF2-40B4-BE49-F238E27FC236}">
                <a16:creationId xmlns:a16="http://schemas.microsoft.com/office/drawing/2014/main" id="{570D4178-665F-317B-6C92-4EA59EBFE61E}"/>
              </a:ext>
            </a:extLst>
          </p:cNvPr>
          <p:cNvPicPr>
            <a:picLocks noChangeAspect="1"/>
          </p:cNvPicPr>
          <p:nvPr/>
        </p:nvPicPr>
        <p:blipFill>
          <a:blip r:embed="rId3"/>
          <a:stretch>
            <a:fillRect/>
          </a:stretch>
        </p:blipFill>
        <p:spPr>
          <a:xfrm>
            <a:off x="2304409" y="1670856"/>
            <a:ext cx="7583181" cy="4678407"/>
          </a:xfrm>
          <a:prstGeom prst="rect">
            <a:avLst/>
          </a:prstGeom>
        </p:spPr>
      </p:pic>
    </p:spTree>
    <p:extLst>
      <p:ext uri="{BB962C8B-B14F-4D97-AF65-F5344CB8AC3E}">
        <p14:creationId xmlns:p14="http://schemas.microsoft.com/office/powerpoint/2010/main" val="8689801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BC28E8-2516-A1DF-370E-0426C617D23A}"/>
              </a:ext>
            </a:extLst>
          </p:cNvPr>
          <p:cNvSpPr>
            <a:spLocks noGrp="1"/>
          </p:cNvSpPr>
          <p:nvPr>
            <p:ph idx="1"/>
          </p:nvPr>
        </p:nvSpPr>
        <p:spPr/>
        <p:txBody>
          <a:bodyPr/>
          <a:lstStyle/>
          <a:p>
            <a:endParaRPr lang="en-GB"/>
          </a:p>
        </p:txBody>
      </p:sp>
      <p:sp>
        <p:nvSpPr>
          <p:cNvPr id="2" name="Title 1">
            <a:extLst>
              <a:ext uri="{FF2B5EF4-FFF2-40B4-BE49-F238E27FC236}">
                <a16:creationId xmlns:a16="http://schemas.microsoft.com/office/drawing/2014/main" id="{8DCE7D0B-19B5-DE01-02E0-4175A9C00D6E}"/>
              </a:ext>
            </a:extLst>
          </p:cNvPr>
          <p:cNvSpPr>
            <a:spLocks noGrp="1"/>
          </p:cNvSpPr>
          <p:nvPr>
            <p:ph type="title"/>
          </p:nvPr>
        </p:nvSpPr>
        <p:spPr/>
        <p:txBody>
          <a:bodyPr>
            <a:normAutofit/>
          </a:bodyPr>
          <a:lstStyle/>
          <a:p>
            <a:r>
              <a:rPr lang="en-GB" sz="4000" b="1" dirty="0">
                <a:latin typeface="+mn-lt"/>
              </a:rPr>
              <a:t>Dedicated Learning Time</a:t>
            </a:r>
          </a:p>
        </p:txBody>
      </p:sp>
      <p:sp>
        <p:nvSpPr>
          <p:cNvPr id="5" name="Hexagon 4">
            <a:extLst>
              <a:ext uri="{FF2B5EF4-FFF2-40B4-BE49-F238E27FC236}">
                <a16:creationId xmlns:a16="http://schemas.microsoft.com/office/drawing/2014/main" id="{5345E377-0CC7-F724-A59F-AF96AA92C3B1}"/>
              </a:ext>
            </a:extLst>
          </p:cNvPr>
          <p:cNvSpPr/>
          <p:nvPr/>
        </p:nvSpPr>
        <p:spPr>
          <a:xfrm rot="5400000">
            <a:off x="2992078" y="3903967"/>
            <a:ext cx="2916202" cy="2728271"/>
          </a:xfrm>
          <a:prstGeom prst="hexagon">
            <a:avLst/>
          </a:prstGeom>
          <a:solidFill>
            <a:srgbClr val="98B1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endParaRPr>
          </a:p>
        </p:txBody>
      </p:sp>
      <p:sp>
        <p:nvSpPr>
          <p:cNvPr id="7" name="Hexagon 6">
            <a:extLst>
              <a:ext uri="{FF2B5EF4-FFF2-40B4-BE49-F238E27FC236}">
                <a16:creationId xmlns:a16="http://schemas.microsoft.com/office/drawing/2014/main" id="{32230DBD-BF5C-B1B8-E7D0-29F6E016E0DE}"/>
              </a:ext>
            </a:extLst>
          </p:cNvPr>
          <p:cNvSpPr/>
          <p:nvPr/>
        </p:nvSpPr>
        <p:spPr>
          <a:xfrm rot="5400000">
            <a:off x="5555871" y="1735515"/>
            <a:ext cx="2916202" cy="2717866"/>
          </a:xfrm>
          <a:prstGeom prst="hexagon">
            <a:avLst/>
          </a:prstGeom>
          <a:solidFill>
            <a:srgbClr val="8968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endParaRPr>
          </a:p>
        </p:txBody>
      </p:sp>
      <p:sp>
        <p:nvSpPr>
          <p:cNvPr id="8" name="Hexagon 7">
            <a:extLst>
              <a:ext uri="{FF2B5EF4-FFF2-40B4-BE49-F238E27FC236}">
                <a16:creationId xmlns:a16="http://schemas.microsoft.com/office/drawing/2014/main" id="{5529F650-6B91-3B42-D397-8748C0C91886}"/>
              </a:ext>
            </a:extLst>
          </p:cNvPr>
          <p:cNvSpPr/>
          <p:nvPr/>
        </p:nvSpPr>
        <p:spPr>
          <a:xfrm rot="5400000">
            <a:off x="8258193" y="3830174"/>
            <a:ext cx="2916202" cy="2699151"/>
          </a:xfrm>
          <a:prstGeom prst="hexagon">
            <a:avLst/>
          </a:prstGeom>
          <a:solidFill>
            <a:srgbClr val="FFAF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endParaRPr>
          </a:p>
        </p:txBody>
      </p:sp>
      <p:sp>
        <p:nvSpPr>
          <p:cNvPr id="10" name="Hexagon 9">
            <a:extLst>
              <a:ext uri="{FF2B5EF4-FFF2-40B4-BE49-F238E27FC236}">
                <a16:creationId xmlns:a16="http://schemas.microsoft.com/office/drawing/2014/main" id="{5F1AC28A-5B21-B388-71BA-BB5979548A33}"/>
              </a:ext>
            </a:extLst>
          </p:cNvPr>
          <p:cNvSpPr/>
          <p:nvPr/>
        </p:nvSpPr>
        <p:spPr>
          <a:xfrm rot="5400000">
            <a:off x="541663" y="1693625"/>
            <a:ext cx="2916200" cy="2801645"/>
          </a:xfrm>
          <a:prstGeom prst="hexagon">
            <a:avLst/>
          </a:prstGeom>
          <a:solidFill>
            <a:srgbClr val="009C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endParaRPr>
          </a:p>
        </p:txBody>
      </p:sp>
      <p:sp>
        <p:nvSpPr>
          <p:cNvPr id="13" name="TextBox 12">
            <a:extLst>
              <a:ext uri="{FF2B5EF4-FFF2-40B4-BE49-F238E27FC236}">
                <a16:creationId xmlns:a16="http://schemas.microsoft.com/office/drawing/2014/main" id="{A84E872D-99E4-FE72-CC3D-90F5CA5F1A3F}"/>
              </a:ext>
            </a:extLst>
          </p:cNvPr>
          <p:cNvSpPr txBox="1"/>
          <p:nvPr/>
        </p:nvSpPr>
        <p:spPr>
          <a:xfrm>
            <a:off x="680936" y="2298319"/>
            <a:ext cx="2717866" cy="1600438"/>
          </a:xfrm>
          <a:prstGeom prst="rect">
            <a:avLst/>
          </a:prstGeom>
          <a:noFill/>
        </p:spPr>
        <p:txBody>
          <a:bodyPr wrap="square" rtlCol="0">
            <a:spAutoFit/>
          </a:bodyPr>
          <a:lstStyle/>
          <a:p>
            <a:pPr algn="ctr"/>
            <a:r>
              <a:rPr lang="en-GB" sz="1400" b="1" dirty="0">
                <a:solidFill>
                  <a:schemeClr val="bg1"/>
                </a:solidFill>
              </a:rPr>
              <a:t>Teaching &amp; Learning Reviews</a:t>
            </a:r>
            <a:br>
              <a:rPr lang="en-GB" sz="1400" dirty="0">
                <a:solidFill>
                  <a:schemeClr val="bg1"/>
                </a:solidFill>
              </a:rPr>
            </a:br>
            <a:r>
              <a:rPr lang="en-GB" sz="1400" b="1" dirty="0">
                <a:solidFill>
                  <a:schemeClr val="bg1"/>
                </a:solidFill>
              </a:rPr>
              <a:t>⏱ 2 hours (every 4–6 weeks)</a:t>
            </a:r>
            <a:br>
              <a:rPr lang="en-GB" sz="1400" b="1" dirty="0">
                <a:solidFill>
                  <a:schemeClr val="bg1"/>
                </a:solidFill>
              </a:rPr>
            </a:br>
            <a:br>
              <a:rPr lang="en-GB" sz="1400" dirty="0">
                <a:solidFill>
                  <a:schemeClr val="bg1"/>
                </a:solidFill>
              </a:rPr>
            </a:br>
            <a:r>
              <a:rPr lang="en-GB" sz="1400" dirty="0">
                <a:solidFill>
                  <a:schemeClr val="bg1"/>
                </a:solidFill>
              </a:rPr>
              <a:t>• In person or online</a:t>
            </a:r>
            <a:br>
              <a:rPr lang="en-GB" sz="1400" dirty="0">
                <a:solidFill>
                  <a:schemeClr val="bg1"/>
                </a:solidFill>
              </a:rPr>
            </a:br>
            <a:r>
              <a:rPr lang="en-GB" sz="1400" dirty="0">
                <a:solidFill>
                  <a:schemeClr val="bg1"/>
                </a:solidFill>
              </a:rPr>
              <a:t>• Learner meets with Coach</a:t>
            </a:r>
            <a:br>
              <a:rPr lang="en-GB" sz="1400" dirty="0">
                <a:solidFill>
                  <a:schemeClr val="bg1"/>
                </a:solidFill>
              </a:rPr>
            </a:br>
            <a:r>
              <a:rPr lang="en-GB" sz="1400" dirty="0">
                <a:solidFill>
                  <a:schemeClr val="bg1"/>
                </a:solidFill>
              </a:rPr>
              <a:t>• Feedback shared with Line Manager / Workplace Mentor</a:t>
            </a:r>
            <a:endParaRPr lang="en-GB" sz="1400" dirty="0">
              <a:solidFill>
                <a:schemeClr val="bg1"/>
              </a:solidFill>
              <a:ea typeface="Roboto" panose="02000000000000000000" pitchFamily="2" charset="0"/>
            </a:endParaRPr>
          </a:p>
        </p:txBody>
      </p:sp>
      <p:sp>
        <p:nvSpPr>
          <p:cNvPr id="14" name="TextBox 13">
            <a:extLst>
              <a:ext uri="{FF2B5EF4-FFF2-40B4-BE49-F238E27FC236}">
                <a16:creationId xmlns:a16="http://schemas.microsoft.com/office/drawing/2014/main" id="{FBD37AD8-1E07-CD34-2A4F-3CC584891FF4}"/>
              </a:ext>
            </a:extLst>
          </p:cNvPr>
          <p:cNvSpPr txBox="1"/>
          <p:nvPr/>
        </p:nvSpPr>
        <p:spPr>
          <a:xfrm>
            <a:off x="5779420" y="2173005"/>
            <a:ext cx="2503499" cy="2031325"/>
          </a:xfrm>
          <a:prstGeom prst="rect">
            <a:avLst/>
          </a:prstGeom>
          <a:noFill/>
        </p:spPr>
        <p:txBody>
          <a:bodyPr wrap="square" rtlCol="0">
            <a:spAutoFit/>
          </a:bodyPr>
          <a:lstStyle/>
          <a:p>
            <a:pPr lvl="0" algn="ctr">
              <a:defRPr/>
            </a:pPr>
            <a:r>
              <a:rPr lang="en-GB" sz="1400" b="1" dirty="0">
                <a:solidFill>
                  <a:schemeClr val="bg1"/>
                </a:solidFill>
              </a:rPr>
              <a:t>Online Workshops (MS Teams)</a:t>
            </a:r>
            <a:br>
              <a:rPr lang="en-GB" sz="1400" dirty="0">
                <a:solidFill>
                  <a:schemeClr val="bg1"/>
                </a:solidFill>
              </a:rPr>
            </a:br>
            <a:r>
              <a:rPr lang="en-GB" sz="1400" b="1" dirty="0">
                <a:solidFill>
                  <a:schemeClr val="bg1"/>
                </a:solidFill>
              </a:rPr>
              <a:t>📅 Approx. monthly</a:t>
            </a:r>
            <a:br>
              <a:rPr lang="en-GB" sz="1400" b="1" dirty="0">
                <a:solidFill>
                  <a:schemeClr val="bg1"/>
                </a:solidFill>
              </a:rPr>
            </a:br>
            <a:br>
              <a:rPr lang="en-GB" sz="1400" dirty="0">
                <a:solidFill>
                  <a:schemeClr val="bg1"/>
                </a:solidFill>
              </a:rPr>
            </a:br>
            <a:r>
              <a:rPr lang="en-GB" sz="1400" dirty="0">
                <a:solidFill>
                  <a:schemeClr val="bg1"/>
                </a:solidFill>
              </a:rPr>
              <a:t>• Full‑day workshops</a:t>
            </a:r>
            <a:br>
              <a:rPr lang="en-GB" sz="1400" dirty="0">
                <a:solidFill>
                  <a:schemeClr val="bg1"/>
                </a:solidFill>
              </a:rPr>
            </a:br>
            <a:r>
              <a:rPr lang="en-GB" sz="1400" dirty="0">
                <a:solidFill>
                  <a:schemeClr val="bg1"/>
                </a:solidFill>
              </a:rPr>
              <a:t>• Aligned to the apprenticeship standard</a:t>
            </a:r>
            <a:br>
              <a:rPr lang="en-GB" sz="1400" dirty="0">
                <a:solidFill>
                  <a:schemeClr val="bg1"/>
                </a:solidFill>
              </a:rPr>
            </a:br>
            <a:r>
              <a:rPr lang="en-GB" sz="1400" dirty="0">
                <a:solidFill>
                  <a:schemeClr val="bg1"/>
                </a:solidFill>
              </a:rPr>
              <a:t>• Dates confirmed at programme start</a:t>
            </a:r>
            <a:endParaRPr kumimoji="0" lang="en-GB" sz="1400" b="0" i="0" u="none" strike="noStrike" kern="1200" cap="none" spc="0" normalizeH="0" baseline="0" noProof="0" dirty="0">
              <a:ln>
                <a:noFill/>
              </a:ln>
              <a:solidFill>
                <a:schemeClr val="bg1"/>
              </a:solidFill>
              <a:effectLst/>
              <a:uLnTx/>
              <a:uFillTx/>
              <a:ea typeface="Roboto" panose="02000000000000000000" pitchFamily="2" charset="0"/>
            </a:endParaRPr>
          </a:p>
        </p:txBody>
      </p:sp>
      <p:sp>
        <p:nvSpPr>
          <p:cNvPr id="15" name="TextBox 14">
            <a:extLst>
              <a:ext uri="{FF2B5EF4-FFF2-40B4-BE49-F238E27FC236}">
                <a16:creationId xmlns:a16="http://schemas.microsoft.com/office/drawing/2014/main" id="{7AAC63FD-F546-B2DB-F74A-82AABFD9A407}"/>
              </a:ext>
            </a:extLst>
          </p:cNvPr>
          <p:cNvSpPr txBox="1"/>
          <p:nvPr/>
        </p:nvSpPr>
        <p:spPr>
          <a:xfrm>
            <a:off x="8365659" y="4379530"/>
            <a:ext cx="2699152" cy="1600438"/>
          </a:xfrm>
          <a:prstGeom prst="rect">
            <a:avLst/>
          </a:prstGeom>
          <a:noFill/>
        </p:spPr>
        <p:txBody>
          <a:bodyPr wrap="square" rtlCol="0">
            <a:spAutoFit/>
          </a:bodyPr>
          <a:lstStyle/>
          <a:p>
            <a:pPr algn="ctr"/>
            <a:r>
              <a:rPr lang="en-GB" sz="1400" b="1" dirty="0">
                <a:solidFill>
                  <a:schemeClr val="bg1"/>
                </a:solidFill>
              </a:rPr>
              <a:t>Independent Learning / </a:t>
            </a:r>
          </a:p>
          <a:p>
            <a:pPr algn="ctr"/>
            <a:r>
              <a:rPr lang="en-GB" sz="1400" b="1" dirty="0">
                <a:solidFill>
                  <a:schemeClr val="bg1"/>
                </a:solidFill>
              </a:rPr>
              <a:t>Study Time</a:t>
            </a:r>
            <a:br>
              <a:rPr lang="en-GB" sz="1400" dirty="0">
                <a:solidFill>
                  <a:schemeClr val="bg1"/>
                </a:solidFill>
              </a:rPr>
            </a:br>
            <a:r>
              <a:rPr lang="en-GB" sz="1400" b="1" dirty="0">
                <a:solidFill>
                  <a:schemeClr val="bg1"/>
                </a:solidFill>
              </a:rPr>
              <a:t>⏱ Weekly commitment</a:t>
            </a:r>
            <a:br>
              <a:rPr lang="en-GB" sz="1400" b="1" dirty="0">
                <a:solidFill>
                  <a:schemeClr val="bg1"/>
                </a:solidFill>
              </a:rPr>
            </a:br>
            <a:br>
              <a:rPr lang="en-GB" sz="1400" dirty="0">
                <a:solidFill>
                  <a:schemeClr val="bg1"/>
                </a:solidFill>
              </a:rPr>
            </a:br>
            <a:r>
              <a:rPr lang="en-GB" sz="1400" dirty="0">
                <a:solidFill>
                  <a:schemeClr val="bg1"/>
                </a:solidFill>
              </a:rPr>
              <a:t>• Minimum half a day per week</a:t>
            </a:r>
            <a:br>
              <a:rPr lang="en-GB" sz="1400" dirty="0">
                <a:solidFill>
                  <a:schemeClr val="bg1"/>
                </a:solidFill>
              </a:rPr>
            </a:br>
            <a:r>
              <a:rPr lang="en-GB" sz="1400" dirty="0">
                <a:solidFill>
                  <a:schemeClr val="bg1"/>
                </a:solidFill>
              </a:rPr>
              <a:t>• 1–2 hours focused work‑based learning</a:t>
            </a:r>
          </a:p>
        </p:txBody>
      </p:sp>
      <p:sp>
        <p:nvSpPr>
          <p:cNvPr id="17" name="AutoShape 4">
            <a:extLst>
              <a:ext uri="{FF2B5EF4-FFF2-40B4-BE49-F238E27FC236}">
                <a16:creationId xmlns:a16="http://schemas.microsoft.com/office/drawing/2014/main" id="{CB09549A-FE71-CE03-8F9E-72D99C0F1AC0}"/>
              </a:ext>
            </a:extLst>
          </p:cNvPr>
          <p:cNvSpPr>
            <a:spLocks noChangeAspect="1" noChangeArrowheads="1"/>
          </p:cNvSpPr>
          <p:nvPr/>
        </p:nvSpPr>
        <p:spPr bwMode="auto">
          <a:xfrm flipH="1">
            <a:off x="5952990" y="1563871"/>
            <a:ext cx="2246130" cy="224613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sp>
        <p:nvSpPr>
          <p:cNvPr id="18" name="TextBox 17">
            <a:extLst>
              <a:ext uri="{FF2B5EF4-FFF2-40B4-BE49-F238E27FC236}">
                <a16:creationId xmlns:a16="http://schemas.microsoft.com/office/drawing/2014/main" id="{36DF0842-7BDA-5369-B229-755E3F116EE6}"/>
              </a:ext>
            </a:extLst>
          </p:cNvPr>
          <p:cNvSpPr txBox="1"/>
          <p:nvPr/>
        </p:nvSpPr>
        <p:spPr>
          <a:xfrm>
            <a:off x="3068391" y="4396708"/>
            <a:ext cx="2728271" cy="1600438"/>
          </a:xfrm>
          <a:prstGeom prst="rect">
            <a:avLst/>
          </a:prstGeom>
          <a:noFill/>
        </p:spPr>
        <p:txBody>
          <a:bodyPr wrap="square" rtlCol="0">
            <a:spAutoFit/>
          </a:bodyPr>
          <a:lstStyle/>
          <a:p>
            <a:pPr algn="ctr"/>
            <a:r>
              <a:rPr lang="en-GB" sz="1400" b="1" dirty="0">
                <a:solidFill>
                  <a:schemeClr val="bg1"/>
                </a:solidFill>
              </a:rPr>
              <a:t> 10 –12 Week Progress Reviews</a:t>
            </a:r>
            <a:br>
              <a:rPr lang="en-GB" sz="1400" dirty="0">
                <a:solidFill>
                  <a:schemeClr val="bg1"/>
                </a:solidFill>
              </a:rPr>
            </a:br>
            <a:r>
              <a:rPr lang="en-GB" sz="1400" b="1" dirty="0">
                <a:solidFill>
                  <a:schemeClr val="bg1"/>
                </a:solidFill>
              </a:rPr>
              <a:t>⏱ 90 minutes</a:t>
            </a:r>
            <a:br>
              <a:rPr lang="en-GB" sz="1400" b="1" dirty="0">
                <a:solidFill>
                  <a:schemeClr val="bg1"/>
                </a:solidFill>
              </a:rPr>
            </a:br>
            <a:br>
              <a:rPr lang="en-GB" sz="1400" dirty="0">
                <a:solidFill>
                  <a:schemeClr val="bg1"/>
                </a:solidFill>
              </a:rPr>
            </a:br>
            <a:r>
              <a:rPr lang="en-GB" sz="1400" dirty="0">
                <a:solidFill>
                  <a:schemeClr val="bg1"/>
                </a:solidFill>
              </a:rPr>
              <a:t>• Three‑way review: Coach, Learner, Line Manager / Mentor</a:t>
            </a:r>
            <a:br>
              <a:rPr lang="en-GB" sz="1400" dirty="0">
                <a:solidFill>
                  <a:schemeClr val="bg1"/>
                </a:solidFill>
              </a:rPr>
            </a:br>
            <a:r>
              <a:rPr lang="en-GB" sz="1400" dirty="0">
                <a:solidFill>
                  <a:schemeClr val="bg1"/>
                </a:solidFill>
              </a:rPr>
              <a:t>• Review progress, impact of learning and next steps</a:t>
            </a:r>
          </a:p>
        </p:txBody>
      </p:sp>
    </p:spTree>
    <p:extLst>
      <p:ext uri="{BB962C8B-B14F-4D97-AF65-F5344CB8AC3E}">
        <p14:creationId xmlns:p14="http://schemas.microsoft.com/office/powerpoint/2010/main" val="27700033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25A7345-91D6-ADF6-DA1F-FA3A4DC405E1}"/>
              </a:ext>
            </a:extLst>
          </p:cNvPr>
          <p:cNvSpPr txBox="1">
            <a:spLocks/>
          </p:cNvSpPr>
          <p:nvPr/>
        </p:nvSpPr>
        <p:spPr>
          <a:xfrm>
            <a:off x="3753612" y="3993514"/>
            <a:ext cx="7909852" cy="846328"/>
          </a:xfrm>
          <a:prstGeom prst="rect">
            <a:avLst/>
          </a:prstGeom>
        </p:spPr>
        <p:txBody>
          <a:bodyPr anchor="b"/>
          <a:lstStyle>
            <a:lvl1pPr algn="ctr" defTabSz="914400" rtl="0" eaLnBrk="1" latinLnBrk="0" hangingPunct="1">
              <a:lnSpc>
                <a:spcPct val="90000"/>
              </a:lnSpc>
              <a:spcBef>
                <a:spcPct val="0"/>
              </a:spcBef>
              <a:buNone/>
              <a:defRPr sz="4800" kern="1200" baseline="0">
                <a:solidFill>
                  <a:schemeClr val="tx1"/>
                </a:solidFill>
                <a:latin typeface="Arial" panose="020B0604020202020204" pitchFamily="34" charset="0"/>
                <a:ea typeface="+mj-ea"/>
                <a:cs typeface="Arial" panose="020B0604020202020204" pitchFamily="34" charset="0"/>
              </a:defRPr>
            </a:lvl1pPr>
          </a:lstStyle>
          <a:p>
            <a:r>
              <a:rPr lang="en-US" dirty="0">
                <a:solidFill>
                  <a:schemeClr val="bg1"/>
                </a:solidFill>
              </a:rPr>
              <a:t>E-learning Tools</a:t>
            </a:r>
            <a:endParaRPr lang="en-GB" dirty="0">
              <a:solidFill>
                <a:schemeClr val="bg1"/>
              </a:solidFill>
            </a:endParaRPr>
          </a:p>
        </p:txBody>
      </p:sp>
      <p:sp>
        <p:nvSpPr>
          <p:cNvPr id="5" name="Subtitle 2">
            <a:extLst>
              <a:ext uri="{FF2B5EF4-FFF2-40B4-BE49-F238E27FC236}">
                <a16:creationId xmlns:a16="http://schemas.microsoft.com/office/drawing/2014/main" id="{2AA2FDC2-DEF6-13BB-0B72-7826260381B4}"/>
              </a:ext>
            </a:extLst>
          </p:cNvPr>
          <p:cNvSpPr txBox="1">
            <a:spLocks/>
          </p:cNvSpPr>
          <p:nvPr/>
        </p:nvSpPr>
        <p:spPr>
          <a:xfrm>
            <a:off x="3753612" y="4928812"/>
            <a:ext cx="7909852" cy="1071937"/>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i="1" dirty="0">
                <a:solidFill>
                  <a:srgbClr val="FFFFFE"/>
                </a:solidFill>
                <a:latin typeface="+mn-lt"/>
                <a:cs typeface="+mn-cs"/>
              </a:rPr>
              <a:t>The tools learners use to support achievement of their apprenticeship programme</a:t>
            </a:r>
          </a:p>
          <a:p>
            <a:endParaRPr lang="en-GB" dirty="0"/>
          </a:p>
        </p:txBody>
      </p:sp>
      <p:pic>
        <p:nvPicPr>
          <p:cNvPr id="6" name="Picture 2" descr="OneFile Eportfolio Login">
            <a:extLst>
              <a:ext uri="{FF2B5EF4-FFF2-40B4-BE49-F238E27FC236}">
                <a16:creationId xmlns:a16="http://schemas.microsoft.com/office/drawing/2014/main" id="{CA394B4C-A010-CA42-14F5-E23F59C6D02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370812" y="635332"/>
            <a:ext cx="3188970" cy="585356"/>
          </a:xfrm>
          <a:custGeom>
            <a:avLst/>
            <a:gdLst/>
            <a:ahLst/>
            <a:cxnLst/>
            <a:rect l="l" t="t" r="r" b="b"/>
            <a:pathLst>
              <a:path w="2028107" h="1916009">
                <a:moveTo>
                  <a:pt x="35370" y="0"/>
                </a:moveTo>
                <a:lnTo>
                  <a:pt x="1992737" y="0"/>
                </a:lnTo>
                <a:cubicBezTo>
                  <a:pt x="2012271" y="0"/>
                  <a:pt x="2028107" y="15836"/>
                  <a:pt x="2028107" y="35370"/>
                </a:cubicBezTo>
                <a:lnTo>
                  <a:pt x="2028107" y="1880639"/>
                </a:lnTo>
                <a:cubicBezTo>
                  <a:pt x="2028107" y="1900173"/>
                  <a:pt x="2012271" y="1916009"/>
                  <a:pt x="1992737" y="1916009"/>
                </a:cubicBezTo>
                <a:lnTo>
                  <a:pt x="35370" y="1916009"/>
                </a:lnTo>
                <a:cubicBezTo>
                  <a:pt x="15836" y="1916009"/>
                  <a:pt x="0" y="1900173"/>
                  <a:pt x="0" y="1880639"/>
                </a:cubicBezTo>
                <a:lnTo>
                  <a:pt x="0" y="35370"/>
                </a:lnTo>
                <a:cubicBezTo>
                  <a:pt x="0" y="15836"/>
                  <a:pt x="15836" y="0"/>
                  <a:pt x="35370" y="0"/>
                </a:cubicBezTo>
                <a:close/>
              </a:path>
            </a:pathLst>
          </a:custGeom>
          <a:extLst>
            <a:ext uri="{909E8E84-426E-40DD-AFC4-6F175D3DCCD1}">
              <a14:hiddenFill xmlns:a14="http://schemas.microsoft.com/office/drawing/2010/main">
                <a:solidFill>
                  <a:srgbClr val="FFFFFF"/>
                </a:solidFill>
              </a14:hiddenFill>
            </a:ext>
          </a:extLst>
        </p:spPr>
      </p:pic>
      <p:pic>
        <p:nvPicPr>
          <p:cNvPr id="7" name="Picture 8" descr="Cognassist | Headline Event Partner | The Apprenticeships ...">
            <a:extLst>
              <a:ext uri="{FF2B5EF4-FFF2-40B4-BE49-F238E27FC236}">
                <a16:creationId xmlns:a16="http://schemas.microsoft.com/office/drawing/2014/main" id="{BD60DE3B-BD36-FEB1-9B9D-B815190405C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08861" y="3830419"/>
            <a:ext cx="2859797" cy="1172517"/>
          </a:xfrm>
          <a:custGeom>
            <a:avLst/>
            <a:gdLst/>
            <a:ahLst/>
            <a:cxnLst/>
            <a:rect l="l" t="t" r="r" b="b"/>
            <a:pathLst>
              <a:path w="2487175" h="2487175">
                <a:moveTo>
                  <a:pt x="67328" y="0"/>
                </a:moveTo>
                <a:lnTo>
                  <a:pt x="2419847" y="0"/>
                </a:lnTo>
                <a:cubicBezTo>
                  <a:pt x="2457031" y="0"/>
                  <a:pt x="2487175" y="30144"/>
                  <a:pt x="2487175" y="67328"/>
                </a:cubicBezTo>
                <a:lnTo>
                  <a:pt x="2487175" y="2419847"/>
                </a:lnTo>
                <a:cubicBezTo>
                  <a:pt x="2487175" y="2457031"/>
                  <a:pt x="2457031" y="2487175"/>
                  <a:pt x="2419847" y="2487175"/>
                </a:cubicBezTo>
                <a:lnTo>
                  <a:pt x="67328" y="2487175"/>
                </a:lnTo>
                <a:cubicBezTo>
                  <a:pt x="30144" y="2487175"/>
                  <a:pt x="0" y="2457031"/>
                  <a:pt x="0" y="2419847"/>
                </a:cubicBezTo>
                <a:lnTo>
                  <a:pt x="0" y="67328"/>
                </a:lnTo>
                <a:cubicBezTo>
                  <a:pt x="0" y="30144"/>
                  <a:pt x="30144" y="0"/>
                  <a:pt x="67328" y="0"/>
                </a:cubicBezTo>
                <a:close/>
              </a:path>
            </a:pathLst>
          </a:cu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7F6047C0-A40D-7810-8135-B6D586912B8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bwMode="auto">
          <a:xfrm>
            <a:off x="-28231" y="2163185"/>
            <a:ext cx="2498536" cy="800428"/>
          </a:xfrm>
          <a:custGeom>
            <a:avLst/>
            <a:gdLst/>
            <a:ahLst/>
            <a:cxnLst/>
            <a:rect l="l" t="t" r="r" b="b"/>
            <a:pathLst>
              <a:path w="2028107" h="1916009">
                <a:moveTo>
                  <a:pt x="35370" y="0"/>
                </a:moveTo>
                <a:lnTo>
                  <a:pt x="1992737" y="0"/>
                </a:lnTo>
                <a:cubicBezTo>
                  <a:pt x="2012271" y="0"/>
                  <a:pt x="2028107" y="15836"/>
                  <a:pt x="2028107" y="35370"/>
                </a:cubicBezTo>
                <a:lnTo>
                  <a:pt x="2028107" y="1880639"/>
                </a:lnTo>
                <a:cubicBezTo>
                  <a:pt x="2028107" y="1900173"/>
                  <a:pt x="2012271" y="1916009"/>
                  <a:pt x="1992737" y="1916009"/>
                </a:cubicBezTo>
                <a:lnTo>
                  <a:pt x="35370" y="1916009"/>
                </a:lnTo>
                <a:cubicBezTo>
                  <a:pt x="15836" y="1916009"/>
                  <a:pt x="0" y="1900173"/>
                  <a:pt x="0" y="1880639"/>
                </a:cubicBezTo>
                <a:lnTo>
                  <a:pt x="0" y="35370"/>
                </a:lnTo>
                <a:cubicBezTo>
                  <a:pt x="0" y="15836"/>
                  <a:pt x="15836" y="0"/>
                  <a:pt x="35370" y="0"/>
                </a:cubicBezTo>
                <a:close/>
              </a:path>
            </a:pathLst>
          </a:custGeom>
          <a:noFill/>
          <a:extLst>
            <a:ext uri="{909E8E84-426E-40DD-AFC4-6F175D3DCCD1}">
              <a14:hiddenFill xmlns:a14="http://schemas.microsoft.com/office/drawing/2010/main">
                <a:solidFill>
                  <a:srgbClr val="FFFFFF"/>
                </a:solidFill>
              </a14:hiddenFill>
            </a:ext>
          </a:extLst>
        </p:spPr>
      </p:pic>
      <p:pic>
        <p:nvPicPr>
          <p:cNvPr id="9" name="Picture 2" descr="Why Do Educators Love Using Padlet?">
            <a:extLst>
              <a:ext uri="{FF2B5EF4-FFF2-40B4-BE49-F238E27FC236}">
                <a16:creationId xmlns:a16="http://schemas.microsoft.com/office/drawing/2014/main" id="{392D0DFC-9AE3-C8DD-5837-DC6E9D3C05A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76545" y="388339"/>
            <a:ext cx="3063055" cy="93782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cGraw Hill &amp; GoReact Continue Partnership to Advance ...">
            <a:extLst>
              <a:ext uri="{FF2B5EF4-FFF2-40B4-BE49-F238E27FC236}">
                <a16:creationId xmlns:a16="http://schemas.microsoft.com/office/drawing/2014/main" id="{A6126AA5-C208-F315-CB9A-963BD9133D4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96400" y="1542573"/>
            <a:ext cx="27432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BBDBEFF5-8303-5CD4-C78A-33A2B1ECBFA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74684" y="1760358"/>
            <a:ext cx="193357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9758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750DF1-1372-CF84-4B25-0F6AC9691636}"/>
              </a:ext>
            </a:extLst>
          </p:cNvPr>
          <p:cNvSpPr>
            <a:spLocks noGrp="1"/>
          </p:cNvSpPr>
          <p:nvPr>
            <p:ph idx="1"/>
          </p:nvPr>
        </p:nvSpPr>
        <p:spPr>
          <a:xfrm>
            <a:off x="838200" y="1825625"/>
            <a:ext cx="5454650" cy="4351338"/>
          </a:xfrm>
        </p:spPr>
        <p:txBody>
          <a:bodyPr>
            <a:normAutofit/>
          </a:bodyPr>
          <a:lstStyle/>
          <a:p>
            <a:r>
              <a:rPr lang="en-GB" sz="2000" dirty="0"/>
              <a:t>Individuals completing apprenticeships may be awarded up to 112 UCAS points, depending on the length of their apprenticeship.</a:t>
            </a:r>
          </a:p>
          <a:p>
            <a:endParaRPr lang="en-GB" sz="2000" dirty="0"/>
          </a:p>
          <a:p>
            <a:r>
              <a:rPr lang="en-GB" sz="2000" dirty="0"/>
              <a:t>Apprentices must pass their end-point assessment / Apprenticeship Assessment to utilise these points for university applications (including higher, degree level apprenticeship programmes)</a:t>
            </a:r>
          </a:p>
        </p:txBody>
      </p:sp>
      <p:sp>
        <p:nvSpPr>
          <p:cNvPr id="3" name="Title 2">
            <a:extLst>
              <a:ext uri="{FF2B5EF4-FFF2-40B4-BE49-F238E27FC236}">
                <a16:creationId xmlns:a16="http://schemas.microsoft.com/office/drawing/2014/main" id="{B043298B-1B44-D96D-E19A-DFBD834E3F5F}"/>
              </a:ext>
            </a:extLst>
          </p:cNvPr>
          <p:cNvSpPr>
            <a:spLocks noGrp="1"/>
          </p:cNvSpPr>
          <p:nvPr>
            <p:ph type="title"/>
          </p:nvPr>
        </p:nvSpPr>
        <p:spPr/>
        <p:txBody>
          <a:bodyPr/>
          <a:lstStyle/>
          <a:p>
            <a:r>
              <a:rPr lang="en-GB" dirty="0"/>
              <a:t>UCAS Points</a:t>
            </a:r>
          </a:p>
        </p:txBody>
      </p:sp>
      <p:graphicFrame>
        <p:nvGraphicFramePr>
          <p:cNvPr id="5" name="Content Placeholder 4">
            <a:extLst>
              <a:ext uri="{FF2B5EF4-FFF2-40B4-BE49-F238E27FC236}">
                <a16:creationId xmlns:a16="http://schemas.microsoft.com/office/drawing/2014/main" id="{3456FF14-82D0-01C3-AE60-431B0AC9F4DA}"/>
              </a:ext>
            </a:extLst>
          </p:cNvPr>
          <p:cNvGraphicFramePr>
            <a:graphicFrameLocks noGrp="1" noChangeAspect="1"/>
          </p:cNvGraphicFramePr>
          <p:nvPr>
            <p:ph sz="half" idx="4294967295"/>
            <p:extLst>
              <p:ext uri="{D42A27DB-BD31-4B8C-83A1-F6EECF244321}">
                <p14:modId xmlns:p14="http://schemas.microsoft.com/office/powerpoint/2010/main" val="3709052393"/>
              </p:ext>
            </p:extLst>
          </p:nvPr>
        </p:nvGraphicFramePr>
        <p:xfrm>
          <a:off x="6096000" y="1825625"/>
          <a:ext cx="5454650" cy="2006600"/>
        </p:xfrm>
        <a:graphic>
          <a:graphicData uri="http://schemas.openxmlformats.org/presentationml/2006/ole">
            <mc:AlternateContent xmlns:mc="http://schemas.openxmlformats.org/markup-compatibility/2006">
              <mc:Choice xmlns:v="urn:schemas-microsoft-com:vml" Requires="v">
                <p:oleObj name="Document" r:id="rId3" imgW="5731374" imgH="2107716" progId="Word.Document.12">
                  <p:embed/>
                </p:oleObj>
              </mc:Choice>
              <mc:Fallback>
                <p:oleObj name="Document" r:id="rId3" imgW="5731374" imgH="2107716" progId="Word.Document.12">
                  <p:embed/>
                  <p:pic>
                    <p:nvPicPr>
                      <p:cNvPr id="5" name="Content Placeholder 4">
                        <a:extLst>
                          <a:ext uri="{FF2B5EF4-FFF2-40B4-BE49-F238E27FC236}">
                            <a16:creationId xmlns:a16="http://schemas.microsoft.com/office/drawing/2014/main" id="{3456FF14-82D0-01C3-AE60-431B0AC9F4DA}"/>
                          </a:ext>
                        </a:extLst>
                      </p:cNvPr>
                      <p:cNvPicPr/>
                      <p:nvPr/>
                    </p:nvPicPr>
                    <p:blipFill>
                      <a:blip r:embed="rId4"/>
                      <a:stretch>
                        <a:fillRect/>
                      </a:stretch>
                    </p:blipFill>
                    <p:spPr>
                      <a:xfrm>
                        <a:off x="6096000" y="1825625"/>
                        <a:ext cx="5454650" cy="2006600"/>
                      </a:xfrm>
                      <a:prstGeom prst="rect">
                        <a:avLst/>
                      </a:prstGeom>
                    </p:spPr>
                  </p:pic>
                </p:oleObj>
              </mc:Fallback>
            </mc:AlternateContent>
          </a:graphicData>
        </a:graphic>
      </p:graphicFrame>
      <p:pic>
        <p:nvPicPr>
          <p:cNvPr id="6" name="Picture 4">
            <a:extLst>
              <a:ext uri="{FF2B5EF4-FFF2-40B4-BE49-F238E27FC236}">
                <a16:creationId xmlns:a16="http://schemas.microsoft.com/office/drawing/2014/main" id="{38D56C9E-CE27-4060-5CB6-247BDF24E4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94613" y="3886200"/>
            <a:ext cx="4363358" cy="2290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53546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0257C37B-90EB-22ED-9721-7E40316F188C}"/>
              </a:ext>
            </a:extLst>
          </p:cNvPr>
          <p:cNvSpPr>
            <a:spLocks noGrp="1"/>
          </p:cNvSpPr>
          <p:nvPr>
            <p:ph sz="half" idx="1"/>
          </p:nvPr>
        </p:nvSpPr>
        <p:spPr>
          <a:xfrm>
            <a:off x="838200" y="1825625"/>
            <a:ext cx="5181600" cy="2236235"/>
          </a:xfrm>
          <a:ln>
            <a:solidFill>
              <a:srgbClr val="2AFFC6"/>
            </a:solidFill>
          </a:ln>
        </p:spPr>
        <p:txBody>
          <a:bodyPr>
            <a:noAutofit/>
          </a:bodyPr>
          <a:lstStyle/>
          <a:p>
            <a:pPr marL="0" indent="0">
              <a:buNone/>
            </a:pPr>
            <a:r>
              <a:rPr lang="en-GB" sz="1600" b="1" dirty="0"/>
              <a:t>£1,000 — Young Apprentice Incentive</a:t>
            </a:r>
          </a:p>
          <a:p>
            <a:r>
              <a:rPr lang="en-GB" sz="1600" dirty="0"/>
              <a:t>Employers can receive £1,000 for taking on an apprentice aged 16 to 18 years old, or aged 19 to 24 years old with an Education, Health and Care Plan, or who is a care leaver.</a:t>
            </a:r>
          </a:p>
          <a:p>
            <a:r>
              <a:rPr lang="en-GB" sz="1600" b="1" dirty="0"/>
              <a:t>Employer eligibility:</a:t>
            </a:r>
            <a:r>
              <a:rPr lang="en-GB" sz="1600" dirty="0"/>
              <a:t> All sizes of employer</a:t>
            </a:r>
          </a:p>
          <a:p>
            <a:r>
              <a:rPr lang="en-GB" sz="1600" b="1" dirty="0"/>
              <a:t>Availability:</a:t>
            </a:r>
            <a:r>
              <a:rPr lang="en-GB" sz="1600" dirty="0"/>
              <a:t> Available now</a:t>
            </a:r>
          </a:p>
          <a:p>
            <a:endParaRPr lang="en-GB" sz="1600" dirty="0"/>
          </a:p>
        </p:txBody>
      </p:sp>
      <p:sp>
        <p:nvSpPr>
          <p:cNvPr id="7" name="Content Placeholder 6">
            <a:extLst>
              <a:ext uri="{FF2B5EF4-FFF2-40B4-BE49-F238E27FC236}">
                <a16:creationId xmlns:a16="http://schemas.microsoft.com/office/drawing/2014/main" id="{174A2F08-2193-D337-BA0D-5B828DF4C914}"/>
              </a:ext>
            </a:extLst>
          </p:cNvPr>
          <p:cNvSpPr>
            <a:spLocks noGrp="1"/>
          </p:cNvSpPr>
          <p:nvPr>
            <p:ph sz="half" idx="2"/>
          </p:nvPr>
        </p:nvSpPr>
        <p:spPr>
          <a:xfrm>
            <a:off x="6172200" y="1825625"/>
            <a:ext cx="5181600" cy="2236235"/>
          </a:xfrm>
          <a:ln>
            <a:solidFill>
              <a:srgbClr val="2AFFC6"/>
            </a:solidFill>
          </a:ln>
        </p:spPr>
        <p:txBody>
          <a:bodyPr>
            <a:noAutofit/>
          </a:bodyPr>
          <a:lstStyle/>
          <a:p>
            <a:pPr marL="0" indent="0">
              <a:buNone/>
            </a:pPr>
            <a:r>
              <a:rPr lang="en-GB" sz="1600" b="1" dirty="0"/>
              <a:t>£2,000 — Non-Levy Jobs Grant</a:t>
            </a:r>
          </a:p>
          <a:p>
            <a:r>
              <a:rPr lang="en-GB" sz="1600" dirty="0"/>
              <a:t>From October 2026, employers that do not pay the apprenticeship levy could receive up to £2,000 for hiring an apprentice aged 16 to 24, and new employees within the previous 3 months.</a:t>
            </a:r>
          </a:p>
          <a:p>
            <a:r>
              <a:rPr lang="en-GB" sz="1600" b="1" dirty="0"/>
              <a:t>Employer eligibility:</a:t>
            </a:r>
            <a:r>
              <a:rPr lang="en-GB" sz="1600" dirty="0"/>
              <a:t> Only for non-levy employers</a:t>
            </a:r>
          </a:p>
          <a:p>
            <a:r>
              <a:rPr lang="en-GB" sz="1600" b="1" dirty="0"/>
              <a:t>Availability:</a:t>
            </a:r>
            <a:r>
              <a:rPr lang="en-GB" sz="1600" dirty="0"/>
              <a:t> Available from October 2026</a:t>
            </a:r>
          </a:p>
          <a:p>
            <a:endParaRPr lang="en-GB" sz="1600" dirty="0"/>
          </a:p>
        </p:txBody>
      </p:sp>
      <p:sp>
        <p:nvSpPr>
          <p:cNvPr id="3" name="Title 2">
            <a:extLst>
              <a:ext uri="{FF2B5EF4-FFF2-40B4-BE49-F238E27FC236}">
                <a16:creationId xmlns:a16="http://schemas.microsoft.com/office/drawing/2014/main" id="{31A384F3-9946-269E-0806-7754FB723CA1}"/>
              </a:ext>
            </a:extLst>
          </p:cNvPr>
          <p:cNvSpPr>
            <a:spLocks noGrp="1"/>
          </p:cNvSpPr>
          <p:nvPr>
            <p:ph type="title"/>
          </p:nvPr>
        </p:nvSpPr>
        <p:spPr/>
        <p:txBody>
          <a:bodyPr>
            <a:normAutofit/>
          </a:bodyPr>
          <a:lstStyle/>
          <a:p>
            <a:r>
              <a:rPr lang="en-GB" sz="3600" b="1" dirty="0"/>
              <a:t>Employer Grants &amp; Incentives</a:t>
            </a:r>
            <a:endParaRPr lang="en-GB" sz="3600" dirty="0"/>
          </a:p>
        </p:txBody>
      </p:sp>
      <p:sp>
        <p:nvSpPr>
          <p:cNvPr id="8" name="Content Placeholder 5">
            <a:extLst>
              <a:ext uri="{FF2B5EF4-FFF2-40B4-BE49-F238E27FC236}">
                <a16:creationId xmlns:a16="http://schemas.microsoft.com/office/drawing/2014/main" id="{88BE42D1-7DEA-61BE-8960-D5FF4D703C12}"/>
              </a:ext>
            </a:extLst>
          </p:cNvPr>
          <p:cNvSpPr txBox="1">
            <a:spLocks/>
          </p:cNvSpPr>
          <p:nvPr/>
        </p:nvSpPr>
        <p:spPr>
          <a:xfrm>
            <a:off x="838200" y="4235116"/>
            <a:ext cx="5181600" cy="2318084"/>
          </a:xfrm>
          <a:prstGeom prst="rect">
            <a:avLst/>
          </a:prstGeom>
          <a:ln>
            <a:solidFill>
              <a:srgbClr val="2AFFC6"/>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Tx/>
              <a:buBlip>
                <a:blip>
                  <a:extLst>
                    <a:ext uri="{96DAC541-7B7A-43D3-8B79-37D633B846F1}">
                      <asvg:svgBlip xmlns:asvg="http://schemas.microsoft.com/office/drawing/2016/SVG/main" r:embed="rId2"/>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dirty="0"/>
              <a:t>£3,000 — Youth Jobs Grant</a:t>
            </a:r>
          </a:p>
          <a:p>
            <a:r>
              <a:rPr lang="en-GB" sz="1600" dirty="0"/>
              <a:t>Businesses can receive £3,000 for hiring an individual aged 18 to 24 who has been receiving Universal Credit and looking for work for six months or more.</a:t>
            </a:r>
          </a:p>
          <a:p>
            <a:r>
              <a:rPr lang="en-GB" sz="1600" b="1" dirty="0"/>
              <a:t>Employer eligibility:</a:t>
            </a:r>
            <a:r>
              <a:rPr lang="en-GB" sz="1600" dirty="0"/>
              <a:t> All sizes of employer</a:t>
            </a:r>
          </a:p>
          <a:p>
            <a:r>
              <a:rPr lang="en-GB" sz="1600" b="1" dirty="0"/>
              <a:t>Availability:</a:t>
            </a:r>
            <a:r>
              <a:rPr lang="en-GB" sz="1600" dirty="0"/>
              <a:t> Available now</a:t>
            </a:r>
          </a:p>
          <a:p>
            <a:endParaRPr lang="en-GB" sz="1600" dirty="0"/>
          </a:p>
        </p:txBody>
      </p:sp>
      <p:sp>
        <p:nvSpPr>
          <p:cNvPr id="9" name="Content Placeholder 5">
            <a:extLst>
              <a:ext uri="{FF2B5EF4-FFF2-40B4-BE49-F238E27FC236}">
                <a16:creationId xmlns:a16="http://schemas.microsoft.com/office/drawing/2014/main" id="{A96F3A3A-E176-ED22-48F1-72974623EB41}"/>
              </a:ext>
            </a:extLst>
          </p:cNvPr>
          <p:cNvSpPr txBox="1">
            <a:spLocks/>
          </p:cNvSpPr>
          <p:nvPr/>
        </p:nvSpPr>
        <p:spPr>
          <a:xfrm>
            <a:off x="6172200" y="4235116"/>
            <a:ext cx="5181600" cy="2318084"/>
          </a:xfrm>
          <a:prstGeom prst="rect">
            <a:avLst/>
          </a:prstGeom>
          <a:ln>
            <a:solidFill>
              <a:srgbClr val="2AFFC6"/>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Tx/>
              <a:buBlip>
                <a:blip>
                  <a:extLst>
                    <a:ext uri="{96DAC541-7B7A-43D3-8B79-37D633B846F1}">
                      <asvg:svgBlip xmlns:asvg="http://schemas.microsoft.com/office/drawing/2016/SVG/main" r:embed="rId2"/>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dirty="0"/>
              <a:t>£2,000 — Foundation Apprenticeship Incentive</a:t>
            </a:r>
          </a:p>
          <a:p>
            <a:r>
              <a:rPr lang="en-GB" sz="1600" dirty="0"/>
              <a:t>Employers offering Foundation Apprenticeships to young people aged 16 to 21, or eligible 22 to 24 year olds, can receive up to £2,000.</a:t>
            </a:r>
          </a:p>
          <a:p>
            <a:r>
              <a:rPr lang="en-GB" sz="1600" dirty="0"/>
              <a:t>Payments support progression to a further apprenticeship.</a:t>
            </a:r>
          </a:p>
          <a:p>
            <a:r>
              <a:rPr lang="en-GB" sz="1600" b="1" dirty="0"/>
              <a:t>Employer eligibility:</a:t>
            </a:r>
            <a:r>
              <a:rPr lang="en-GB" sz="1600" dirty="0"/>
              <a:t> All sizes of employer</a:t>
            </a:r>
          </a:p>
          <a:p>
            <a:r>
              <a:rPr lang="en-GB" sz="1600" b="1" dirty="0"/>
              <a:t>Availability:</a:t>
            </a:r>
            <a:r>
              <a:rPr lang="en-GB" sz="1600" dirty="0"/>
              <a:t> Available now</a:t>
            </a:r>
          </a:p>
        </p:txBody>
      </p:sp>
    </p:spTree>
    <p:extLst>
      <p:ext uri="{BB962C8B-B14F-4D97-AF65-F5344CB8AC3E}">
        <p14:creationId xmlns:p14="http://schemas.microsoft.com/office/powerpoint/2010/main" val="621294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210879-04FC-BE3D-5C4F-9AEA30FBAF23}"/>
              </a:ext>
            </a:extLst>
          </p:cNvPr>
          <p:cNvSpPr>
            <a:spLocks noGrp="1"/>
          </p:cNvSpPr>
          <p:nvPr>
            <p:ph idx="1"/>
          </p:nvPr>
        </p:nvSpPr>
        <p:spPr/>
        <p:txBody>
          <a:bodyPr>
            <a:normAutofit/>
          </a:bodyPr>
          <a:lstStyle/>
          <a:p>
            <a:r>
              <a:rPr lang="en-GB" sz="2000" dirty="0"/>
              <a:t>As part of this apprenticeship, participants complete a minimum of 578 hours of Off-the-Job learning over the duration of the programme.</a:t>
            </a:r>
          </a:p>
          <a:p>
            <a:endParaRPr lang="en-GB" sz="2000" dirty="0"/>
          </a:p>
          <a:p>
            <a:r>
              <a:rPr lang="en-GB" sz="2000" dirty="0"/>
              <a:t>Off-the-Job learning takes place during paid working hours and supports the development of the knowledge, skills and behaviours required within the Healthcare Science Associate apprenticeship.</a:t>
            </a:r>
          </a:p>
          <a:p>
            <a:endParaRPr lang="en-GB" sz="2000" dirty="0"/>
          </a:p>
          <a:p>
            <a:r>
              <a:rPr lang="en-GB" sz="2000" dirty="0"/>
              <a:t>Of the Job learning is essential, mandatory requirement of an apprenticeship to enable the learner and employer to see impactful learning that takes place.</a:t>
            </a:r>
          </a:p>
        </p:txBody>
      </p:sp>
      <p:sp>
        <p:nvSpPr>
          <p:cNvPr id="3" name="Title 2">
            <a:extLst>
              <a:ext uri="{FF2B5EF4-FFF2-40B4-BE49-F238E27FC236}">
                <a16:creationId xmlns:a16="http://schemas.microsoft.com/office/drawing/2014/main" id="{0347A518-C5C8-69AE-0978-DD2DAC0DCA99}"/>
              </a:ext>
            </a:extLst>
          </p:cNvPr>
          <p:cNvSpPr>
            <a:spLocks noGrp="1"/>
          </p:cNvSpPr>
          <p:nvPr>
            <p:ph type="title"/>
          </p:nvPr>
        </p:nvSpPr>
        <p:spPr/>
        <p:txBody>
          <a:bodyPr>
            <a:normAutofit/>
          </a:bodyPr>
          <a:lstStyle/>
          <a:p>
            <a:r>
              <a:rPr lang="en-GB" sz="3600" dirty="0"/>
              <a:t>Off the Job Learning</a:t>
            </a:r>
          </a:p>
        </p:txBody>
      </p:sp>
    </p:spTree>
    <p:extLst>
      <p:ext uri="{BB962C8B-B14F-4D97-AF65-F5344CB8AC3E}">
        <p14:creationId xmlns:p14="http://schemas.microsoft.com/office/powerpoint/2010/main" val="31689251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1EA0435-8BCF-7CFB-E294-4123386051E8}"/>
              </a:ext>
            </a:extLst>
          </p:cNvPr>
          <p:cNvSpPr>
            <a:spLocks noGrp="1"/>
          </p:cNvSpPr>
          <p:nvPr>
            <p:ph sz="half" idx="1"/>
          </p:nvPr>
        </p:nvSpPr>
        <p:spPr>
          <a:xfrm>
            <a:off x="838200" y="1751799"/>
            <a:ext cx="10319657" cy="4745254"/>
          </a:xfrm>
        </p:spPr>
        <p:txBody>
          <a:bodyPr>
            <a:normAutofit fontScale="47500" lnSpcReduction="20000"/>
          </a:bodyPr>
          <a:lstStyle/>
          <a:p>
            <a:pPr marL="0" indent="0">
              <a:buNone/>
            </a:pPr>
            <a:r>
              <a:rPr lang="en-GB" sz="3800" b="1" dirty="0"/>
              <a:t>National Insurance Contributions</a:t>
            </a:r>
          </a:p>
          <a:p>
            <a:r>
              <a:rPr lang="en-GB" sz="3800" dirty="0"/>
              <a:t>Employers do not pay </a:t>
            </a:r>
            <a:r>
              <a:rPr lang="en-GB" sz="3800" b="1" dirty="0"/>
              <a:t>National Insurance Contributions</a:t>
            </a:r>
            <a:r>
              <a:rPr lang="en-GB" sz="3800" dirty="0"/>
              <a:t> for apprentices aged under </a:t>
            </a:r>
            <a:r>
              <a:rPr lang="en-GB" sz="3800" b="1" dirty="0"/>
              <a:t>25 years</a:t>
            </a:r>
            <a:r>
              <a:rPr lang="en-GB" sz="3800" dirty="0"/>
              <a:t>, or for any employee aged </a:t>
            </a:r>
            <a:r>
              <a:rPr lang="en-GB" sz="3800" b="1" dirty="0"/>
              <a:t>21 or below</a:t>
            </a:r>
            <a:r>
              <a:rPr lang="en-GB" sz="3800" dirty="0"/>
              <a:t>, if salary is below </a:t>
            </a:r>
            <a:r>
              <a:rPr lang="en-GB" sz="3800" b="1" dirty="0"/>
              <a:t>£50,270</a:t>
            </a:r>
            <a:r>
              <a:rPr lang="en-GB" sz="3800" dirty="0"/>
              <a:t>.</a:t>
            </a:r>
          </a:p>
          <a:p>
            <a:pPr marL="0" indent="0">
              <a:buNone/>
            </a:pPr>
            <a:r>
              <a:rPr lang="en-GB" sz="3800" b="1" dirty="0"/>
              <a:t>Rate referenced:</a:t>
            </a:r>
            <a:r>
              <a:rPr lang="en-GB" sz="3800" dirty="0"/>
              <a:t> 2025/26 rate</a:t>
            </a:r>
          </a:p>
          <a:p>
            <a:pPr marL="0" indent="0">
              <a:buNone/>
            </a:pPr>
            <a:endParaRPr lang="en-GB" sz="3800" dirty="0"/>
          </a:p>
          <a:p>
            <a:pPr marL="0" indent="0">
              <a:buNone/>
            </a:pPr>
            <a:r>
              <a:rPr lang="en-GB" sz="3800" b="1" dirty="0"/>
              <a:t>Funding for Under 25s</a:t>
            </a:r>
          </a:p>
          <a:p>
            <a:r>
              <a:rPr lang="en-GB" sz="3800" dirty="0"/>
              <a:t>Non-levy employers do not pay training costs for apprentices aged under </a:t>
            </a:r>
            <a:r>
              <a:rPr lang="en-GB" sz="3800" b="1" dirty="0"/>
              <a:t>25</a:t>
            </a:r>
            <a:r>
              <a:rPr lang="en-GB" sz="3800" dirty="0"/>
              <a:t>.</a:t>
            </a:r>
          </a:p>
          <a:p>
            <a:r>
              <a:rPr lang="en-GB" sz="3800" dirty="0"/>
              <a:t>For those aged </a:t>
            </a:r>
            <a:r>
              <a:rPr lang="en-GB" sz="3800" b="1" dirty="0"/>
              <a:t>25+</a:t>
            </a:r>
            <a:r>
              <a:rPr lang="en-GB" sz="3800" dirty="0"/>
              <a:t>, the cost is </a:t>
            </a:r>
            <a:r>
              <a:rPr lang="en-GB" sz="3800" b="1" dirty="0"/>
              <a:t>5%</a:t>
            </a:r>
            <a:r>
              <a:rPr lang="en-GB" sz="3800" dirty="0"/>
              <a:t>, or </a:t>
            </a:r>
            <a:r>
              <a:rPr lang="en-GB" sz="3800" b="1" dirty="0"/>
              <a:t>zero</a:t>
            </a:r>
            <a:r>
              <a:rPr lang="en-GB" sz="3800" dirty="0"/>
              <a:t> if using a levy transfer.</a:t>
            </a:r>
          </a:p>
          <a:p>
            <a:pPr marL="0" indent="0">
              <a:buNone/>
            </a:pPr>
            <a:endParaRPr lang="en-GB" sz="3800" dirty="0"/>
          </a:p>
          <a:p>
            <a:pPr marL="0" indent="0">
              <a:buNone/>
            </a:pPr>
            <a:r>
              <a:rPr lang="en-GB" sz="3800" b="1" dirty="0"/>
              <a:t>Care Leavers’ Bursary</a:t>
            </a:r>
          </a:p>
          <a:p>
            <a:r>
              <a:rPr lang="en-GB" sz="3800" dirty="0"/>
              <a:t>Eligible apprentices aged </a:t>
            </a:r>
            <a:r>
              <a:rPr lang="en-GB" sz="3800" b="1" dirty="0"/>
              <a:t>18 to 24</a:t>
            </a:r>
            <a:r>
              <a:rPr lang="en-GB" sz="3800" dirty="0"/>
              <a:t> can receive an additional </a:t>
            </a:r>
            <a:r>
              <a:rPr lang="en-GB" sz="3800" b="1" dirty="0"/>
              <a:t>£3,000</a:t>
            </a:r>
            <a:r>
              <a:rPr lang="en-GB" sz="3800" dirty="0"/>
              <a:t> from government, in addition to their salary.</a:t>
            </a:r>
          </a:p>
          <a:p>
            <a:r>
              <a:rPr lang="en-GB" sz="3800" dirty="0"/>
              <a:t>This payment is </a:t>
            </a:r>
            <a:r>
              <a:rPr lang="en-GB" sz="3800" b="1" dirty="0"/>
              <a:t>tax free</a:t>
            </a:r>
            <a:r>
              <a:rPr lang="en-GB" sz="3800" dirty="0"/>
              <a:t>.</a:t>
            </a:r>
          </a:p>
          <a:p>
            <a:pPr marL="0" indent="0">
              <a:buNone/>
            </a:pPr>
            <a:endParaRPr lang="en-GB" sz="3800" dirty="0"/>
          </a:p>
          <a:p>
            <a:pPr marL="0" indent="0">
              <a:buNone/>
            </a:pPr>
            <a:r>
              <a:rPr lang="en-GB" sz="3800" dirty="0"/>
              <a:t>Employers may be able to access multiple incentives for the same young person where eligibility criteria are met.</a:t>
            </a:r>
          </a:p>
        </p:txBody>
      </p:sp>
      <p:sp>
        <p:nvSpPr>
          <p:cNvPr id="4" name="Title 3">
            <a:extLst>
              <a:ext uri="{FF2B5EF4-FFF2-40B4-BE49-F238E27FC236}">
                <a16:creationId xmlns:a16="http://schemas.microsoft.com/office/drawing/2014/main" id="{C6C3B1DC-A79F-7223-859F-FBEAA0B08063}"/>
              </a:ext>
            </a:extLst>
          </p:cNvPr>
          <p:cNvSpPr>
            <a:spLocks noGrp="1"/>
          </p:cNvSpPr>
          <p:nvPr>
            <p:ph type="title"/>
          </p:nvPr>
        </p:nvSpPr>
        <p:spPr/>
        <p:txBody>
          <a:bodyPr/>
          <a:lstStyle/>
          <a:p>
            <a:r>
              <a:rPr lang="en-GB" dirty="0"/>
              <a:t>Additional Incentives</a:t>
            </a:r>
          </a:p>
        </p:txBody>
      </p:sp>
    </p:spTree>
    <p:extLst>
      <p:ext uri="{BB962C8B-B14F-4D97-AF65-F5344CB8AC3E}">
        <p14:creationId xmlns:p14="http://schemas.microsoft.com/office/powerpoint/2010/main" val="32416326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Content Placeholder 2">
            <a:extLst>
              <a:ext uri="{FF2B5EF4-FFF2-40B4-BE49-F238E27FC236}">
                <a16:creationId xmlns:a16="http://schemas.microsoft.com/office/drawing/2014/main" id="{D4E2B034-FD32-17D2-8010-62CA283A2991}"/>
              </a:ext>
            </a:extLst>
          </p:cNvPr>
          <p:cNvGraphicFramePr>
            <a:graphicFrameLocks/>
          </p:cNvGraphicFramePr>
          <p:nvPr>
            <p:extLst>
              <p:ext uri="{D42A27DB-BD31-4B8C-83A1-F6EECF244321}">
                <p14:modId xmlns:p14="http://schemas.microsoft.com/office/powerpoint/2010/main" val="1388894926"/>
              </p:ext>
            </p:extLst>
          </p:nvPr>
        </p:nvGraphicFramePr>
        <p:xfrm>
          <a:off x="838200" y="1518539"/>
          <a:ext cx="11165205" cy="497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0" name="Title 59">
            <a:extLst>
              <a:ext uri="{FF2B5EF4-FFF2-40B4-BE49-F238E27FC236}">
                <a16:creationId xmlns:a16="http://schemas.microsoft.com/office/drawing/2014/main" id="{87E469AF-FFF0-3477-75D3-1B81BA811F12}"/>
              </a:ext>
            </a:extLst>
          </p:cNvPr>
          <p:cNvSpPr>
            <a:spLocks noGrp="1"/>
          </p:cNvSpPr>
          <p:nvPr>
            <p:ph type="title"/>
          </p:nvPr>
        </p:nvSpPr>
        <p:spPr/>
        <p:txBody>
          <a:bodyPr/>
          <a:lstStyle/>
          <a:p>
            <a:r>
              <a:rPr lang="en-GB" dirty="0"/>
              <a:t>Questions for Reflection</a:t>
            </a:r>
          </a:p>
        </p:txBody>
      </p:sp>
    </p:spTree>
    <p:extLst>
      <p:ext uri="{BB962C8B-B14F-4D97-AF65-F5344CB8AC3E}">
        <p14:creationId xmlns:p14="http://schemas.microsoft.com/office/powerpoint/2010/main" val="5756076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12A2A-ECEB-E3BA-2666-DBB5B6F38326}"/>
              </a:ext>
            </a:extLst>
          </p:cNvPr>
          <p:cNvSpPr>
            <a:spLocks noGrp="1"/>
          </p:cNvSpPr>
          <p:nvPr>
            <p:ph type="title"/>
          </p:nvPr>
        </p:nvSpPr>
        <p:spPr/>
        <p:txBody>
          <a:bodyPr anchor="ctr">
            <a:normAutofit/>
          </a:bodyPr>
          <a:lstStyle/>
          <a:p>
            <a:r>
              <a:rPr lang="en-GB" dirty="0"/>
              <a:t>Next Steps</a:t>
            </a:r>
          </a:p>
        </p:txBody>
      </p:sp>
      <p:sp>
        <p:nvSpPr>
          <p:cNvPr id="6" name="TextBox 5">
            <a:extLst>
              <a:ext uri="{FF2B5EF4-FFF2-40B4-BE49-F238E27FC236}">
                <a16:creationId xmlns:a16="http://schemas.microsoft.com/office/drawing/2014/main" id="{99D291B8-EF64-466D-A5C5-E11E95C93A20}"/>
              </a:ext>
            </a:extLst>
          </p:cNvPr>
          <p:cNvSpPr txBox="1"/>
          <p:nvPr/>
        </p:nvSpPr>
        <p:spPr>
          <a:xfrm>
            <a:off x="838200" y="1720840"/>
            <a:ext cx="10319656" cy="3416320"/>
          </a:xfrm>
          <a:prstGeom prst="rect">
            <a:avLst/>
          </a:prstGeom>
          <a:noFill/>
        </p:spPr>
        <p:txBody>
          <a:bodyPr wrap="square">
            <a:spAutoFit/>
          </a:bodyPr>
          <a:lstStyle/>
          <a:p>
            <a:pPr>
              <a:defRPr/>
            </a:pPr>
            <a:r>
              <a:rPr lang="en-GB" sz="1800" dirty="0">
                <a:latin typeface="+mn-lt"/>
              </a:rPr>
              <a:t>Make an informed decision if the apprenticeship programme is right for you?</a:t>
            </a:r>
            <a:endParaRPr lang="en-GB" dirty="0">
              <a:latin typeface="+mn-lt"/>
            </a:endParaRPr>
          </a:p>
          <a:p>
            <a:pPr>
              <a:defRPr/>
            </a:pPr>
            <a:br>
              <a:rPr lang="en-GB" sz="1800" b="1" dirty="0">
                <a:latin typeface="+mn-lt"/>
              </a:rPr>
            </a:br>
            <a:r>
              <a:rPr lang="en-GB" sz="1800" b="1" dirty="0">
                <a:latin typeface="+mn-lt"/>
              </a:rPr>
              <a:t>If yes!</a:t>
            </a:r>
          </a:p>
          <a:p>
            <a:pPr marL="457200" indent="-457200">
              <a:buFont typeface="Arial" panose="020B0604020202020204" pitchFamily="34" charset="0"/>
              <a:buChar char="•"/>
              <a:defRPr/>
            </a:pPr>
            <a:r>
              <a:rPr lang="en-GB" dirty="0">
                <a:latin typeface="+mn-lt"/>
              </a:rPr>
              <a:t>Follow your companies expression of Interest process to start the enrolment process or</a:t>
            </a:r>
          </a:p>
          <a:p>
            <a:pPr marL="457200" indent="-457200">
              <a:buFont typeface="Arial" panose="020B0604020202020204" pitchFamily="34" charset="0"/>
              <a:buChar char="•"/>
              <a:defRPr/>
            </a:pPr>
            <a:r>
              <a:rPr lang="en-GB" dirty="0">
                <a:latin typeface="+mn-lt"/>
              </a:rPr>
              <a:t>Email us and we will contact your employer direct – </a:t>
            </a:r>
            <a:r>
              <a:rPr lang="en-GB" dirty="0">
                <a:hlinkClick r:id="rId2"/>
              </a:rPr>
              <a:t>ask.dynamic@dynamictraining.org.uk</a:t>
            </a:r>
            <a:r>
              <a:rPr lang="en-GB" dirty="0"/>
              <a:t> </a:t>
            </a:r>
            <a:endParaRPr lang="en-GB" sz="1800" dirty="0">
              <a:latin typeface="+mn-lt"/>
            </a:endParaRPr>
          </a:p>
          <a:p>
            <a:pPr>
              <a:defRPr/>
            </a:pPr>
            <a:endParaRPr lang="en-GB" sz="1800" dirty="0">
              <a:latin typeface="+mn-lt"/>
            </a:endParaRPr>
          </a:p>
          <a:p>
            <a:pPr>
              <a:defRPr/>
            </a:pPr>
            <a:r>
              <a:rPr lang="en-GB" sz="1800" dirty="0">
                <a:latin typeface="+mn-lt"/>
              </a:rPr>
              <a:t>Find out more about the programmes via our website </a:t>
            </a:r>
            <a:r>
              <a:rPr lang="en-GB" sz="1800" dirty="0">
                <a:latin typeface="+mn-lt"/>
                <a:hlinkClick r:id="rId3"/>
              </a:rPr>
              <a:t>www.dynamictraining.org.uk</a:t>
            </a:r>
            <a:r>
              <a:rPr lang="en-GB" sz="1800" dirty="0">
                <a:latin typeface="+mn-lt"/>
              </a:rPr>
              <a:t> </a:t>
            </a:r>
          </a:p>
          <a:p>
            <a:pPr>
              <a:defRPr/>
            </a:pPr>
            <a:endParaRPr lang="en-GB" sz="1800" dirty="0">
              <a:latin typeface="+mn-lt"/>
            </a:endParaRPr>
          </a:p>
          <a:p>
            <a:pPr marL="457200" indent="-457200">
              <a:buFont typeface="Arial" panose="020B0604020202020204" pitchFamily="34" charset="0"/>
              <a:buChar char="•"/>
              <a:defRPr/>
            </a:pPr>
            <a:r>
              <a:rPr lang="en-GB" sz="1800" dirty="0">
                <a:latin typeface="+mn-lt"/>
              </a:rPr>
              <a:t>Speak to one our team to answer your questions via email </a:t>
            </a:r>
            <a:r>
              <a:rPr lang="en-GB" dirty="0">
                <a:hlinkClick r:id="rId2"/>
              </a:rPr>
              <a:t>ask.dynamic@dynamictraining.org.uk</a:t>
            </a:r>
            <a:r>
              <a:rPr lang="en-GB" dirty="0"/>
              <a:t> or call 0208 607 7850</a:t>
            </a:r>
          </a:p>
          <a:p>
            <a:pPr marL="457200" indent="-457200">
              <a:buFont typeface="Arial" panose="020B0604020202020204" pitchFamily="34" charset="0"/>
              <a:buChar char="•"/>
              <a:defRPr/>
            </a:pPr>
            <a:endParaRPr lang="en-GB" dirty="0"/>
          </a:p>
          <a:p>
            <a:pPr marL="457200" indent="-457200">
              <a:buFont typeface="Arial" panose="020B0604020202020204" pitchFamily="34" charset="0"/>
              <a:buChar char="•"/>
              <a:defRPr/>
            </a:pPr>
            <a:endParaRPr lang="en-GB" dirty="0"/>
          </a:p>
        </p:txBody>
      </p:sp>
    </p:spTree>
    <p:extLst>
      <p:ext uri="{BB962C8B-B14F-4D97-AF65-F5344CB8AC3E}">
        <p14:creationId xmlns:p14="http://schemas.microsoft.com/office/powerpoint/2010/main" val="3747475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440A1A-B544-BC4C-9E74-F57CA1361258}"/>
              </a:ext>
            </a:extLst>
          </p:cNvPr>
          <p:cNvSpPr>
            <a:spLocks noGrp="1"/>
          </p:cNvSpPr>
          <p:nvPr>
            <p:ph type="title"/>
          </p:nvPr>
        </p:nvSpPr>
        <p:spPr>
          <a:xfrm>
            <a:off x="838200" y="490344"/>
            <a:ext cx="10319657" cy="706951"/>
          </a:xfrm>
        </p:spPr>
        <p:txBody>
          <a:bodyPr>
            <a:noAutofit/>
          </a:bodyPr>
          <a:lstStyle/>
          <a:p>
            <a:r>
              <a:rPr lang="en-GB" sz="2800" dirty="0"/>
              <a:t>Healthcare Science Associate Level 4: Decontamination</a:t>
            </a:r>
          </a:p>
        </p:txBody>
      </p:sp>
      <p:pic>
        <p:nvPicPr>
          <p:cNvPr id="4" name="Picture 3">
            <a:extLst>
              <a:ext uri="{FF2B5EF4-FFF2-40B4-BE49-F238E27FC236}">
                <a16:creationId xmlns:a16="http://schemas.microsoft.com/office/drawing/2014/main" id="{F9A12633-F0DB-9988-B365-BA89FAB339CB}"/>
              </a:ext>
            </a:extLst>
          </p:cNvPr>
          <p:cNvPicPr>
            <a:picLocks noChangeAspect="1"/>
          </p:cNvPicPr>
          <p:nvPr/>
        </p:nvPicPr>
        <p:blipFill>
          <a:blip r:embed="rId3"/>
          <a:stretch>
            <a:fillRect/>
          </a:stretch>
        </p:blipFill>
        <p:spPr>
          <a:xfrm>
            <a:off x="1662904" y="1301675"/>
            <a:ext cx="8651665" cy="5556325"/>
          </a:xfrm>
          <a:prstGeom prst="rect">
            <a:avLst/>
          </a:prstGeom>
        </p:spPr>
      </p:pic>
    </p:spTree>
    <p:extLst>
      <p:ext uri="{BB962C8B-B14F-4D97-AF65-F5344CB8AC3E}">
        <p14:creationId xmlns:p14="http://schemas.microsoft.com/office/powerpoint/2010/main" val="700454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B133FE-F12B-A63C-85AF-5B2B24526CFD}"/>
              </a:ext>
            </a:extLst>
          </p:cNvPr>
          <p:cNvSpPr>
            <a:spLocks noGrp="1"/>
          </p:cNvSpPr>
          <p:nvPr>
            <p:ph idx="1"/>
          </p:nvPr>
        </p:nvSpPr>
        <p:spPr>
          <a:xfrm>
            <a:off x="838200" y="1644649"/>
            <a:ext cx="4969043" cy="5035283"/>
          </a:xfrm>
        </p:spPr>
        <p:txBody>
          <a:bodyPr>
            <a:noAutofit/>
          </a:bodyPr>
          <a:lstStyle/>
          <a:p>
            <a:r>
              <a:rPr lang="en-GB" sz="1400" dirty="0"/>
              <a:t>Appraisal to be completed and annotated with career plan discussed and developed.</a:t>
            </a:r>
          </a:p>
          <a:p>
            <a:r>
              <a:rPr lang="en-GB" sz="1400" dirty="0"/>
              <a:t>Develop and review different types of communication methods to communicate within your role.</a:t>
            </a:r>
          </a:p>
          <a:p>
            <a:r>
              <a:rPr lang="en-GB" sz="1400" dirty="0"/>
              <a:t>Complete a risk assessment relevant to your area of practice using local procedures.</a:t>
            </a:r>
          </a:p>
          <a:p>
            <a:r>
              <a:rPr lang="en-GB" sz="1400" dirty="0"/>
              <a:t>Produce guidance for a new starter detailing hazardous materials and substances in your workplace and how to manage them safely.</a:t>
            </a:r>
          </a:p>
          <a:p>
            <a:r>
              <a:rPr lang="en-GB" sz="1400" dirty="0"/>
              <a:t>Undertake an innovation or improvement within your workplace.</a:t>
            </a:r>
          </a:p>
          <a:p>
            <a:r>
              <a:rPr lang="en-GB" sz="1400" dirty="0"/>
              <a:t>Participate in drafting at least 2 standard operating procedures within your area of work.</a:t>
            </a:r>
          </a:p>
          <a:p>
            <a:r>
              <a:rPr lang="en-GB" sz="1400" dirty="0"/>
              <a:t>Produce reports demonstrating your understanding and ability to perform Quality Control and Quality Assurance.</a:t>
            </a:r>
          </a:p>
          <a:p>
            <a:r>
              <a:rPr lang="en-GB" sz="1400" dirty="0"/>
              <a:t>Lead a quality management technical audit process, demonstrating your participation in service improvements within your department.</a:t>
            </a:r>
          </a:p>
          <a:p>
            <a:r>
              <a:rPr lang="en-GB" sz="1400" dirty="0"/>
              <a:t>Deliver training and competency assessment to a junior staff member</a:t>
            </a:r>
          </a:p>
        </p:txBody>
      </p:sp>
      <p:sp>
        <p:nvSpPr>
          <p:cNvPr id="4" name="Title 3">
            <a:extLst>
              <a:ext uri="{FF2B5EF4-FFF2-40B4-BE49-F238E27FC236}">
                <a16:creationId xmlns:a16="http://schemas.microsoft.com/office/drawing/2014/main" id="{29DA5788-FB2E-EFFF-95DA-95CDFCADC13E}"/>
              </a:ext>
            </a:extLst>
          </p:cNvPr>
          <p:cNvSpPr>
            <a:spLocks noGrp="1"/>
          </p:cNvSpPr>
          <p:nvPr>
            <p:ph type="title"/>
          </p:nvPr>
        </p:nvSpPr>
        <p:spPr/>
        <p:txBody>
          <a:bodyPr>
            <a:noAutofit/>
          </a:bodyPr>
          <a:lstStyle/>
          <a:p>
            <a:r>
              <a:rPr lang="en-GB" sz="3200" dirty="0"/>
              <a:t>Decontamination: Off-the-Job learning activities include:</a:t>
            </a:r>
          </a:p>
        </p:txBody>
      </p:sp>
      <p:sp>
        <p:nvSpPr>
          <p:cNvPr id="3" name="Content Placeholder 2">
            <a:extLst>
              <a:ext uri="{FF2B5EF4-FFF2-40B4-BE49-F238E27FC236}">
                <a16:creationId xmlns:a16="http://schemas.microsoft.com/office/drawing/2014/main" id="{44576ED4-308C-22B3-E513-021CA6D59EC3}"/>
              </a:ext>
            </a:extLst>
          </p:cNvPr>
          <p:cNvSpPr>
            <a:spLocks noGrp="1"/>
          </p:cNvSpPr>
          <p:nvPr>
            <p:ph sz="half" idx="4294967295"/>
          </p:nvPr>
        </p:nvSpPr>
        <p:spPr>
          <a:xfrm>
            <a:off x="6384758" y="1644650"/>
            <a:ext cx="5181600" cy="4832350"/>
          </a:xfrm>
        </p:spPr>
        <p:txBody>
          <a:bodyPr>
            <a:normAutofit/>
          </a:bodyPr>
          <a:lstStyle/>
          <a:p>
            <a:pPr marL="0" lvl="0" indent="0">
              <a:buNone/>
            </a:pPr>
            <a:r>
              <a:rPr lang="en-GB" sz="1400" b="1" dirty="0"/>
              <a:t>Pathways specific</a:t>
            </a:r>
          </a:p>
          <a:p>
            <a:pPr lvl="0"/>
            <a:r>
              <a:rPr lang="en-GB" sz="1400" dirty="0"/>
              <a:t>Attending a Multi-Disciplinary Team Meeting (MDM/MDT) where a patient’s pathway is being discussed using diagnostic tests.</a:t>
            </a:r>
          </a:p>
          <a:p>
            <a:pPr lvl="0"/>
            <a:r>
              <a:rPr lang="en-GB" sz="1400" dirty="0"/>
              <a:t>Spending time with the Patient Liaison Service to see how they manage queries/complaints</a:t>
            </a:r>
          </a:p>
          <a:p>
            <a:pPr lvl="0"/>
            <a:r>
              <a:rPr lang="en-GB" sz="1400" dirty="0"/>
              <a:t>Attend a Comorbidity Meeting where any unexpected or unexplained patient deaths are discussed. Root cause analysis would be included in these sessions.</a:t>
            </a:r>
          </a:p>
          <a:p>
            <a:pPr lvl="0"/>
            <a:r>
              <a:rPr lang="en-GB" sz="1400" dirty="0"/>
              <a:t>Understanding the wider patient journey by attending a Multi-Disciplinary Team Meeting (MDM/MDT) where a patient’s pathway is being discussed using diagnostic tests.</a:t>
            </a:r>
          </a:p>
          <a:p>
            <a:pPr lvl="0"/>
            <a:r>
              <a:rPr lang="en-GB" sz="1400" dirty="0"/>
              <a:t>Any opportunities to see any procedures either in Theatres or Endoscopy where scopes have been used.</a:t>
            </a:r>
          </a:p>
          <a:p>
            <a:pPr lvl="0"/>
            <a:r>
              <a:rPr lang="en-GB" sz="1400" dirty="0"/>
              <a:t>Any Trust/Organisational Quality Meetings where audit and data is being discussed, particularly anything in relation to Infection Control and Hospital Acquired Infections (HAI’s).</a:t>
            </a:r>
          </a:p>
          <a:p>
            <a:endParaRPr lang="en-GB" sz="1400" dirty="0"/>
          </a:p>
        </p:txBody>
      </p:sp>
    </p:spTree>
    <p:extLst>
      <p:ext uri="{BB962C8B-B14F-4D97-AF65-F5344CB8AC3E}">
        <p14:creationId xmlns:p14="http://schemas.microsoft.com/office/powerpoint/2010/main" val="2763050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B20D7-7B61-726D-EFC0-A818C7FE378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B75269F-FA9A-F0A6-EB95-6456DFA74AB1}"/>
              </a:ext>
            </a:extLst>
          </p:cNvPr>
          <p:cNvSpPr>
            <a:spLocks noGrp="1"/>
          </p:cNvSpPr>
          <p:nvPr>
            <p:ph type="title"/>
          </p:nvPr>
        </p:nvSpPr>
        <p:spPr>
          <a:xfrm>
            <a:off x="838200" y="490344"/>
            <a:ext cx="10319657" cy="706951"/>
          </a:xfrm>
        </p:spPr>
        <p:txBody>
          <a:bodyPr>
            <a:normAutofit/>
          </a:bodyPr>
          <a:lstStyle/>
          <a:p>
            <a:r>
              <a:rPr lang="en-GB" sz="2800" dirty="0"/>
              <a:t>Healthcare Science Associate Level 4: Medical Physics</a:t>
            </a:r>
          </a:p>
        </p:txBody>
      </p:sp>
      <p:pic>
        <p:nvPicPr>
          <p:cNvPr id="4" name="Picture 3">
            <a:extLst>
              <a:ext uri="{FF2B5EF4-FFF2-40B4-BE49-F238E27FC236}">
                <a16:creationId xmlns:a16="http://schemas.microsoft.com/office/drawing/2014/main" id="{0484966C-8605-E2E3-2383-03156A17450E}"/>
              </a:ext>
            </a:extLst>
          </p:cNvPr>
          <p:cNvPicPr>
            <a:picLocks noChangeAspect="1"/>
          </p:cNvPicPr>
          <p:nvPr/>
        </p:nvPicPr>
        <p:blipFill>
          <a:blip r:embed="rId3"/>
          <a:stretch>
            <a:fillRect/>
          </a:stretch>
        </p:blipFill>
        <p:spPr>
          <a:xfrm>
            <a:off x="1161159" y="1256289"/>
            <a:ext cx="9869681" cy="5601711"/>
          </a:xfrm>
          <a:prstGeom prst="rect">
            <a:avLst/>
          </a:prstGeom>
        </p:spPr>
      </p:pic>
    </p:spTree>
    <p:extLst>
      <p:ext uri="{BB962C8B-B14F-4D97-AF65-F5344CB8AC3E}">
        <p14:creationId xmlns:p14="http://schemas.microsoft.com/office/powerpoint/2010/main" val="1664034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6AA08-C396-A140-9D5A-6DAEF931AA1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E5A36D-FA10-0447-B849-0A95691C401F}"/>
              </a:ext>
            </a:extLst>
          </p:cNvPr>
          <p:cNvSpPr>
            <a:spLocks noGrp="1"/>
          </p:cNvSpPr>
          <p:nvPr>
            <p:ph idx="1"/>
          </p:nvPr>
        </p:nvSpPr>
        <p:spPr>
          <a:xfrm>
            <a:off x="838200" y="1644649"/>
            <a:ext cx="4969043" cy="5035283"/>
          </a:xfrm>
        </p:spPr>
        <p:txBody>
          <a:bodyPr>
            <a:noAutofit/>
          </a:bodyPr>
          <a:lstStyle/>
          <a:p>
            <a:r>
              <a:rPr lang="en-GB" sz="1400" dirty="0"/>
              <a:t>Appraisal to be completed and annotated with career plan discussed and developed.</a:t>
            </a:r>
          </a:p>
          <a:p>
            <a:r>
              <a:rPr lang="en-GB" sz="1400" dirty="0"/>
              <a:t>Develop and review different types of communication methods to communicate within your role.</a:t>
            </a:r>
          </a:p>
          <a:p>
            <a:r>
              <a:rPr lang="en-GB" sz="1400" dirty="0"/>
              <a:t>Complete a risk assessment relevant to your area of practice using local procedures.</a:t>
            </a:r>
          </a:p>
          <a:p>
            <a:r>
              <a:rPr lang="en-GB" sz="1400" dirty="0"/>
              <a:t>Produce guidance for a new starter detailing hazardous materials and substances in your workplace and how to manage them safely.</a:t>
            </a:r>
          </a:p>
          <a:p>
            <a:r>
              <a:rPr lang="en-GB" sz="1400" dirty="0"/>
              <a:t>Undertake an innovation or improvement within your workplace.</a:t>
            </a:r>
          </a:p>
          <a:p>
            <a:r>
              <a:rPr lang="en-GB" sz="1400" dirty="0"/>
              <a:t>Participate in drafting at least 2 standard operating procedures within your area of work.</a:t>
            </a:r>
          </a:p>
          <a:p>
            <a:r>
              <a:rPr lang="en-GB" sz="1400" dirty="0"/>
              <a:t>Produce reports demonstrating your understanding and ability to perform Quality Control and Quality Assurance.</a:t>
            </a:r>
          </a:p>
          <a:p>
            <a:r>
              <a:rPr lang="en-GB" sz="1400" dirty="0"/>
              <a:t>Lead a quality management technical audit process, demonstrating your participation in service improvements within your department.</a:t>
            </a:r>
          </a:p>
          <a:p>
            <a:r>
              <a:rPr lang="en-GB" sz="1400" dirty="0"/>
              <a:t>Deliver training and competency assessment to a junior staff member</a:t>
            </a:r>
          </a:p>
        </p:txBody>
      </p:sp>
      <p:sp>
        <p:nvSpPr>
          <p:cNvPr id="4" name="Title 3">
            <a:extLst>
              <a:ext uri="{FF2B5EF4-FFF2-40B4-BE49-F238E27FC236}">
                <a16:creationId xmlns:a16="http://schemas.microsoft.com/office/drawing/2014/main" id="{3000EE0A-DF95-C679-DBEA-7E21650D5E4E}"/>
              </a:ext>
            </a:extLst>
          </p:cNvPr>
          <p:cNvSpPr>
            <a:spLocks noGrp="1"/>
          </p:cNvSpPr>
          <p:nvPr>
            <p:ph type="title"/>
          </p:nvPr>
        </p:nvSpPr>
        <p:spPr/>
        <p:txBody>
          <a:bodyPr>
            <a:noAutofit/>
          </a:bodyPr>
          <a:lstStyle/>
          <a:p>
            <a:r>
              <a:rPr lang="en-GB" sz="3200" dirty="0"/>
              <a:t>Medical Physics: Off-the-Job learning activities include:</a:t>
            </a:r>
          </a:p>
        </p:txBody>
      </p:sp>
      <p:sp>
        <p:nvSpPr>
          <p:cNvPr id="3" name="Content Placeholder 2">
            <a:extLst>
              <a:ext uri="{FF2B5EF4-FFF2-40B4-BE49-F238E27FC236}">
                <a16:creationId xmlns:a16="http://schemas.microsoft.com/office/drawing/2014/main" id="{C7E26F7A-ACF6-DF7D-0E20-849456D6E937}"/>
              </a:ext>
            </a:extLst>
          </p:cNvPr>
          <p:cNvSpPr>
            <a:spLocks noGrp="1"/>
          </p:cNvSpPr>
          <p:nvPr>
            <p:ph sz="half" idx="4294967295"/>
          </p:nvPr>
        </p:nvSpPr>
        <p:spPr>
          <a:xfrm>
            <a:off x="6384758" y="1644650"/>
            <a:ext cx="5181600" cy="4832350"/>
          </a:xfrm>
        </p:spPr>
        <p:txBody>
          <a:bodyPr>
            <a:normAutofit/>
          </a:bodyPr>
          <a:lstStyle/>
          <a:p>
            <a:pPr marL="0" lvl="0" indent="0">
              <a:buNone/>
            </a:pPr>
            <a:r>
              <a:rPr lang="en-GB" sz="1400" b="1" dirty="0"/>
              <a:t>Pathway Specific  </a:t>
            </a:r>
          </a:p>
          <a:p>
            <a:r>
              <a:rPr lang="en-GB" sz="1400" dirty="0"/>
              <a:t>Attending a Multi-Disciplinary Team Meeting (MDM/MDT) where a patient’s pathway is being discussed using diagnostic tests.</a:t>
            </a:r>
          </a:p>
          <a:p>
            <a:r>
              <a:rPr lang="en-GB" sz="1400" dirty="0"/>
              <a:t>Spending time with the Patient Liaison Service to see how they manage queries/complaints.</a:t>
            </a:r>
          </a:p>
          <a:p>
            <a:r>
              <a:rPr lang="en-GB" sz="1400" dirty="0"/>
              <a:t>Attending a Comorbidity Meeting where any unexpected or unexplained patient deaths are discussed, including root cause analysis.</a:t>
            </a:r>
          </a:p>
          <a:p>
            <a:r>
              <a:rPr lang="en-GB" sz="1400" dirty="0"/>
              <a:t>Seeing patients in clinic with a Clinician to discuss diagnosis and plan treatments.</a:t>
            </a:r>
          </a:p>
          <a:p>
            <a:r>
              <a:rPr lang="en-GB" sz="1400" dirty="0"/>
              <a:t>Following the equipment lifecycle and understanding the responsibilities of a medical physics team.</a:t>
            </a:r>
          </a:p>
          <a:p>
            <a:r>
              <a:rPr lang="en-GB" sz="1400" dirty="0"/>
              <a:t>Reporting radiation protection issues and learning how to respond to an incident.</a:t>
            </a:r>
          </a:p>
          <a:p>
            <a:r>
              <a:rPr lang="en-GB" sz="1400" dirty="0"/>
              <a:t>Additionally, reflective accounts for these activities are recommended to emphasize learning and highlight career progression opportunities.</a:t>
            </a:r>
          </a:p>
          <a:p>
            <a:pPr lvl="0"/>
            <a:endParaRPr lang="en-GB" sz="1400" dirty="0"/>
          </a:p>
        </p:txBody>
      </p:sp>
    </p:spTree>
    <p:extLst>
      <p:ext uri="{BB962C8B-B14F-4D97-AF65-F5344CB8AC3E}">
        <p14:creationId xmlns:p14="http://schemas.microsoft.com/office/powerpoint/2010/main" val="3586579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BD9AC-EFBE-EC30-58BB-099B16264A2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145478E-CD94-8224-FA67-AC71B0B4285F}"/>
              </a:ext>
            </a:extLst>
          </p:cNvPr>
          <p:cNvSpPr>
            <a:spLocks noGrp="1"/>
          </p:cNvSpPr>
          <p:nvPr>
            <p:ph type="title"/>
          </p:nvPr>
        </p:nvSpPr>
        <p:spPr>
          <a:xfrm>
            <a:off x="838200" y="490344"/>
            <a:ext cx="10319657" cy="706951"/>
          </a:xfrm>
        </p:spPr>
        <p:txBody>
          <a:bodyPr>
            <a:normAutofit/>
          </a:bodyPr>
          <a:lstStyle/>
          <a:p>
            <a:r>
              <a:rPr lang="en-GB" sz="2800" dirty="0"/>
              <a:t>Healthcare Science Associate Level 4: Cardiac</a:t>
            </a:r>
          </a:p>
        </p:txBody>
      </p:sp>
      <p:pic>
        <p:nvPicPr>
          <p:cNvPr id="5" name="Picture 4">
            <a:extLst>
              <a:ext uri="{FF2B5EF4-FFF2-40B4-BE49-F238E27FC236}">
                <a16:creationId xmlns:a16="http://schemas.microsoft.com/office/drawing/2014/main" id="{4277E1EE-40F5-B8FD-3927-FB79AFEE9D0A}"/>
              </a:ext>
            </a:extLst>
          </p:cNvPr>
          <p:cNvPicPr>
            <a:picLocks noChangeAspect="1"/>
          </p:cNvPicPr>
          <p:nvPr/>
        </p:nvPicPr>
        <p:blipFill>
          <a:blip r:embed="rId3"/>
          <a:stretch>
            <a:fillRect/>
          </a:stretch>
        </p:blipFill>
        <p:spPr>
          <a:xfrm>
            <a:off x="1238842" y="1197295"/>
            <a:ext cx="9518371" cy="5660705"/>
          </a:xfrm>
          <a:prstGeom prst="rect">
            <a:avLst/>
          </a:prstGeom>
        </p:spPr>
      </p:pic>
    </p:spTree>
    <p:extLst>
      <p:ext uri="{BB962C8B-B14F-4D97-AF65-F5344CB8AC3E}">
        <p14:creationId xmlns:p14="http://schemas.microsoft.com/office/powerpoint/2010/main" val="3435304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41185-F796-D951-D88E-E8014F0ABE4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DE0896-68D4-88F3-CEBB-6E277C5B261B}"/>
              </a:ext>
            </a:extLst>
          </p:cNvPr>
          <p:cNvSpPr>
            <a:spLocks noGrp="1"/>
          </p:cNvSpPr>
          <p:nvPr>
            <p:ph idx="1"/>
          </p:nvPr>
        </p:nvSpPr>
        <p:spPr>
          <a:xfrm>
            <a:off x="838200" y="1644649"/>
            <a:ext cx="4969043" cy="5035283"/>
          </a:xfrm>
        </p:spPr>
        <p:txBody>
          <a:bodyPr>
            <a:noAutofit/>
          </a:bodyPr>
          <a:lstStyle/>
          <a:p>
            <a:r>
              <a:rPr lang="en-GB" sz="1400" dirty="0"/>
              <a:t>Appraisal to be completed and annotated with career plan discussed and developed.</a:t>
            </a:r>
          </a:p>
          <a:p>
            <a:r>
              <a:rPr lang="en-GB" sz="1400" dirty="0"/>
              <a:t>Develop and review different types of communication methods to communicate within your role.</a:t>
            </a:r>
          </a:p>
          <a:p>
            <a:r>
              <a:rPr lang="en-GB" sz="1400" dirty="0"/>
              <a:t>Complete a risk assessment relevant to your area of practice using local procedures.</a:t>
            </a:r>
          </a:p>
          <a:p>
            <a:r>
              <a:rPr lang="en-GB" sz="1400" dirty="0"/>
              <a:t>Produce guidance for a new starter detailing hazardous materials and substances in your workplace and how to manage them safely.</a:t>
            </a:r>
          </a:p>
          <a:p>
            <a:r>
              <a:rPr lang="en-GB" sz="1400" dirty="0"/>
              <a:t>Undertake an innovation or improvement within your workplace.</a:t>
            </a:r>
          </a:p>
          <a:p>
            <a:r>
              <a:rPr lang="en-GB" sz="1400" dirty="0"/>
              <a:t>Participate in drafting at least 2 standard operating procedures within your area of work.</a:t>
            </a:r>
          </a:p>
          <a:p>
            <a:r>
              <a:rPr lang="en-GB" sz="1400" dirty="0"/>
              <a:t>Produce reports demonstrating your understanding and ability to perform Quality Control and Quality Assurance.</a:t>
            </a:r>
          </a:p>
          <a:p>
            <a:r>
              <a:rPr lang="en-GB" sz="1400" dirty="0"/>
              <a:t>Lead a quality management technical audit process, demonstrating your participation in service improvements within your department.</a:t>
            </a:r>
          </a:p>
          <a:p>
            <a:r>
              <a:rPr lang="en-GB" sz="1400" dirty="0"/>
              <a:t>Deliver training and competency assessment to a junior staff member</a:t>
            </a:r>
          </a:p>
        </p:txBody>
      </p:sp>
      <p:sp>
        <p:nvSpPr>
          <p:cNvPr id="4" name="Title 3">
            <a:extLst>
              <a:ext uri="{FF2B5EF4-FFF2-40B4-BE49-F238E27FC236}">
                <a16:creationId xmlns:a16="http://schemas.microsoft.com/office/drawing/2014/main" id="{5FC2AB4B-FF10-F74C-7203-312C8C5D19B5}"/>
              </a:ext>
            </a:extLst>
          </p:cNvPr>
          <p:cNvSpPr>
            <a:spLocks noGrp="1"/>
          </p:cNvSpPr>
          <p:nvPr>
            <p:ph type="title"/>
          </p:nvPr>
        </p:nvSpPr>
        <p:spPr/>
        <p:txBody>
          <a:bodyPr>
            <a:noAutofit/>
          </a:bodyPr>
          <a:lstStyle/>
          <a:p>
            <a:r>
              <a:rPr lang="en-GB" sz="3200" dirty="0"/>
              <a:t>Cardiac: Off-the-Job learning activities include:</a:t>
            </a:r>
          </a:p>
        </p:txBody>
      </p:sp>
      <p:sp>
        <p:nvSpPr>
          <p:cNvPr id="3" name="Content Placeholder 2">
            <a:extLst>
              <a:ext uri="{FF2B5EF4-FFF2-40B4-BE49-F238E27FC236}">
                <a16:creationId xmlns:a16="http://schemas.microsoft.com/office/drawing/2014/main" id="{24555895-820A-B4AE-9819-BEF5E703C374}"/>
              </a:ext>
            </a:extLst>
          </p:cNvPr>
          <p:cNvSpPr>
            <a:spLocks noGrp="1"/>
          </p:cNvSpPr>
          <p:nvPr>
            <p:ph sz="half" idx="4294967295"/>
          </p:nvPr>
        </p:nvSpPr>
        <p:spPr>
          <a:xfrm>
            <a:off x="5927464" y="1644650"/>
            <a:ext cx="5638894" cy="4832350"/>
          </a:xfrm>
        </p:spPr>
        <p:txBody>
          <a:bodyPr>
            <a:noAutofit/>
          </a:bodyPr>
          <a:lstStyle/>
          <a:p>
            <a:pPr marL="0" indent="0">
              <a:buNone/>
            </a:pPr>
            <a:r>
              <a:rPr lang="en-GB" sz="1400" b="1" dirty="0"/>
              <a:t>Pathway specific</a:t>
            </a:r>
          </a:p>
          <a:p>
            <a:r>
              <a:rPr lang="en-GB" sz="1400" b="1" dirty="0"/>
              <a:t>Case study reviews</a:t>
            </a:r>
            <a:r>
              <a:rPr lang="en-GB" sz="1400" dirty="0"/>
              <a:t> of abnormal findings.</a:t>
            </a:r>
          </a:p>
          <a:p>
            <a:r>
              <a:rPr lang="en-GB" sz="1400" b="1" dirty="0"/>
              <a:t>Simulation practice</a:t>
            </a:r>
            <a:r>
              <a:rPr lang="en-GB" sz="1400" dirty="0"/>
              <a:t>:</a:t>
            </a:r>
          </a:p>
          <a:p>
            <a:pPr marL="452438" lvl="1" indent="-184150"/>
            <a:r>
              <a:rPr lang="en-GB" sz="1400" dirty="0"/>
              <a:t>ECG recording on mannequins or peer volunteers.</a:t>
            </a:r>
          </a:p>
          <a:p>
            <a:pPr marL="452438" lvl="1" indent="-184150"/>
            <a:r>
              <a:rPr lang="en-GB" sz="1400" dirty="0"/>
              <a:t>Simulated ECG recordings and peer assessments.</a:t>
            </a:r>
          </a:p>
          <a:p>
            <a:pPr marL="452438" lvl="1" indent="-184150"/>
            <a:r>
              <a:rPr lang="en-GB" sz="1400" dirty="0"/>
              <a:t>Practical ABPM training with simulated patients.</a:t>
            </a:r>
          </a:p>
          <a:p>
            <a:pPr marL="452438" lvl="1" indent="-184150"/>
            <a:r>
              <a:rPr lang="en-GB" sz="1400" dirty="0"/>
              <a:t>Observing senior practitioners performing ECGs and reporting, paediatric cardiac clinics, supervised stress testing sessions.</a:t>
            </a:r>
          </a:p>
          <a:p>
            <a:pPr marL="452438" lvl="1" indent="-184150"/>
            <a:r>
              <a:rPr lang="en-GB" sz="1400" dirty="0"/>
              <a:t>Participation in clinical skills labs or ECG interpretation sessions.</a:t>
            </a:r>
          </a:p>
          <a:p>
            <a:pPr marL="452438" lvl="1" indent="-184150"/>
            <a:r>
              <a:rPr lang="en-GB" sz="1400" dirty="0"/>
              <a:t>CPD sessions on cardiovascular pharmacology and lifestyle modification.</a:t>
            </a:r>
          </a:p>
          <a:p>
            <a:pPr marL="452438" lvl="1" indent="-184150"/>
            <a:r>
              <a:rPr lang="en-GB" sz="1400" dirty="0"/>
              <a:t>Tutorials with interactive discussions..</a:t>
            </a:r>
          </a:p>
          <a:p>
            <a:pPr marL="452438" lvl="1" indent="-184150"/>
            <a:r>
              <a:rPr lang="en-GB" sz="1400" dirty="0"/>
              <a:t>Mentored review of anonymised AECG recordings.</a:t>
            </a:r>
          </a:p>
          <a:p>
            <a:r>
              <a:rPr lang="en-GB" sz="1400" b="1" dirty="0"/>
              <a:t>Attending lectures or webinars</a:t>
            </a:r>
            <a:r>
              <a:rPr lang="en-GB" sz="1400" dirty="0"/>
              <a:t> on topics like cardiac development and physiology.</a:t>
            </a:r>
          </a:p>
          <a:p>
            <a:r>
              <a:rPr lang="en-GB" sz="1400" b="1" dirty="0"/>
              <a:t>Reflective practice – i.e. </a:t>
            </a:r>
            <a:r>
              <a:rPr lang="en-GB" sz="1400" dirty="0"/>
              <a:t>Keeping logs of observed cases and personal learning outcomes., Critical reflection on challenging ECG interpretations or report writing. Reflective writing on patient communication and safety. Reflective discussion on the role of physiology in diagnosis and patient care.</a:t>
            </a:r>
          </a:p>
        </p:txBody>
      </p:sp>
    </p:spTree>
    <p:extLst>
      <p:ext uri="{BB962C8B-B14F-4D97-AF65-F5344CB8AC3E}">
        <p14:creationId xmlns:p14="http://schemas.microsoft.com/office/powerpoint/2010/main" val="345811969"/>
      </p:ext>
    </p:extLst>
  </p:cSld>
  <p:clrMapOvr>
    <a:masterClrMapping/>
  </p:clrMapOvr>
</p:sld>
</file>

<file path=ppt/theme/theme1.xml><?xml version="1.0" encoding="utf-8"?>
<a:theme xmlns:a="http://schemas.openxmlformats.org/drawingml/2006/main" name="DT Rebrand">
  <a:themeElements>
    <a:clrScheme name="DTUK 2025">
      <a:dk1>
        <a:srgbClr val="000000"/>
      </a:dk1>
      <a:lt1>
        <a:srgbClr val="FFFFFF"/>
      </a:lt1>
      <a:dk2>
        <a:srgbClr val="303030"/>
      </a:dk2>
      <a:lt2>
        <a:srgbClr val="F2F2F2"/>
      </a:lt2>
      <a:accent1>
        <a:srgbClr val="1F3E81"/>
      </a:accent1>
      <a:accent2>
        <a:srgbClr val="CF1377"/>
      </a:accent2>
      <a:accent3>
        <a:srgbClr val="009C72"/>
      </a:accent3>
      <a:accent4>
        <a:srgbClr val="F79A00"/>
      </a:accent4>
      <a:accent5>
        <a:srgbClr val="603E99"/>
      </a:accent5>
      <a:accent6>
        <a:srgbClr val="A6A6A6"/>
      </a:accent6>
      <a:hlink>
        <a:srgbClr val="CF1377"/>
      </a:hlink>
      <a:folHlink>
        <a:srgbClr val="009C72"/>
      </a:folHlink>
    </a:clrScheme>
    <a:fontScheme name="DTUK 2025">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T Rebrand" id="{E5F9C699-8ACC-464A-922A-22C763011B58}" vid="{DB504899-AAE1-402C-BF59-BEFAEC22488D}"/>
    </a:ext>
  </a:extLst>
</a:theme>
</file>

<file path=ppt/theme/theme2.xml><?xml version="1.0" encoding="utf-8"?>
<a:theme xmlns:a="http://schemas.openxmlformats.org/drawingml/2006/main" name="1_DT Rebrand">
  <a:themeElements>
    <a:clrScheme name="DTUK 2025">
      <a:dk1>
        <a:srgbClr val="000000"/>
      </a:dk1>
      <a:lt1>
        <a:srgbClr val="FFFFFF"/>
      </a:lt1>
      <a:dk2>
        <a:srgbClr val="303030"/>
      </a:dk2>
      <a:lt2>
        <a:srgbClr val="F2F2F2"/>
      </a:lt2>
      <a:accent1>
        <a:srgbClr val="1F3E81"/>
      </a:accent1>
      <a:accent2>
        <a:srgbClr val="CF1377"/>
      </a:accent2>
      <a:accent3>
        <a:srgbClr val="009C72"/>
      </a:accent3>
      <a:accent4>
        <a:srgbClr val="F79A00"/>
      </a:accent4>
      <a:accent5>
        <a:srgbClr val="603E99"/>
      </a:accent5>
      <a:accent6>
        <a:srgbClr val="A6A6A6"/>
      </a:accent6>
      <a:hlink>
        <a:srgbClr val="CF1377"/>
      </a:hlink>
      <a:folHlink>
        <a:srgbClr val="009C72"/>
      </a:folHlink>
    </a:clrScheme>
    <a:fontScheme name="DTUK 2025">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T Rebrand" id="{E5F9C699-8ACC-464A-922A-22C763011B58}" vid="{DB504899-AAE1-402C-BF59-BEFAEC22488D}"/>
    </a:ext>
  </a:extLst>
</a:theme>
</file>

<file path=ppt/theme/theme3.xml><?xml version="1.0" encoding="utf-8"?>
<a:theme xmlns:a="http://schemas.openxmlformats.org/drawingml/2006/main" name="DTUK 2025 Solid Colours">
  <a:themeElements>
    <a:clrScheme name="DTUK 2025">
      <a:dk1>
        <a:srgbClr val="000000"/>
      </a:dk1>
      <a:lt1>
        <a:srgbClr val="FFFFFF"/>
      </a:lt1>
      <a:dk2>
        <a:srgbClr val="303030"/>
      </a:dk2>
      <a:lt2>
        <a:srgbClr val="F2F2F2"/>
      </a:lt2>
      <a:accent1>
        <a:srgbClr val="1F3E81"/>
      </a:accent1>
      <a:accent2>
        <a:srgbClr val="CF1377"/>
      </a:accent2>
      <a:accent3>
        <a:srgbClr val="009C72"/>
      </a:accent3>
      <a:accent4>
        <a:srgbClr val="F79A00"/>
      </a:accent4>
      <a:accent5>
        <a:srgbClr val="603E99"/>
      </a:accent5>
      <a:accent6>
        <a:srgbClr val="A6A6A6"/>
      </a:accent6>
      <a:hlink>
        <a:srgbClr val="CF1377"/>
      </a:hlink>
      <a:folHlink>
        <a:srgbClr val="009C72"/>
      </a:folHlink>
    </a:clrScheme>
    <a:fontScheme name="DTUK 2025">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CE3DA5953B4F4CBFCE3B0F42CE5F9E" ma:contentTypeVersion="18" ma:contentTypeDescription="Create a new document." ma:contentTypeScope="" ma:versionID="4a7603930f00d90c8d851894d9c716c1">
  <xsd:schema xmlns:xsd="http://www.w3.org/2001/XMLSchema" xmlns:xs="http://www.w3.org/2001/XMLSchema" xmlns:p="http://schemas.microsoft.com/office/2006/metadata/properties" xmlns:ns2="c4bc9103-520b-4669-8664-44f66437978d" xmlns:ns3="53493e84-65a6-4e2c-80c7-b0e4641fedb9" targetNamespace="http://schemas.microsoft.com/office/2006/metadata/properties" ma:root="true" ma:fieldsID="3aee048b75fea48fef1223cc3fca9ecc" ns2:_="" ns3:_="">
    <xsd:import namespace="c4bc9103-520b-4669-8664-44f66437978d"/>
    <xsd:import namespace="53493e84-65a6-4e2c-80c7-b0e4641fedb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bc9103-520b-4669-8664-44f6643797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cea817f-f2d0-43b6-9543-a23494ff6a22"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493e84-65a6-4e2c-80c7-b0e4641fedb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5ff0bbf4-aa00-4e48-91b5-dca7df0b69d6}" ma:internalName="TaxCatchAll" ma:showField="CatchAllData" ma:web="53493e84-65a6-4e2c-80c7-b0e4641fedb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4bc9103-520b-4669-8664-44f66437978d">
      <Terms xmlns="http://schemas.microsoft.com/office/infopath/2007/PartnerControls"/>
    </lcf76f155ced4ddcb4097134ff3c332f>
    <TaxCatchAll xmlns="53493e84-65a6-4e2c-80c7-b0e4641fedb9" xsi:nil="true"/>
  </documentManagement>
</p:properties>
</file>

<file path=customXml/itemProps1.xml><?xml version="1.0" encoding="utf-8"?>
<ds:datastoreItem xmlns:ds="http://schemas.openxmlformats.org/officeDocument/2006/customXml" ds:itemID="{D10BF063-6EF4-44F9-AA11-5345073226A9}"/>
</file>

<file path=customXml/itemProps2.xml><?xml version="1.0" encoding="utf-8"?>
<ds:datastoreItem xmlns:ds="http://schemas.openxmlformats.org/officeDocument/2006/customXml" ds:itemID="{70A3D59A-B92C-4D3C-BFC9-AA7173010F5A}"/>
</file>

<file path=customXml/itemProps3.xml><?xml version="1.0" encoding="utf-8"?>
<ds:datastoreItem xmlns:ds="http://schemas.openxmlformats.org/officeDocument/2006/customXml" ds:itemID="{858405F8-6712-4294-AC2B-9BD8F3554A4B}"/>
</file>

<file path=docProps/app.xml><?xml version="1.0" encoding="utf-8"?>
<Properties xmlns="http://schemas.openxmlformats.org/officeDocument/2006/extended-properties" xmlns:vt="http://schemas.openxmlformats.org/officeDocument/2006/docPropsVTypes">
  <Template>Default Theme</Template>
  <TotalTime>1396</TotalTime>
  <Words>10643</Words>
  <Application>Microsoft Office PowerPoint</Application>
  <PresentationFormat>Widescreen</PresentationFormat>
  <Paragraphs>976</Paragraphs>
  <Slides>32</Slides>
  <Notes>16</Notes>
  <HiddenSlides>0</HiddenSlides>
  <MMClips>0</MMClips>
  <ScaleCrop>false</ScaleCrop>
  <HeadingPairs>
    <vt:vector size="8" baseType="variant">
      <vt:variant>
        <vt:lpstr>Fonts Used</vt:lpstr>
      </vt:variant>
      <vt:variant>
        <vt:i4>5</vt:i4>
      </vt:variant>
      <vt:variant>
        <vt:lpstr>Theme</vt:lpstr>
      </vt:variant>
      <vt:variant>
        <vt:i4>4</vt:i4>
      </vt:variant>
      <vt:variant>
        <vt:lpstr>Embedded OLE Servers</vt:lpstr>
      </vt:variant>
      <vt:variant>
        <vt:i4>1</vt:i4>
      </vt:variant>
      <vt:variant>
        <vt:lpstr>Slide Titles</vt:lpstr>
      </vt:variant>
      <vt:variant>
        <vt:i4>32</vt:i4>
      </vt:variant>
    </vt:vector>
  </HeadingPairs>
  <TitlesOfParts>
    <vt:vector size="42" baseType="lpstr">
      <vt:lpstr>Aptos</vt:lpstr>
      <vt:lpstr>Arial</vt:lpstr>
      <vt:lpstr>Calibri</vt:lpstr>
      <vt:lpstr>Roboto</vt:lpstr>
      <vt:lpstr>Roboto Medium</vt:lpstr>
      <vt:lpstr>DT Rebrand</vt:lpstr>
      <vt:lpstr>1_DT Rebrand</vt:lpstr>
      <vt:lpstr>DTUK 2025 Solid Colours</vt:lpstr>
      <vt:lpstr>Custom Design</vt:lpstr>
      <vt:lpstr>Document</vt:lpstr>
      <vt:lpstr>Healthcare Science Associate Level 4 Apprenticeships.</vt:lpstr>
      <vt:lpstr>Who are Dynamic Training</vt:lpstr>
      <vt:lpstr>Off the Job Learning</vt:lpstr>
      <vt:lpstr>Healthcare Science Associate Level 4: Decontamination</vt:lpstr>
      <vt:lpstr>Decontamination: Off-the-Job learning activities include:</vt:lpstr>
      <vt:lpstr>Healthcare Science Associate Level 4: Medical Physics</vt:lpstr>
      <vt:lpstr>Medical Physics: Off-the-Job learning activities include:</vt:lpstr>
      <vt:lpstr>Healthcare Science Associate Level 4: Cardiac</vt:lpstr>
      <vt:lpstr>Cardiac: Off-the-Job learning activities include:</vt:lpstr>
      <vt:lpstr>Healthcare Science Associate Level 4: Medical Engineering</vt:lpstr>
      <vt:lpstr>Medical Engineering: Off-the-Job learning activities include:</vt:lpstr>
      <vt:lpstr>Healthcare Science Associate Level 4: Neurophysiology</vt:lpstr>
      <vt:lpstr>Neurophysiology: Off-the-Job learning activities include:</vt:lpstr>
      <vt:lpstr>Healthcare Science Associate Level 4: Ophthalmology  </vt:lpstr>
      <vt:lpstr> Ophthalmology: Off-the-Job learning activities include:</vt:lpstr>
      <vt:lpstr>Healthcare Science Associate Level 4: Pathology  </vt:lpstr>
      <vt:lpstr> Pathology: Off-the-Job learning activities include:</vt:lpstr>
      <vt:lpstr>Healthcare Science Associate Level 4: Respiratory  </vt:lpstr>
      <vt:lpstr>Respiratory: Off-the-Job learning activities include:</vt:lpstr>
      <vt:lpstr>Progression Opportunities</vt:lpstr>
      <vt:lpstr>Apprenticeships: What You Need to Know</vt:lpstr>
      <vt:lpstr>The Apprenticeship Journey</vt:lpstr>
      <vt:lpstr>Apprenticeship Support</vt:lpstr>
      <vt:lpstr>Reasonable adjustments to learning and assessment</vt:lpstr>
      <vt:lpstr>Understanding Functional Skills</vt:lpstr>
      <vt:lpstr>Dedicated Learning Time</vt:lpstr>
      <vt:lpstr>PowerPoint Presentation</vt:lpstr>
      <vt:lpstr>UCAS Points</vt:lpstr>
      <vt:lpstr>Employer Grants &amp; Incentives</vt:lpstr>
      <vt:lpstr>Additional Incentives</vt:lpstr>
      <vt:lpstr>Questions for Reflection</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Oliver Hill</dc:creator>
  <cp:lastModifiedBy>Oliver Hill</cp:lastModifiedBy>
  <cp:revision>3</cp:revision>
  <dcterms:created xsi:type="dcterms:W3CDTF">2026-04-08T09:27:43Z</dcterms:created>
  <dcterms:modified xsi:type="dcterms:W3CDTF">2026-06-09T13:51:12Z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0x0101005FCE3DA5953B4F4CBFCE3B0F42CE5F9E</vt:lpwstr>
  </property>
</Properties>
</file>