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3.xml" ContentType="application/vnd.openxmlformats-officedocument.theme+xml"/>
  <Override PartName="/ppt/slideLayouts/slideLayout7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43" r:id="rId5"/>
    <p:sldMasterId id="2147483680" r:id="rId6"/>
    <p:sldMasterId id="2147483740" r:id="rId7"/>
  </p:sldMasterIdLst>
  <p:notesMasterIdLst>
    <p:notesMasterId r:id="rId26"/>
  </p:notesMasterIdLst>
  <p:sldIdLst>
    <p:sldId id="1978" r:id="rId8"/>
    <p:sldId id="1986" r:id="rId9"/>
    <p:sldId id="1979" r:id="rId10"/>
    <p:sldId id="1983" r:id="rId11"/>
    <p:sldId id="1982" r:id="rId12"/>
    <p:sldId id="1980" r:id="rId13"/>
    <p:sldId id="259" r:id="rId14"/>
    <p:sldId id="1977" r:id="rId15"/>
    <p:sldId id="260" r:id="rId16"/>
    <p:sldId id="302" r:id="rId17"/>
    <p:sldId id="1988" r:id="rId18"/>
    <p:sldId id="281" r:id="rId19"/>
    <p:sldId id="1976" r:id="rId20"/>
    <p:sldId id="261" r:id="rId21"/>
    <p:sldId id="1989" r:id="rId22"/>
    <p:sldId id="1990" r:id="rId23"/>
    <p:sldId id="1981" r:id="rId24"/>
    <p:sldId id="198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FFC6"/>
    <a:srgbClr val="FFEFD4"/>
    <a:srgbClr val="98B1E6"/>
    <a:srgbClr val="FFCF80"/>
    <a:srgbClr val="DDE5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787074-D31C-3416-FA6B-DABB15241108}" v="2" dt="2026-06-09T10:29:45.2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5109" autoAdjust="0"/>
  </p:normalViewPr>
  <p:slideViewPr>
    <p:cSldViewPr snapToGrid="0">
      <p:cViewPr varScale="1">
        <p:scale>
          <a:sx n="90" d="100"/>
          <a:sy n="90" d="100"/>
        </p:scale>
        <p:origin x="13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rry Parsons" userId="S::kerry.parsons@dynamictraining.org.uk::4eba2b95-85a5-44bc-9c1d-e40a914d8a86" providerId="AD" clId="Web-{1B787074-D31C-3416-FA6B-DABB15241108}"/>
    <pc:docChg chg="addSld delSld">
      <pc:chgData name="Kerry Parsons" userId="S::kerry.parsons@dynamictraining.org.uk::4eba2b95-85a5-44bc-9c1d-e40a914d8a86" providerId="AD" clId="Web-{1B787074-D31C-3416-FA6B-DABB15241108}" dt="2026-06-09T10:29:45.210" v="1"/>
      <pc:docMkLst>
        <pc:docMk/>
      </pc:docMkLst>
      <pc:sldChg chg="add del replId">
        <pc:chgData name="Kerry Parsons" userId="S::kerry.parsons@dynamictraining.org.uk::4eba2b95-85a5-44bc-9c1d-e40a914d8a86" providerId="AD" clId="Web-{1B787074-D31C-3416-FA6B-DABB15241108}" dt="2026-06-09T10:29:45.210" v="1"/>
        <pc:sldMkLst>
          <pc:docMk/>
          <pc:sldMk cId="2662850250" sldId="1991"/>
        </pc:sldMkLst>
      </pc:sldChg>
    </pc:docChg>
  </pc:docChgLst>
  <pc:docChgLst>
    <pc:chgData name="Oliver Hill" userId="429a735e-4672-4c9b-8bfa-e7f8e6ae6b63" providerId="ADAL" clId="{E8B078D6-3C68-4E84-8997-C90655B2566B}"/>
    <pc:docChg chg="undo custSel addSld delSld modSld">
      <pc:chgData name="Oliver Hill" userId="429a735e-4672-4c9b-8bfa-e7f8e6ae6b63" providerId="ADAL" clId="{E8B078D6-3C68-4E84-8997-C90655B2566B}" dt="2026-06-02T11:09:11.323" v="440" actId="47"/>
      <pc:docMkLst>
        <pc:docMk/>
      </pc:docMkLst>
      <pc:sldChg chg="modSp mod modClrScheme chgLayout">
        <pc:chgData name="Oliver Hill" userId="429a735e-4672-4c9b-8bfa-e7f8e6ae6b63" providerId="ADAL" clId="{E8B078D6-3C68-4E84-8997-C90655B2566B}" dt="2026-05-26T13:48:03.513" v="400" actId="700"/>
        <pc:sldMkLst>
          <pc:docMk/>
          <pc:sldMk cId="11147034" sldId="259"/>
        </pc:sldMkLst>
        <pc:spChg chg="mod ord">
          <ac:chgData name="Oliver Hill" userId="429a735e-4672-4c9b-8bfa-e7f8e6ae6b63" providerId="ADAL" clId="{E8B078D6-3C68-4E84-8997-C90655B2566B}" dt="2026-05-26T13:48:03.513" v="400" actId="700"/>
          <ac:spMkLst>
            <pc:docMk/>
            <pc:sldMk cId="11147034" sldId="259"/>
            <ac:spMk id="3" creationId="{533A5BB8-F4EF-A924-F992-05C11F77E226}"/>
          </ac:spMkLst>
        </pc:spChg>
        <pc:spChg chg="mod ord">
          <ac:chgData name="Oliver Hill" userId="429a735e-4672-4c9b-8bfa-e7f8e6ae6b63" providerId="ADAL" clId="{E8B078D6-3C68-4E84-8997-C90655B2566B}" dt="2026-05-26T13:48:03.513" v="400" actId="700"/>
          <ac:spMkLst>
            <pc:docMk/>
            <pc:sldMk cId="11147034" sldId="259"/>
            <ac:spMk id="4" creationId="{F9B44AEA-0B9D-CEA7-6F18-73CAB61FB529}"/>
          </ac:spMkLst>
        </pc:spChg>
      </pc:sldChg>
      <pc:sldChg chg="addSp delSp modSp mod modClrScheme chgLayout">
        <pc:chgData name="Oliver Hill" userId="429a735e-4672-4c9b-8bfa-e7f8e6ae6b63" providerId="ADAL" clId="{E8B078D6-3C68-4E84-8997-C90655B2566B}" dt="2026-05-26T13:49:35.049" v="422" actId="478"/>
        <pc:sldMkLst>
          <pc:docMk/>
          <pc:sldMk cId="540610214" sldId="260"/>
        </pc:sldMkLst>
        <pc:spChg chg="mod ord">
          <ac:chgData name="Oliver Hill" userId="429a735e-4672-4c9b-8bfa-e7f8e6ae6b63" providerId="ADAL" clId="{E8B078D6-3C68-4E84-8997-C90655B2566B}" dt="2026-05-26T13:48:03.513" v="400" actId="700"/>
          <ac:spMkLst>
            <pc:docMk/>
            <pc:sldMk cId="540610214" sldId="260"/>
            <ac:spMk id="3" creationId="{D77B3C60-07B3-E620-637C-7FF297D1AB0F}"/>
          </ac:spMkLst>
        </pc:spChg>
      </pc:sldChg>
      <pc:sldChg chg="modSp mod modClrScheme chgLayout">
        <pc:chgData name="Oliver Hill" userId="429a735e-4672-4c9b-8bfa-e7f8e6ae6b63" providerId="ADAL" clId="{E8B078D6-3C68-4E84-8997-C90655B2566B}" dt="2026-05-26T13:49:47.589" v="425" actId="700"/>
        <pc:sldMkLst>
          <pc:docMk/>
          <pc:sldMk cId="2675354639" sldId="261"/>
        </pc:sldMkLst>
        <pc:spChg chg="mod ord">
          <ac:chgData name="Oliver Hill" userId="429a735e-4672-4c9b-8bfa-e7f8e6ae6b63" providerId="ADAL" clId="{E8B078D6-3C68-4E84-8997-C90655B2566B}" dt="2026-05-26T13:49:47.589" v="425" actId="700"/>
          <ac:spMkLst>
            <pc:docMk/>
            <pc:sldMk cId="2675354639" sldId="261"/>
            <ac:spMk id="2" creationId="{30750DF1-1372-CF84-4B25-0F6AC9691636}"/>
          </ac:spMkLst>
        </pc:spChg>
        <pc:spChg chg="mod ord">
          <ac:chgData name="Oliver Hill" userId="429a735e-4672-4c9b-8bfa-e7f8e6ae6b63" providerId="ADAL" clId="{E8B078D6-3C68-4E84-8997-C90655B2566B}" dt="2026-05-26T13:49:47.589" v="425" actId="700"/>
          <ac:spMkLst>
            <pc:docMk/>
            <pc:sldMk cId="2675354639" sldId="261"/>
            <ac:spMk id="3" creationId="{B043298B-1B44-D96D-E19A-DFBD834E3F5F}"/>
          </ac:spMkLst>
        </pc:spChg>
        <pc:graphicFrameChg chg="mod ord">
          <ac:chgData name="Oliver Hill" userId="429a735e-4672-4c9b-8bfa-e7f8e6ae6b63" providerId="ADAL" clId="{E8B078D6-3C68-4E84-8997-C90655B2566B}" dt="2026-05-26T13:49:47.589" v="425" actId="700"/>
          <ac:graphicFrameMkLst>
            <pc:docMk/>
            <pc:sldMk cId="2675354639" sldId="261"/>
            <ac:graphicFrameMk id="5" creationId="{3456FF14-82D0-01C3-AE60-431B0AC9F4DA}"/>
          </ac:graphicFrameMkLst>
        </pc:graphicFrameChg>
      </pc:sldChg>
      <pc:sldChg chg="addSp delSp modSp mod modClrScheme chgLayout">
        <pc:chgData name="Oliver Hill" userId="429a735e-4672-4c9b-8bfa-e7f8e6ae6b63" providerId="ADAL" clId="{E8B078D6-3C68-4E84-8997-C90655B2566B}" dt="2026-05-26T13:49:42.627" v="424" actId="478"/>
        <pc:sldMkLst>
          <pc:docMk/>
          <pc:sldMk cId="2770003367" sldId="281"/>
        </pc:sldMkLst>
        <pc:spChg chg="mod ord">
          <ac:chgData name="Oliver Hill" userId="429a735e-4672-4c9b-8bfa-e7f8e6ae6b63" providerId="ADAL" clId="{E8B078D6-3C68-4E84-8997-C90655B2566B}" dt="2026-05-26T13:48:03.513" v="400" actId="700"/>
          <ac:spMkLst>
            <pc:docMk/>
            <pc:sldMk cId="2770003367" sldId="281"/>
            <ac:spMk id="2" creationId="{8DCE7D0B-19B5-DE01-02E0-4175A9C00D6E}"/>
          </ac:spMkLst>
        </pc:spChg>
      </pc:sldChg>
      <pc:sldChg chg="modSp mod modClrScheme chgLayout">
        <pc:chgData name="Oliver Hill" userId="429a735e-4672-4c9b-8bfa-e7f8e6ae6b63" providerId="ADAL" clId="{E8B078D6-3C68-4E84-8997-C90655B2566B}" dt="2026-05-26T13:48:03.513" v="400" actId="700"/>
        <pc:sldMkLst>
          <pc:docMk/>
          <pc:sldMk cId="2577746146" sldId="302"/>
        </pc:sldMkLst>
        <pc:spChg chg="mod ord">
          <ac:chgData name="Oliver Hill" userId="429a735e-4672-4c9b-8bfa-e7f8e6ae6b63" providerId="ADAL" clId="{E8B078D6-3C68-4E84-8997-C90655B2566B}" dt="2026-05-26T13:48:03.513" v="400" actId="700"/>
          <ac:spMkLst>
            <pc:docMk/>
            <pc:sldMk cId="2577746146" sldId="302"/>
            <ac:spMk id="5" creationId="{7ABAAF27-15AF-5611-BF62-1D52EB72CDCA}"/>
          </ac:spMkLst>
        </pc:spChg>
        <pc:spChg chg="mod ord">
          <ac:chgData name="Oliver Hill" userId="429a735e-4672-4c9b-8bfa-e7f8e6ae6b63" providerId="ADAL" clId="{E8B078D6-3C68-4E84-8997-C90655B2566B}" dt="2026-05-26T13:48:03.513" v="400" actId="700"/>
          <ac:spMkLst>
            <pc:docMk/>
            <pc:sldMk cId="2577746146" sldId="302"/>
            <ac:spMk id="6" creationId="{A08C96D1-25CF-7ADD-9F39-C9A1C6A3C32D}"/>
          </ac:spMkLst>
        </pc:spChg>
      </pc:sldChg>
      <pc:sldChg chg="addSp delSp modSp mod modClrScheme chgLayout">
        <pc:chgData name="Oliver Hill" userId="429a735e-4672-4c9b-8bfa-e7f8e6ae6b63" providerId="ADAL" clId="{E8B078D6-3C68-4E84-8997-C90655B2566B}" dt="2026-05-22T15:27:34.089" v="386" actId="478"/>
        <pc:sldMkLst>
          <pc:docMk/>
          <pc:sldMk cId="4089758015" sldId="1976"/>
        </pc:sldMkLst>
      </pc:sldChg>
      <pc:sldChg chg="addSp delSp modSp mod modClrScheme chgLayout">
        <pc:chgData name="Oliver Hill" userId="429a735e-4672-4c9b-8bfa-e7f8e6ae6b63" providerId="ADAL" clId="{E8B078D6-3C68-4E84-8997-C90655B2566B}" dt="2026-05-26T13:49:32.444" v="421" actId="478"/>
        <pc:sldMkLst>
          <pc:docMk/>
          <pc:sldMk cId="3921649769" sldId="1977"/>
        </pc:sldMkLst>
        <pc:spChg chg="mod ord">
          <ac:chgData name="Oliver Hill" userId="429a735e-4672-4c9b-8bfa-e7f8e6ae6b63" providerId="ADAL" clId="{E8B078D6-3C68-4E84-8997-C90655B2566B}" dt="2026-05-26T13:48:03.513" v="400" actId="700"/>
          <ac:spMkLst>
            <pc:docMk/>
            <pc:sldMk cId="3921649769" sldId="1977"/>
            <ac:spMk id="4" creationId="{9ABB2D15-D2A7-CC91-57FB-1F9945F870D9}"/>
          </ac:spMkLst>
        </pc:spChg>
      </pc:sldChg>
      <pc:sldChg chg="modSp mod">
        <pc:chgData name="Oliver Hill" userId="429a735e-4672-4c9b-8bfa-e7f8e6ae6b63" providerId="ADAL" clId="{E8B078D6-3C68-4E84-8997-C90655B2566B}" dt="2026-05-22T15:26:09.382" v="362" actId="403"/>
        <pc:sldMkLst>
          <pc:docMk/>
          <pc:sldMk cId="1524031323" sldId="1978"/>
        </pc:sldMkLst>
        <pc:spChg chg="mod">
          <ac:chgData name="Oliver Hill" userId="429a735e-4672-4c9b-8bfa-e7f8e6ae6b63" providerId="ADAL" clId="{E8B078D6-3C68-4E84-8997-C90655B2566B}" dt="2026-05-22T15:26:09.382" v="362" actId="403"/>
          <ac:spMkLst>
            <pc:docMk/>
            <pc:sldMk cId="1524031323" sldId="1978"/>
            <ac:spMk id="2" creationId="{3DA74E02-BBCC-23A6-A89F-AFE18EBD901C}"/>
          </ac:spMkLst>
        </pc:spChg>
      </pc:sldChg>
      <pc:sldChg chg="addSp delSp modSp mod modClrScheme chgLayout modNotesTx">
        <pc:chgData name="Oliver Hill" userId="429a735e-4672-4c9b-8bfa-e7f8e6ae6b63" providerId="ADAL" clId="{E8B078D6-3C68-4E84-8997-C90655B2566B}" dt="2026-05-26T13:51:10.862" v="439" actId="1076"/>
        <pc:sldMkLst>
          <pc:docMk/>
          <pc:sldMk cId="700454952" sldId="1979"/>
        </pc:sldMkLst>
        <pc:spChg chg="mod ord">
          <ac:chgData name="Oliver Hill" userId="429a735e-4672-4c9b-8bfa-e7f8e6ae6b63" providerId="ADAL" clId="{E8B078D6-3C68-4E84-8997-C90655B2566B}" dt="2026-05-26T13:48:03.513" v="400" actId="700"/>
          <ac:spMkLst>
            <pc:docMk/>
            <pc:sldMk cId="700454952" sldId="1979"/>
            <ac:spMk id="3" creationId="{93440A1A-B544-BC4C-9E74-F57CA1361258}"/>
          </ac:spMkLst>
        </pc:spChg>
        <pc:picChg chg="add mod">
          <ac:chgData name="Oliver Hill" userId="429a735e-4672-4c9b-8bfa-e7f8e6ae6b63" providerId="ADAL" clId="{E8B078D6-3C68-4E84-8997-C90655B2566B}" dt="2026-05-26T13:51:10.862" v="439" actId="1076"/>
          <ac:picMkLst>
            <pc:docMk/>
            <pc:sldMk cId="700454952" sldId="1979"/>
            <ac:picMk id="4" creationId="{A4B96487-2117-ED8B-3E1C-5390D5165582}"/>
          </ac:picMkLst>
        </pc:picChg>
      </pc:sldChg>
      <pc:sldChg chg="addSp delSp modSp mod modClrScheme chgLayout">
        <pc:chgData name="Oliver Hill" userId="429a735e-4672-4c9b-8bfa-e7f8e6ae6b63" providerId="ADAL" clId="{E8B078D6-3C68-4E84-8997-C90655B2566B}" dt="2026-05-26T13:49:26.178" v="420" actId="14100"/>
        <pc:sldMkLst>
          <pc:docMk/>
          <pc:sldMk cId="4181377602" sldId="1980"/>
        </pc:sldMkLst>
        <pc:spChg chg="mod ord">
          <ac:chgData name="Oliver Hill" userId="429a735e-4672-4c9b-8bfa-e7f8e6ae6b63" providerId="ADAL" clId="{E8B078D6-3C68-4E84-8997-C90655B2566B}" dt="2026-05-26T13:49:22.678" v="419" actId="14100"/>
          <ac:spMkLst>
            <pc:docMk/>
            <pc:sldMk cId="4181377602" sldId="1980"/>
            <ac:spMk id="2" creationId="{6AD13680-35E5-F379-348B-A1626A85337D}"/>
          </ac:spMkLst>
        </pc:spChg>
        <pc:spChg chg="mod ord">
          <ac:chgData name="Oliver Hill" userId="429a735e-4672-4c9b-8bfa-e7f8e6ae6b63" providerId="ADAL" clId="{E8B078D6-3C68-4E84-8997-C90655B2566B}" dt="2026-05-26T13:48:46.806" v="412" actId="700"/>
          <ac:spMkLst>
            <pc:docMk/>
            <pc:sldMk cId="4181377602" sldId="1980"/>
            <ac:spMk id="3" creationId="{D7D55B73-D3E2-54EF-7343-92B0164AE383}"/>
          </ac:spMkLst>
        </pc:spChg>
        <pc:spChg chg="add mod">
          <ac:chgData name="Oliver Hill" userId="429a735e-4672-4c9b-8bfa-e7f8e6ae6b63" providerId="ADAL" clId="{E8B078D6-3C68-4E84-8997-C90655B2566B}" dt="2026-05-26T13:49:26.178" v="420" actId="14100"/>
          <ac:spMkLst>
            <pc:docMk/>
            <pc:sldMk cId="4181377602" sldId="1980"/>
            <ac:spMk id="5" creationId="{E1C0DBA2-B7DC-BDF8-6349-525112FB1E5D}"/>
          </ac:spMkLst>
        </pc:spChg>
      </pc:sldChg>
      <pc:sldChg chg="delSp modSp mod modClrScheme chgLayout">
        <pc:chgData name="Oliver Hill" userId="429a735e-4672-4c9b-8bfa-e7f8e6ae6b63" providerId="ADAL" clId="{E8B078D6-3C68-4E84-8997-C90655B2566B}" dt="2026-05-26T13:50:48.728" v="437" actId="700"/>
        <pc:sldMkLst>
          <pc:docMk/>
          <pc:sldMk cId="575607630" sldId="1981"/>
        </pc:sldMkLst>
        <pc:spChg chg="mod ord">
          <ac:chgData name="Oliver Hill" userId="429a735e-4672-4c9b-8bfa-e7f8e6ae6b63" providerId="ADAL" clId="{E8B078D6-3C68-4E84-8997-C90655B2566B}" dt="2026-05-26T13:50:48.728" v="437" actId="700"/>
          <ac:spMkLst>
            <pc:docMk/>
            <pc:sldMk cId="575607630" sldId="1981"/>
            <ac:spMk id="60" creationId="{87E469AF-FFF0-3477-75D3-1B81BA811F12}"/>
          </ac:spMkLst>
        </pc:spChg>
      </pc:sldChg>
      <pc:sldChg chg="modSp mod modClrScheme chgLayout">
        <pc:chgData name="Oliver Hill" userId="429a735e-4672-4c9b-8bfa-e7f8e6ae6b63" providerId="ADAL" clId="{E8B078D6-3C68-4E84-8997-C90655B2566B}" dt="2026-05-26T13:48:36.846" v="411" actId="27636"/>
        <pc:sldMkLst>
          <pc:docMk/>
          <pc:sldMk cId="2763050881" sldId="1982"/>
        </pc:sldMkLst>
        <pc:spChg chg="mod ord">
          <ac:chgData name="Oliver Hill" userId="429a735e-4672-4c9b-8bfa-e7f8e6ae6b63" providerId="ADAL" clId="{E8B078D6-3C68-4E84-8997-C90655B2566B}" dt="2026-05-26T13:48:36.846" v="411" actId="27636"/>
          <ac:spMkLst>
            <pc:docMk/>
            <pc:sldMk cId="2763050881" sldId="1982"/>
            <ac:spMk id="2" creationId="{86B133FE-F12B-A63C-85AF-5B2B24526CFD}"/>
          </ac:spMkLst>
        </pc:spChg>
        <pc:spChg chg="mod ord">
          <ac:chgData name="Oliver Hill" userId="429a735e-4672-4c9b-8bfa-e7f8e6ae6b63" providerId="ADAL" clId="{E8B078D6-3C68-4E84-8997-C90655B2566B}" dt="2026-05-26T13:48:27.264" v="405" actId="700"/>
          <ac:spMkLst>
            <pc:docMk/>
            <pc:sldMk cId="2763050881" sldId="1982"/>
            <ac:spMk id="3" creationId="{44576ED4-308C-22B3-E513-021CA6D59EC3}"/>
          </ac:spMkLst>
        </pc:spChg>
        <pc:spChg chg="mod ord">
          <ac:chgData name="Oliver Hill" userId="429a735e-4672-4c9b-8bfa-e7f8e6ae6b63" providerId="ADAL" clId="{E8B078D6-3C68-4E84-8997-C90655B2566B}" dt="2026-05-26T13:48:27.264" v="405" actId="700"/>
          <ac:spMkLst>
            <pc:docMk/>
            <pc:sldMk cId="2763050881" sldId="1982"/>
            <ac:spMk id="4" creationId="{29DA5788-FB2E-EFFF-95DA-95CDFCADC13E}"/>
          </ac:spMkLst>
        </pc:spChg>
      </pc:sldChg>
      <pc:sldChg chg="modSp mod modClrScheme chgLayout">
        <pc:chgData name="Oliver Hill" userId="429a735e-4672-4c9b-8bfa-e7f8e6ae6b63" providerId="ADAL" clId="{E8B078D6-3C68-4E84-8997-C90655B2566B}" dt="2026-05-26T13:48:03.513" v="400" actId="700"/>
        <pc:sldMkLst>
          <pc:docMk/>
          <pc:sldMk cId="3168925156" sldId="1983"/>
        </pc:sldMkLst>
        <pc:spChg chg="mod ord">
          <ac:chgData name="Oliver Hill" userId="429a735e-4672-4c9b-8bfa-e7f8e6ae6b63" providerId="ADAL" clId="{E8B078D6-3C68-4E84-8997-C90655B2566B}" dt="2026-05-26T13:48:03.513" v="400" actId="700"/>
          <ac:spMkLst>
            <pc:docMk/>
            <pc:sldMk cId="3168925156" sldId="1983"/>
            <ac:spMk id="2" creationId="{A7210879-04FC-BE3D-5C4F-9AEA30FBAF23}"/>
          </ac:spMkLst>
        </pc:spChg>
        <pc:spChg chg="mod ord">
          <ac:chgData name="Oliver Hill" userId="429a735e-4672-4c9b-8bfa-e7f8e6ae6b63" providerId="ADAL" clId="{E8B078D6-3C68-4E84-8997-C90655B2566B}" dt="2026-05-26T13:48:03.513" v="400" actId="700"/>
          <ac:spMkLst>
            <pc:docMk/>
            <pc:sldMk cId="3168925156" sldId="1983"/>
            <ac:spMk id="3" creationId="{0347A518-C5C8-69AE-0978-DD2DAC0DCA99}"/>
          </ac:spMkLst>
        </pc:spChg>
      </pc:sldChg>
      <pc:sldChg chg="addSp delSp modSp mod modClrScheme chgLayout">
        <pc:chgData name="Oliver Hill" userId="429a735e-4672-4c9b-8bfa-e7f8e6ae6b63" providerId="ADAL" clId="{E8B078D6-3C68-4E84-8997-C90655B2566B}" dt="2026-05-26T13:48:10.794" v="402" actId="478"/>
        <pc:sldMkLst>
          <pc:docMk/>
          <pc:sldMk cId="4220542455" sldId="1986"/>
        </pc:sldMkLst>
        <pc:spChg chg="mod ord">
          <ac:chgData name="Oliver Hill" userId="429a735e-4672-4c9b-8bfa-e7f8e6ae6b63" providerId="ADAL" clId="{E8B078D6-3C68-4E84-8997-C90655B2566B}" dt="2026-05-26T13:48:03.513" v="400" actId="700"/>
          <ac:spMkLst>
            <pc:docMk/>
            <pc:sldMk cId="4220542455" sldId="1986"/>
            <ac:spMk id="19" creationId="{4593F798-8345-925A-A526-655B60EEF224}"/>
          </ac:spMkLst>
        </pc:spChg>
      </pc:sldChg>
      <pc:sldChg chg="delSp modSp mod modClrScheme chgLayout">
        <pc:chgData name="Oliver Hill" userId="429a735e-4672-4c9b-8bfa-e7f8e6ae6b63" providerId="ADAL" clId="{E8B078D6-3C68-4E84-8997-C90655B2566B}" dt="2026-05-26T13:50:56.123" v="438" actId="700"/>
        <pc:sldMkLst>
          <pc:docMk/>
          <pc:sldMk cId="3747475117" sldId="1987"/>
        </pc:sldMkLst>
        <pc:spChg chg="mod ord">
          <ac:chgData name="Oliver Hill" userId="429a735e-4672-4c9b-8bfa-e7f8e6ae6b63" providerId="ADAL" clId="{E8B078D6-3C68-4E84-8997-C90655B2566B}" dt="2026-05-26T13:50:56.123" v="438" actId="700"/>
          <ac:spMkLst>
            <pc:docMk/>
            <pc:sldMk cId="3747475117" sldId="1987"/>
            <ac:spMk id="2" creationId="{38712A2A-ECEB-E3BA-2666-DBB5B6F38326}"/>
          </ac:spMkLst>
        </pc:spChg>
      </pc:sldChg>
      <pc:sldChg chg="addSp delSp modSp mod modClrScheme chgLayout">
        <pc:chgData name="Oliver Hill" userId="429a735e-4672-4c9b-8bfa-e7f8e6ae6b63" providerId="ADAL" clId="{E8B078D6-3C68-4E84-8997-C90655B2566B}" dt="2026-05-26T13:49:40.265" v="423" actId="478"/>
        <pc:sldMkLst>
          <pc:docMk/>
          <pc:sldMk cId="868980129" sldId="1988"/>
        </pc:sldMkLst>
        <pc:spChg chg="mod ord">
          <ac:chgData name="Oliver Hill" userId="429a735e-4672-4c9b-8bfa-e7f8e6ae6b63" providerId="ADAL" clId="{E8B078D6-3C68-4E84-8997-C90655B2566B}" dt="2026-05-26T13:48:03.513" v="400" actId="700"/>
          <ac:spMkLst>
            <pc:docMk/>
            <pc:sldMk cId="868980129" sldId="1988"/>
            <ac:spMk id="2" creationId="{D96F539A-A9AD-F2EE-493F-9D1469E6F4D0}"/>
          </ac:spMkLst>
        </pc:spChg>
      </pc:sldChg>
      <pc:sldChg chg="modSp add mod modClrScheme chgLayout">
        <pc:chgData name="Oliver Hill" userId="429a735e-4672-4c9b-8bfa-e7f8e6ae6b63" providerId="ADAL" clId="{E8B078D6-3C68-4E84-8997-C90655B2566B}" dt="2026-05-26T13:50:13.956" v="429" actId="208"/>
        <pc:sldMkLst>
          <pc:docMk/>
          <pc:sldMk cId="621294611" sldId="1989"/>
        </pc:sldMkLst>
        <pc:spChg chg="mod ord">
          <ac:chgData name="Oliver Hill" userId="429a735e-4672-4c9b-8bfa-e7f8e6ae6b63" providerId="ADAL" clId="{E8B078D6-3C68-4E84-8997-C90655B2566B}" dt="2026-05-26T13:49:52.372" v="426" actId="700"/>
          <ac:spMkLst>
            <pc:docMk/>
            <pc:sldMk cId="621294611" sldId="1989"/>
            <ac:spMk id="3" creationId="{31A384F3-9946-269E-0806-7754FB723CA1}"/>
          </ac:spMkLst>
        </pc:spChg>
        <pc:spChg chg="mod ord">
          <ac:chgData name="Oliver Hill" userId="429a735e-4672-4c9b-8bfa-e7f8e6ae6b63" providerId="ADAL" clId="{E8B078D6-3C68-4E84-8997-C90655B2566B}" dt="2026-05-26T13:50:13.956" v="429" actId="208"/>
          <ac:spMkLst>
            <pc:docMk/>
            <pc:sldMk cId="621294611" sldId="1989"/>
            <ac:spMk id="6" creationId="{0257C37B-90EB-22ED-9721-7E40316F188C}"/>
          </ac:spMkLst>
        </pc:spChg>
        <pc:spChg chg="mod ord">
          <ac:chgData name="Oliver Hill" userId="429a735e-4672-4c9b-8bfa-e7f8e6ae6b63" providerId="ADAL" clId="{E8B078D6-3C68-4E84-8997-C90655B2566B}" dt="2026-05-26T13:50:13.956" v="429" actId="208"/>
          <ac:spMkLst>
            <pc:docMk/>
            <pc:sldMk cId="621294611" sldId="1989"/>
            <ac:spMk id="7" creationId="{174A2F08-2193-D337-BA0D-5B828DF4C914}"/>
          </ac:spMkLst>
        </pc:spChg>
        <pc:spChg chg="mod">
          <ac:chgData name="Oliver Hill" userId="429a735e-4672-4c9b-8bfa-e7f8e6ae6b63" providerId="ADAL" clId="{E8B078D6-3C68-4E84-8997-C90655B2566B}" dt="2026-05-26T13:50:13.956" v="429" actId="208"/>
          <ac:spMkLst>
            <pc:docMk/>
            <pc:sldMk cId="621294611" sldId="1989"/>
            <ac:spMk id="8" creationId="{88BE42D1-7DEA-61BE-8960-D5FF4D703C12}"/>
          </ac:spMkLst>
        </pc:spChg>
        <pc:spChg chg="mod">
          <ac:chgData name="Oliver Hill" userId="429a735e-4672-4c9b-8bfa-e7f8e6ae6b63" providerId="ADAL" clId="{E8B078D6-3C68-4E84-8997-C90655B2566B}" dt="2026-05-26T13:50:13.956" v="429" actId="208"/>
          <ac:spMkLst>
            <pc:docMk/>
            <pc:sldMk cId="621294611" sldId="1989"/>
            <ac:spMk id="9" creationId="{A96F3A3A-E176-ED22-48F1-72974623EB41}"/>
          </ac:spMkLst>
        </pc:spChg>
      </pc:sldChg>
      <pc:sldChg chg="modSp add mod modClrScheme chgLayout">
        <pc:chgData name="Oliver Hill" userId="429a735e-4672-4c9b-8bfa-e7f8e6ae6b63" providerId="ADAL" clId="{E8B078D6-3C68-4E84-8997-C90655B2566B}" dt="2026-05-26T13:50:35.240" v="436" actId="27636"/>
        <pc:sldMkLst>
          <pc:docMk/>
          <pc:sldMk cId="3241632632" sldId="1990"/>
        </pc:sldMkLst>
        <pc:spChg chg="mod ord">
          <ac:chgData name="Oliver Hill" userId="429a735e-4672-4c9b-8bfa-e7f8e6ae6b63" providerId="ADAL" clId="{E8B078D6-3C68-4E84-8997-C90655B2566B}" dt="2026-05-26T13:50:35.240" v="436" actId="27636"/>
          <ac:spMkLst>
            <pc:docMk/>
            <pc:sldMk cId="3241632632" sldId="1990"/>
            <ac:spMk id="2" creationId="{71EA0435-8BCF-7CFB-E294-4123386051E8}"/>
          </ac:spMkLst>
        </pc:spChg>
        <pc:spChg chg="mod ord">
          <ac:chgData name="Oliver Hill" userId="429a735e-4672-4c9b-8bfa-e7f8e6ae6b63" providerId="ADAL" clId="{E8B078D6-3C68-4E84-8997-C90655B2566B}" dt="2026-05-26T13:50:26.338" v="432" actId="700"/>
          <ac:spMkLst>
            <pc:docMk/>
            <pc:sldMk cId="3241632632" sldId="1990"/>
            <ac:spMk id="4" creationId="{C6C3B1DC-A79F-7223-859F-FBEAA0B08063}"/>
          </ac:spMkLst>
        </pc:spChg>
      </pc:sldChg>
      <pc:sldMasterChg chg="delSldLayout">
        <pc:chgData name="Oliver Hill" userId="429a735e-4672-4c9b-8bfa-e7f8e6ae6b63" providerId="ADAL" clId="{E8B078D6-3C68-4E84-8997-C90655B2566B}" dt="2026-06-02T11:09:11.323" v="440" actId="47"/>
        <pc:sldMasterMkLst>
          <pc:docMk/>
          <pc:sldMasterMk cId="770693237" sldId="2147483660"/>
        </pc:sldMasterMkLst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3A8012-EF8A-4BB4-933A-CCA27E040CFB}" type="doc">
      <dgm:prSet loTypeId="urn:microsoft.com/office/officeart/2005/8/layout/vProcess5" loCatId="process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7AC3370-D57A-44E5-AF74-CC083C53AC08}">
      <dgm:prSet/>
      <dgm:spPr>
        <a:solidFill>
          <a:srgbClr val="FFCF80"/>
        </a:solidFill>
      </dgm:spPr>
      <dgm:t>
        <a:bodyPr/>
        <a:lstStyle/>
        <a:p>
          <a:r>
            <a:rPr lang="en-GB" dirty="0"/>
            <a:t>How would this benefit me?</a:t>
          </a:r>
          <a:endParaRPr lang="en-US" dirty="0"/>
        </a:p>
      </dgm:t>
    </dgm:pt>
    <dgm:pt modelId="{653D209C-CDB0-4190-A69A-8110A1974BC6}" type="parTrans" cxnId="{6F23A832-2F80-4CAC-8573-ACB417FC2955}">
      <dgm:prSet/>
      <dgm:spPr/>
      <dgm:t>
        <a:bodyPr/>
        <a:lstStyle/>
        <a:p>
          <a:endParaRPr lang="en-US"/>
        </a:p>
      </dgm:t>
    </dgm:pt>
    <dgm:pt modelId="{2A1D3F72-9110-417D-8C26-B2C9A053542B}" type="sibTrans" cxnId="{6F23A832-2F80-4CAC-8573-ACB417FC2955}">
      <dgm:prSet/>
      <dgm:spPr>
        <a:solidFill>
          <a:srgbClr val="FFEFD4">
            <a:alpha val="90000"/>
          </a:srgbClr>
        </a:solidFill>
      </dgm:spPr>
      <dgm:t>
        <a:bodyPr/>
        <a:lstStyle/>
        <a:p>
          <a:endParaRPr lang="en-US" dirty="0"/>
        </a:p>
      </dgm:t>
    </dgm:pt>
    <dgm:pt modelId="{1AF23F5A-B65C-4507-AA85-BACB2CAF0F24}">
      <dgm:prSet/>
      <dgm:spPr>
        <a:solidFill>
          <a:srgbClr val="98B1E6"/>
        </a:solidFill>
      </dgm:spPr>
      <dgm:t>
        <a:bodyPr/>
        <a:lstStyle/>
        <a:p>
          <a:r>
            <a:rPr lang="en-GB" dirty="0"/>
            <a:t>Would I be able to commit?</a:t>
          </a:r>
          <a:endParaRPr lang="en-US" dirty="0"/>
        </a:p>
      </dgm:t>
    </dgm:pt>
    <dgm:pt modelId="{CBA6F781-6F12-41FF-B833-8BBDE9888D34}" type="parTrans" cxnId="{5D0198F7-1C25-48C1-90AB-4892A8B83853}">
      <dgm:prSet/>
      <dgm:spPr/>
      <dgm:t>
        <a:bodyPr/>
        <a:lstStyle/>
        <a:p>
          <a:endParaRPr lang="en-US"/>
        </a:p>
      </dgm:t>
    </dgm:pt>
    <dgm:pt modelId="{915B4FDE-3F49-43E3-B003-6A836C44E5E9}" type="sibTrans" cxnId="{5D0198F7-1C25-48C1-90AB-4892A8B83853}">
      <dgm:prSet/>
      <dgm:spPr>
        <a:solidFill>
          <a:srgbClr val="FFEFD4">
            <a:alpha val="90000"/>
          </a:srgbClr>
        </a:solidFill>
      </dgm:spPr>
      <dgm:t>
        <a:bodyPr/>
        <a:lstStyle/>
        <a:p>
          <a:endParaRPr lang="en-US" dirty="0"/>
        </a:p>
      </dgm:t>
    </dgm:pt>
    <dgm:pt modelId="{5D5EFB70-9207-4BD8-82BD-B4EA1ED47F19}">
      <dgm:prSet/>
      <dgm:spPr>
        <a:solidFill>
          <a:srgbClr val="FFCF80"/>
        </a:solidFill>
      </dgm:spPr>
      <dgm:t>
        <a:bodyPr/>
        <a:lstStyle/>
        <a:p>
          <a:r>
            <a:rPr lang="en-GB" dirty="0"/>
            <a:t>What other commitments do I currently have?</a:t>
          </a:r>
          <a:endParaRPr lang="en-US" dirty="0"/>
        </a:p>
      </dgm:t>
    </dgm:pt>
    <dgm:pt modelId="{8168FA93-A8BC-43BF-A0DC-9B89D927A2CE}" type="parTrans" cxnId="{32F61E61-BAF3-43B1-A422-6D8A45307C3D}">
      <dgm:prSet/>
      <dgm:spPr/>
      <dgm:t>
        <a:bodyPr/>
        <a:lstStyle/>
        <a:p>
          <a:endParaRPr lang="en-US"/>
        </a:p>
      </dgm:t>
    </dgm:pt>
    <dgm:pt modelId="{3C5EDB70-4633-4616-BF0D-731874219C04}" type="sibTrans" cxnId="{32F61E61-BAF3-43B1-A422-6D8A45307C3D}">
      <dgm:prSet/>
      <dgm:spPr>
        <a:solidFill>
          <a:srgbClr val="FFEFD4">
            <a:alpha val="90000"/>
          </a:srgbClr>
        </a:solidFill>
      </dgm:spPr>
      <dgm:t>
        <a:bodyPr/>
        <a:lstStyle/>
        <a:p>
          <a:endParaRPr lang="en-US" dirty="0"/>
        </a:p>
      </dgm:t>
    </dgm:pt>
    <dgm:pt modelId="{65A5BB71-BC05-4F7D-B744-8A97F017A7FC}">
      <dgm:prSet/>
      <dgm:spPr>
        <a:solidFill>
          <a:srgbClr val="98B1E6"/>
        </a:solidFill>
      </dgm:spPr>
      <dgm:t>
        <a:bodyPr/>
        <a:lstStyle/>
        <a:p>
          <a:r>
            <a:rPr lang="en-GB" dirty="0"/>
            <a:t>Would my department support this?</a:t>
          </a:r>
          <a:endParaRPr lang="en-US" dirty="0"/>
        </a:p>
      </dgm:t>
    </dgm:pt>
    <dgm:pt modelId="{3F6332E6-9040-4B21-B62F-27DF0DB43011}" type="parTrans" cxnId="{11DCFE54-5B5C-4BEB-9409-3757D0AAF1C3}">
      <dgm:prSet/>
      <dgm:spPr/>
      <dgm:t>
        <a:bodyPr/>
        <a:lstStyle/>
        <a:p>
          <a:endParaRPr lang="en-US"/>
        </a:p>
      </dgm:t>
    </dgm:pt>
    <dgm:pt modelId="{6CDD4F18-F3B3-47AB-814D-702BDBB7C886}" type="sibTrans" cxnId="{11DCFE54-5B5C-4BEB-9409-3757D0AAF1C3}">
      <dgm:prSet/>
      <dgm:spPr>
        <a:solidFill>
          <a:srgbClr val="FFEFD4">
            <a:alpha val="90000"/>
          </a:srgbClr>
        </a:solidFill>
      </dgm:spPr>
      <dgm:t>
        <a:bodyPr/>
        <a:lstStyle/>
        <a:p>
          <a:endParaRPr lang="en-US" dirty="0"/>
        </a:p>
      </dgm:t>
    </dgm:pt>
    <dgm:pt modelId="{0379FB78-6F2E-4912-A0DE-E7859CC7C5C3}">
      <dgm:prSet/>
      <dgm:spPr>
        <a:solidFill>
          <a:srgbClr val="FFCF80"/>
        </a:solidFill>
      </dgm:spPr>
      <dgm:t>
        <a:bodyPr/>
        <a:lstStyle/>
        <a:p>
          <a:r>
            <a:rPr lang="en-GB" dirty="0"/>
            <a:t>What would I need from my employer to support me?</a:t>
          </a:r>
        </a:p>
      </dgm:t>
    </dgm:pt>
    <dgm:pt modelId="{753ED26F-8BA4-45EC-A55A-2BEEC87FCD65}" type="parTrans" cxnId="{A4D04FD2-E3AF-46B8-B4C0-963861902130}">
      <dgm:prSet/>
      <dgm:spPr/>
      <dgm:t>
        <a:bodyPr/>
        <a:lstStyle/>
        <a:p>
          <a:endParaRPr lang="en-US"/>
        </a:p>
      </dgm:t>
    </dgm:pt>
    <dgm:pt modelId="{7E674D83-AF8D-45C9-9BE6-36E122C5A51A}" type="sibTrans" cxnId="{A4D04FD2-E3AF-46B8-B4C0-963861902130}">
      <dgm:prSet/>
      <dgm:spPr/>
      <dgm:t>
        <a:bodyPr/>
        <a:lstStyle/>
        <a:p>
          <a:endParaRPr lang="en-US"/>
        </a:p>
      </dgm:t>
    </dgm:pt>
    <dgm:pt modelId="{414A7109-A3B9-4DB9-9142-DB4ED1DC6129}" type="pres">
      <dgm:prSet presAssocID="{DC3A8012-EF8A-4BB4-933A-CCA27E040CFB}" presName="outerComposite" presStyleCnt="0">
        <dgm:presLayoutVars>
          <dgm:chMax val="5"/>
          <dgm:dir/>
          <dgm:resizeHandles val="exact"/>
        </dgm:presLayoutVars>
      </dgm:prSet>
      <dgm:spPr/>
    </dgm:pt>
    <dgm:pt modelId="{66F9AE01-B559-459E-A0D0-C5E989F875A5}" type="pres">
      <dgm:prSet presAssocID="{DC3A8012-EF8A-4BB4-933A-CCA27E040CFB}" presName="dummyMaxCanvas" presStyleCnt="0">
        <dgm:presLayoutVars/>
      </dgm:prSet>
      <dgm:spPr/>
    </dgm:pt>
    <dgm:pt modelId="{7F39B568-25BF-4B39-BD5B-496FE7F9E582}" type="pres">
      <dgm:prSet presAssocID="{DC3A8012-EF8A-4BB4-933A-CCA27E040CFB}" presName="FiveNodes_1" presStyleLbl="node1" presStyleIdx="0" presStyleCnt="5">
        <dgm:presLayoutVars>
          <dgm:bulletEnabled val="1"/>
        </dgm:presLayoutVars>
      </dgm:prSet>
      <dgm:spPr/>
    </dgm:pt>
    <dgm:pt modelId="{245830B6-09BD-4592-AB06-878CD91B9608}" type="pres">
      <dgm:prSet presAssocID="{DC3A8012-EF8A-4BB4-933A-CCA27E040CFB}" presName="FiveNodes_2" presStyleLbl="node1" presStyleIdx="1" presStyleCnt="5">
        <dgm:presLayoutVars>
          <dgm:bulletEnabled val="1"/>
        </dgm:presLayoutVars>
      </dgm:prSet>
      <dgm:spPr/>
    </dgm:pt>
    <dgm:pt modelId="{CF79C1F8-6C69-45DB-8247-F9255B6DF311}" type="pres">
      <dgm:prSet presAssocID="{DC3A8012-EF8A-4BB4-933A-CCA27E040CFB}" presName="FiveNodes_3" presStyleLbl="node1" presStyleIdx="2" presStyleCnt="5">
        <dgm:presLayoutVars>
          <dgm:bulletEnabled val="1"/>
        </dgm:presLayoutVars>
      </dgm:prSet>
      <dgm:spPr/>
    </dgm:pt>
    <dgm:pt modelId="{B0B49715-A7F4-4C4A-8158-0B6F940792B5}" type="pres">
      <dgm:prSet presAssocID="{DC3A8012-EF8A-4BB4-933A-CCA27E040CFB}" presName="FiveNodes_4" presStyleLbl="node1" presStyleIdx="3" presStyleCnt="5">
        <dgm:presLayoutVars>
          <dgm:bulletEnabled val="1"/>
        </dgm:presLayoutVars>
      </dgm:prSet>
      <dgm:spPr/>
    </dgm:pt>
    <dgm:pt modelId="{2908C3D6-7BB0-48C9-8900-777E7482A87F}" type="pres">
      <dgm:prSet presAssocID="{DC3A8012-EF8A-4BB4-933A-CCA27E040CFB}" presName="FiveNodes_5" presStyleLbl="node1" presStyleIdx="4" presStyleCnt="5">
        <dgm:presLayoutVars>
          <dgm:bulletEnabled val="1"/>
        </dgm:presLayoutVars>
      </dgm:prSet>
      <dgm:spPr/>
    </dgm:pt>
    <dgm:pt modelId="{67FCC42E-4FBA-490D-AB21-D23096652198}" type="pres">
      <dgm:prSet presAssocID="{DC3A8012-EF8A-4BB4-933A-CCA27E040CFB}" presName="FiveConn_1-2" presStyleLbl="fgAccFollowNode1" presStyleIdx="0" presStyleCnt="4">
        <dgm:presLayoutVars>
          <dgm:bulletEnabled val="1"/>
        </dgm:presLayoutVars>
      </dgm:prSet>
      <dgm:spPr/>
    </dgm:pt>
    <dgm:pt modelId="{A810B6FB-1B2E-426A-ACF2-E8623EAE4C4D}" type="pres">
      <dgm:prSet presAssocID="{DC3A8012-EF8A-4BB4-933A-CCA27E040CFB}" presName="FiveConn_2-3" presStyleLbl="fgAccFollowNode1" presStyleIdx="1" presStyleCnt="4">
        <dgm:presLayoutVars>
          <dgm:bulletEnabled val="1"/>
        </dgm:presLayoutVars>
      </dgm:prSet>
      <dgm:spPr/>
    </dgm:pt>
    <dgm:pt modelId="{EF15EC76-E828-4B52-A576-1E2C4A1B334E}" type="pres">
      <dgm:prSet presAssocID="{DC3A8012-EF8A-4BB4-933A-CCA27E040CFB}" presName="FiveConn_3-4" presStyleLbl="fgAccFollowNode1" presStyleIdx="2" presStyleCnt="4">
        <dgm:presLayoutVars>
          <dgm:bulletEnabled val="1"/>
        </dgm:presLayoutVars>
      </dgm:prSet>
      <dgm:spPr/>
    </dgm:pt>
    <dgm:pt modelId="{9BC6AED1-756A-40CF-B2F7-2139230F2EC1}" type="pres">
      <dgm:prSet presAssocID="{DC3A8012-EF8A-4BB4-933A-CCA27E040CFB}" presName="FiveConn_4-5" presStyleLbl="fgAccFollowNode1" presStyleIdx="3" presStyleCnt="4">
        <dgm:presLayoutVars>
          <dgm:bulletEnabled val="1"/>
        </dgm:presLayoutVars>
      </dgm:prSet>
      <dgm:spPr/>
    </dgm:pt>
    <dgm:pt modelId="{6B390066-3253-4AEE-A1E5-B4B1BA2898CF}" type="pres">
      <dgm:prSet presAssocID="{DC3A8012-EF8A-4BB4-933A-CCA27E040CFB}" presName="FiveNodes_1_text" presStyleLbl="node1" presStyleIdx="4" presStyleCnt="5">
        <dgm:presLayoutVars>
          <dgm:bulletEnabled val="1"/>
        </dgm:presLayoutVars>
      </dgm:prSet>
      <dgm:spPr/>
    </dgm:pt>
    <dgm:pt modelId="{1DB9560E-35BF-488E-8811-CB5526A7D403}" type="pres">
      <dgm:prSet presAssocID="{DC3A8012-EF8A-4BB4-933A-CCA27E040CFB}" presName="FiveNodes_2_text" presStyleLbl="node1" presStyleIdx="4" presStyleCnt="5">
        <dgm:presLayoutVars>
          <dgm:bulletEnabled val="1"/>
        </dgm:presLayoutVars>
      </dgm:prSet>
      <dgm:spPr/>
    </dgm:pt>
    <dgm:pt modelId="{CB7B2308-AFF6-437D-82CC-81EA172F7548}" type="pres">
      <dgm:prSet presAssocID="{DC3A8012-EF8A-4BB4-933A-CCA27E040CFB}" presName="FiveNodes_3_text" presStyleLbl="node1" presStyleIdx="4" presStyleCnt="5">
        <dgm:presLayoutVars>
          <dgm:bulletEnabled val="1"/>
        </dgm:presLayoutVars>
      </dgm:prSet>
      <dgm:spPr/>
    </dgm:pt>
    <dgm:pt modelId="{C19347D2-6671-49C6-85C4-61DF09B7C803}" type="pres">
      <dgm:prSet presAssocID="{DC3A8012-EF8A-4BB4-933A-CCA27E040CFB}" presName="FiveNodes_4_text" presStyleLbl="node1" presStyleIdx="4" presStyleCnt="5">
        <dgm:presLayoutVars>
          <dgm:bulletEnabled val="1"/>
        </dgm:presLayoutVars>
      </dgm:prSet>
      <dgm:spPr/>
    </dgm:pt>
    <dgm:pt modelId="{C65228F1-D27C-4A9E-8ED1-959A671A972C}" type="pres">
      <dgm:prSet presAssocID="{DC3A8012-EF8A-4BB4-933A-CCA27E040CFB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7C5B2D13-FF90-42F8-B5B5-37550687F807}" type="presOf" srcId="{3C5EDB70-4633-4616-BF0D-731874219C04}" destId="{EF15EC76-E828-4B52-A576-1E2C4A1B334E}" srcOrd="0" destOrd="0" presId="urn:microsoft.com/office/officeart/2005/8/layout/vProcess5"/>
    <dgm:cxn modelId="{1951631B-302F-4010-A9FC-01758A51DE3A}" type="presOf" srcId="{0379FB78-6F2E-4912-A0DE-E7859CC7C5C3}" destId="{2908C3D6-7BB0-48C9-8900-777E7482A87F}" srcOrd="0" destOrd="0" presId="urn:microsoft.com/office/officeart/2005/8/layout/vProcess5"/>
    <dgm:cxn modelId="{6F23A832-2F80-4CAC-8573-ACB417FC2955}" srcId="{DC3A8012-EF8A-4BB4-933A-CCA27E040CFB}" destId="{17AC3370-D57A-44E5-AF74-CC083C53AC08}" srcOrd="0" destOrd="0" parTransId="{653D209C-CDB0-4190-A69A-8110A1974BC6}" sibTransId="{2A1D3F72-9110-417D-8C26-B2C9A053542B}"/>
    <dgm:cxn modelId="{32F61E61-BAF3-43B1-A422-6D8A45307C3D}" srcId="{DC3A8012-EF8A-4BB4-933A-CCA27E040CFB}" destId="{5D5EFB70-9207-4BD8-82BD-B4EA1ED47F19}" srcOrd="2" destOrd="0" parTransId="{8168FA93-A8BC-43BF-A0DC-9B89D927A2CE}" sibTransId="{3C5EDB70-4633-4616-BF0D-731874219C04}"/>
    <dgm:cxn modelId="{D91DED41-FF04-4DD8-A6F6-3DF67836B4B3}" type="presOf" srcId="{DC3A8012-EF8A-4BB4-933A-CCA27E040CFB}" destId="{414A7109-A3B9-4DB9-9142-DB4ED1DC6129}" srcOrd="0" destOrd="0" presId="urn:microsoft.com/office/officeart/2005/8/layout/vProcess5"/>
    <dgm:cxn modelId="{27839242-8119-4C7F-A4D3-2898F4E37BB7}" type="presOf" srcId="{915B4FDE-3F49-43E3-B003-6A836C44E5E9}" destId="{A810B6FB-1B2E-426A-ACF2-E8623EAE4C4D}" srcOrd="0" destOrd="0" presId="urn:microsoft.com/office/officeart/2005/8/layout/vProcess5"/>
    <dgm:cxn modelId="{2D44D466-BBBE-46B3-BF8B-61A7AF5EE66D}" type="presOf" srcId="{65A5BB71-BC05-4F7D-B744-8A97F017A7FC}" destId="{C19347D2-6671-49C6-85C4-61DF09B7C803}" srcOrd="1" destOrd="0" presId="urn:microsoft.com/office/officeart/2005/8/layout/vProcess5"/>
    <dgm:cxn modelId="{AF45B847-4156-4545-9ECF-7842539264D9}" type="presOf" srcId="{1AF23F5A-B65C-4507-AA85-BACB2CAF0F24}" destId="{245830B6-09BD-4592-AB06-878CD91B9608}" srcOrd="0" destOrd="0" presId="urn:microsoft.com/office/officeart/2005/8/layout/vProcess5"/>
    <dgm:cxn modelId="{11DCFE54-5B5C-4BEB-9409-3757D0AAF1C3}" srcId="{DC3A8012-EF8A-4BB4-933A-CCA27E040CFB}" destId="{65A5BB71-BC05-4F7D-B744-8A97F017A7FC}" srcOrd="3" destOrd="0" parTransId="{3F6332E6-9040-4B21-B62F-27DF0DB43011}" sibTransId="{6CDD4F18-F3B3-47AB-814D-702BDBB7C886}"/>
    <dgm:cxn modelId="{AE914B56-048D-42DB-8FDD-8A18748FEDE1}" type="presOf" srcId="{1AF23F5A-B65C-4507-AA85-BACB2CAF0F24}" destId="{1DB9560E-35BF-488E-8811-CB5526A7D403}" srcOrd="1" destOrd="0" presId="urn:microsoft.com/office/officeart/2005/8/layout/vProcess5"/>
    <dgm:cxn modelId="{F8102B57-3A9A-468D-8F34-BAD3691D06CF}" type="presOf" srcId="{2A1D3F72-9110-417D-8C26-B2C9A053542B}" destId="{67FCC42E-4FBA-490D-AB21-D23096652198}" srcOrd="0" destOrd="0" presId="urn:microsoft.com/office/officeart/2005/8/layout/vProcess5"/>
    <dgm:cxn modelId="{C2AED658-6CB6-467E-BF2F-49F7B0E41866}" type="presOf" srcId="{0379FB78-6F2E-4912-A0DE-E7859CC7C5C3}" destId="{C65228F1-D27C-4A9E-8ED1-959A671A972C}" srcOrd="1" destOrd="0" presId="urn:microsoft.com/office/officeart/2005/8/layout/vProcess5"/>
    <dgm:cxn modelId="{AC1C5093-29E0-495E-A13E-3823D3839E3D}" type="presOf" srcId="{5D5EFB70-9207-4BD8-82BD-B4EA1ED47F19}" destId="{CB7B2308-AFF6-437D-82CC-81EA172F7548}" srcOrd="1" destOrd="0" presId="urn:microsoft.com/office/officeart/2005/8/layout/vProcess5"/>
    <dgm:cxn modelId="{F41914A1-6214-4EE7-A790-52A777C58A0A}" type="presOf" srcId="{17AC3370-D57A-44E5-AF74-CC083C53AC08}" destId="{7F39B568-25BF-4B39-BD5B-496FE7F9E582}" srcOrd="0" destOrd="0" presId="urn:microsoft.com/office/officeart/2005/8/layout/vProcess5"/>
    <dgm:cxn modelId="{20AC85D0-AE62-4D04-BDEC-DBEAC2E72243}" type="presOf" srcId="{6CDD4F18-F3B3-47AB-814D-702BDBB7C886}" destId="{9BC6AED1-756A-40CF-B2F7-2139230F2EC1}" srcOrd="0" destOrd="0" presId="urn:microsoft.com/office/officeart/2005/8/layout/vProcess5"/>
    <dgm:cxn modelId="{A4D04FD2-E3AF-46B8-B4C0-963861902130}" srcId="{DC3A8012-EF8A-4BB4-933A-CCA27E040CFB}" destId="{0379FB78-6F2E-4912-A0DE-E7859CC7C5C3}" srcOrd="4" destOrd="0" parTransId="{753ED26F-8BA4-45EC-A55A-2BEEC87FCD65}" sibTransId="{7E674D83-AF8D-45C9-9BE6-36E122C5A51A}"/>
    <dgm:cxn modelId="{FB9141D3-D3C0-417E-9C22-9A22A1E0AFD6}" type="presOf" srcId="{65A5BB71-BC05-4F7D-B744-8A97F017A7FC}" destId="{B0B49715-A7F4-4C4A-8158-0B6F940792B5}" srcOrd="0" destOrd="0" presId="urn:microsoft.com/office/officeart/2005/8/layout/vProcess5"/>
    <dgm:cxn modelId="{1EEFF7ED-2E9C-4D8C-B7C4-D9CF4B1DC165}" type="presOf" srcId="{5D5EFB70-9207-4BD8-82BD-B4EA1ED47F19}" destId="{CF79C1F8-6C69-45DB-8247-F9255B6DF311}" srcOrd="0" destOrd="0" presId="urn:microsoft.com/office/officeart/2005/8/layout/vProcess5"/>
    <dgm:cxn modelId="{5D0198F7-1C25-48C1-90AB-4892A8B83853}" srcId="{DC3A8012-EF8A-4BB4-933A-CCA27E040CFB}" destId="{1AF23F5A-B65C-4507-AA85-BACB2CAF0F24}" srcOrd="1" destOrd="0" parTransId="{CBA6F781-6F12-41FF-B833-8BBDE9888D34}" sibTransId="{915B4FDE-3F49-43E3-B003-6A836C44E5E9}"/>
    <dgm:cxn modelId="{1A0126FD-581F-4D8B-94E1-2ED12FD20BC6}" type="presOf" srcId="{17AC3370-D57A-44E5-AF74-CC083C53AC08}" destId="{6B390066-3253-4AEE-A1E5-B4B1BA2898CF}" srcOrd="1" destOrd="0" presId="urn:microsoft.com/office/officeart/2005/8/layout/vProcess5"/>
    <dgm:cxn modelId="{5F659CB5-93E5-47FC-BBDE-D54C0AE5396A}" type="presParOf" srcId="{414A7109-A3B9-4DB9-9142-DB4ED1DC6129}" destId="{66F9AE01-B559-459E-A0D0-C5E989F875A5}" srcOrd="0" destOrd="0" presId="urn:microsoft.com/office/officeart/2005/8/layout/vProcess5"/>
    <dgm:cxn modelId="{9F223CEA-EF7C-4FEF-BABC-48C85B9BD51C}" type="presParOf" srcId="{414A7109-A3B9-4DB9-9142-DB4ED1DC6129}" destId="{7F39B568-25BF-4B39-BD5B-496FE7F9E582}" srcOrd="1" destOrd="0" presId="urn:microsoft.com/office/officeart/2005/8/layout/vProcess5"/>
    <dgm:cxn modelId="{A352DD69-6C8A-4D34-B6E1-B253DA5249EF}" type="presParOf" srcId="{414A7109-A3B9-4DB9-9142-DB4ED1DC6129}" destId="{245830B6-09BD-4592-AB06-878CD91B9608}" srcOrd="2" destOrd="0" presId="urn:microsoft.com/office/officeart/2005/8/layout/vProcess5"/>
    <dgm:cxn modelId="{749631A3-7C84-4514-AE64-01717A5F6791}" type="presParOf" srcId="{414A7109-A3B9-4DB9-9142-DB4ED1DC6129}" destId="{CF79C1F8-6C69-45DB-8247-F9255B6DF311}" srcOrd="3" destOrd="0" presId="urn:microsoft.com/office/officeart/2005/8/layout/vProcess5"/>
    <dgm:cxn modelId="{EA92580F-F58F-4C56-BC43-5504BA167E25}" type="presParOf" srcId="{414A7109-A3B9-4DB9-9142-DB4ED1DC6129}" destId="{B0B49715-A7F4-4C4A-8158-0B6F940792B5}" srcOrd="4" destOrd="0" presId="urn:microsoft.com/office/officeart/2005/8/layout/vProcess5"/>
    <dgm:cxn modelId="{A6A71D9F-CD9E-411F-93BD-13C6DBF6DF9B}" type="presParOf" srcId="{414A7109-A3B9-4DB9-9142-DB4ED1DC6129}" destId="{2908C3D6-7BB0-48C9-8900-777E7482A87F}" srcOrd="5" destOrd="0" presId="urn:microsoft.com/office/officeart/2005/8/layout/vProcess5"/>
    <dgm:cxn modelId="{0E5FF1E2-8083-41AA-A244-9E068C0A0E97}" type="presParOf" srcId="{414A7109-A3B9-4DB9-9142-DB4ED1DC6129}" destId="{67FCC42E-4FBA-490D-AB21-D23096652198}" srcOrd="6" destOrd="0" presId="urn:microsoft.com/office/officeart/2005/8/layout/vProcess5"/>
    <dgm:cxn modelId="{0AED7AD3-4516-4F40-847C-A1CF3881A8E7}" type="presParOf" srcId="{414A7109-A3B9-4DB9-9142-DB4ED1DC6129}" destId="{A810B6FB-1B2E-426A-ACF2-E8623EAE4C4D}" srcOrd="7" destOrd="0" presId="urn:microsoft.com/office/officeart/2005/8/layout/vProcess5"/>
    <dgm:cxn modelId="{394981DA-9764-470E-9DCF-D0CA2E865390}" type="presParOf" srcId="{414A7109-A3B9-4DB9-9142-DB4ED1DC6129}" destId="{EF15EC76-E828-4B52-A576-1E2C4A1B334E}" srcOrd="8" destOrd="0" presId="urn:microsoft.com/office/officeart/2005/8/layout/vProcess5"/>
    <dgm:cxn modelId="{252442C4-B23F-4ABA-89F1-7F6E1CFEDFBD}" type="presParOf" srcId="{414A7109-A3B9-4DB9-9142-DB4ED1DC6129}" destId="{9BC6AED1-756A-40CF-B2F7-2139230F2EC1}" srcOrd="9" destOrd="0" presId="urn:microsoft.com/office/officeart/2005/8/layout/vProcess5"/>
    <dgm:cxn modelId="{C307B975-14A0-4257-8C3F-FFD5705F8BDF}" type="presParOf" srcId="{414A7109-A3B9-4DB9-9142-DB4ED1DC6129}" destId="{6B390066-3253-4AEE-A1E5-B4B1BA2898CF}" srcOrd="10" destOrd="0" presId="urn:microsoft.com/office/officeart/2005/8/layout/vProcess5"/>
    <dgm:cxn modelId="{6D4D3345-45B2-4B88-9B26-96C9377DDA34}" type="presParOf" srcId="{414A7109-A3B9-4DB9-9142-DB4ED1DC6129}" destId="{1DB9560E-35BF-488E-8811-CB5526A7D403}" srcOrd="11" destOrd="0" presId="urn:microsoft.com/office/officeart/2005/8/layout/vProcess5"/>
    <dgm:cxn modelId="{764BDF60-C08A-47EA-9C12-CA34CAD4AC2F}" type="presParOf" srcId="{414A7109-A3B9-4DB9-9142-DB4ED1DC6129}" destId="{CB7B2308-AFF6-437D-82CC-81EA172F7548}" srcOrd="12" destOrd="0" presId="urn:microsoft.com/office/officeart/2005/8/layout/vProcess5"/>
    <dgm:cxn modelId="{86300DB0-F6D5-439C-A820-85EAAB7BF4DF}" type="presParOf" srcId="{414A7109-A3B9-4DB9-9142-DB4ED1DC6129}" destId="{C19347D2-6671-49C6-85C4-61DF09B7C803}" srcOrd="13" destOrd="0" presId="urn:microsoft.com/office/officeart/2005/8/layout/vProcess5"/>
    <dgm:cxn modelId="{DD0AD5E3-FF0C-465A-B952-88418361D246}" type="presParOf" srcId="{414A7109-A3B9-4DB9-9142-DB4ED1DC6129}" destId="{C65228F1-D27C-4A9E-8ED1-959A671A972C}" srcOrd="14" destOrd="0" presId="urn:microsoft.com/office/officeart/2005/8/layout/vProcess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39B568-25BF-4B39-BD5B-496FE7F9E582}">
      <dsp:nvSpPr>
        <dsp:cNvPr id="0" name=""/>
        <dsp:cNvSpPr/>
      </dsp:nvSpPr>
      <dsp:spPr>
        <a:xfrm>
          <a:off x="0" y="0"/>
          <a:ext cx="8597207" cy="895380"/>
        </a:xfrm>
        <a:prstGeom prst="roundRect">
          <a:avLst>
            <a:gd name="adj" fmla="val 10000"/>
          </a:avLst>
        </a:prstGeom>
        <a:solidFill>
          <a:srgbClr val="FFCF8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How would this benefit me?</a:t>
          </a:r>
          <a:endParaRPr lang="en-US" sz="2400" kern="1200" dirty="0"/>
        </a:p>
      </dsp:txBody>
      <dsp:txXfrm>
        <a:off x="26225" y="26225"/>
        <a:ext cx="7526262" cy="842930"/>
      </dsp:txXfrm>
    </dsp:sp>
    <dsp:sp modelId="{245830B6-09BD-4592-AB06-878CD91B9608}">
      <dsp:nvSpPr>
        <dsp:cNvPr id="0" name=""/>
        <dsp:cNvSpPr/>
      </dsp:nvSpPr>
      <dsp:spPr>
        <a:xfrm>
          <a:off x="641999" y="1019738"/>
          <a:ext cx="8597207" cy="895380"/>
        </a:xfrm>
        <a:prstGeom prst="roundRect">
          <a:avLst>
            <a:gd name="adj" fmla="val 10000"/>
          </a:avLst>
        </a:prstGeom>
        <a:solidFill>
          <a:srgbClr val="98B1E6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Would I be able to commit?</a:t>
          </a:r>
          <a:endParaRPr lang="en-US" sz="2400" kern="1200" dirty="0"/>
        </a:p>
      </dsp:txBody>
      <dsp:txXfrm>
        <a:off x="668224" y="1045963"/>
        <a:ext cx="7320761" cy="842930"/>
      </dsp:txXfrm>
    </dsp:sp>
    <dsp:sp modelId="{CF79C1F8-6C69-45DB-8247-F9255B6DF311}">
      <dsp:nvSpPr>
        <dsp:cNvPr id="0" name=""/>
        <dsp:cNvSpPr/>
      </dsp:nvSpPr>
      <dsp:spPr>
        <a:xfrm>
          <a:off x="1283998" y="2039477"/>
          <a:ext cx="8597207" cy="895380"/>
        </a:xfrm>
        <a:prstGeom prst="roundRect">
          <a:avLst>
            <a:gd name="adj" fmla="val 10000"/>
          </a:avLst>
        </a:prstGeom>
        <a:solidFill>
          <a:srgbClr val="FFCF8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What other commitments do I currently have?</a:t>
          </a:r>
          <a:endParaRPr lang="en-US" sz="2400" kern="1200" dirty="0"/>
        </a:p>
      </dsp:txBody>
      <dsp:txXfrm>
        <a:off x="1310223" y="2065702"/>
        <a:ext cx="7320761" cy="842930"/>
      </dsp:txXfrm>
    </dsp:sp>
    <dsp:sp modelId="{B0B49715-A7F4-4C4A-8158-0B6F940792B5}">
      <dsp:nvSpPr>
        <dsp:cNvPr id="0" name=""/>
        <dsp:cNvSpPr/>
      </dsp:nvSpPr>
      <dsp:spPr>
        <a:xfrm>
          <a:off x="1925997" y="3059216"/>
          <a:ext cx="8597207" cy="895380"/>
        </a:xfrm>
        <a:prstGeom prst="roundRect">
          <a:avLst>
            <a:gd name="adj" fmla="val 10000"/>
          </a:avLst>
        </a:prstGeom>
        <a:solidFill>
          <a:srgbClr val="98B1E6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Would my department support this?</a:t>
          </a:r>
          <a:endParaRPr lang="en-US" sz="2400" kern="1200" dirty="0"/>
        </a:p>
      </dsp:txBody>
      <dsp:txXfrm>
        <a:off x="1952222" y="3085441"/>
        <a:ext cx="7320761" cy="842930"/>
      </dsp:txXfrm>
    </dsp:sp>
    <dsp:sp modelId="{2908C3D6-7BB0-48C9-8900-777E7482A87F}">
      <dsp:nvSpPr>
        <dsp:cNvPr id="0" name=""/>
        <dsp:cNvSpPr/>
      </dsp:nvSpPr>
      <dsp:spPr>
        <a:xfrm>
          <a:off x="2567997" y="4078955"/>
          <a:ext cx="8597207" cy="895380"/>
        </a:xfrm>
        <a:prstGeom prst="roundRect">
          <a:avLst>
            <a:gd name="adj" fmla="val 10000"/>
          </a:avLst>
        </a:prstGeom>
        <a:solidFill>
          <a:srgbClr val="FFCF8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What would I need from my employer to support me?</a:t>
          </a:r>
        </a:p>
      </dsp:txBody>
      <dsp:txXfrm>
        <a:off x="2594222" y="4105180"/>
        <a:ext cx="7320761" cy="842930"/>
      </dsp:txXfrm>
    </dsp:sp>
    <dsp:sp modelId="{67FCC42E-4FBA-490D-AB21-D23096652198}">
      <dsp:nvSpPr>
        <dsp:cNvPr id="0" name=""/>
        <dsp:cNvSpPr/>
      </dsp:nvSpPr>
      <dsp:spPr>
        <a:xfrm>
          <a:off x="8015210" y="654125"/>
          <a:ext cx="581997" cy="581997"/>
        </a:xfrm>
        <a:prstGeom prst="downArrow">
          <a:avLst>
            <a:gd name="adj1" fmla="val 55000"/>
            <a:gd name="adj2" fmla="val 45000"/>
          </a:avLst>
        </a:prstGeom>
        <a:solidFill>
          <a:srgbClr val="FFEFD4">
            <a:alpha val="90000"/>
          </a:srgb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/>
        </a:p>
      </dsp:txBody>
      <dsp:txXfrm>
        <a:off x="8146159" y="654125"/>
        <a:ext cx="320099" cy="437953"/>
      </dsp:txXfrm>
    </dsp:sp>
    <dsp:sp modelId="{A810B6FB-1B2E-426A-ACF2-E8623EAE4C4D}">
      <dsp:nvSpPr>
        <dsp:cNvPr id="0" name=""/>
        <dsp:cNvSpPr/>
      </dsp:nvSpPr>
      <dsp:spPr>
        <a:xfrm>
          <a:off x="8657209" y="1673864"/>
          <a:ext cx="581997" cy="581997"/>
        </a:xfrm>
        <a:prstGeom prst="downArrow">
          <a:avLst>
            <a:gd name="adj1" fmla="val 55000"/>
            <a:gd name="adj2" fmla="val 45000"/>
          </a:avLst>
        </a:prstGeom>
        <a:solidFill>
          <a:srgbClr val="FFEFD4">
            <a:alpha val="90000"/>
          </a:srgb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/>
        </a:p>
      </dsp:txBody>
      <dsp:txXfrm>
        <a:off x="8788158" y="1673864"/>
        <a:ext cx="320099" cy="437953"/>
      </dsp:txXfrm>
    </dsp:sp>
    <dsp:sp modelId="{EF15EC76-E828-4B52-A576-1E2C4A1B334E}">
      <dsp:nvSpPr>
        <dsp:cNvPr id="0" name=""/>
        <dsp:cNvSpPr/>
      </dsp:nvSpPr>
      <dsp:spPr>
        <a:xfrm>
          <a:off x="9299209" y="2678679"/>
          <a:ext cx="581997" cy="581997"/>
        </a:xfrm>
        <a:prstGeom prst="downArrow">
          <a:avLst>
            <a:gd name="adj1" fmla="val 55000"/>
            <a:gd name="adj2" fmla="val 45000"/>
          </a:avLst>
        </a:prstGeom>
        <a:solidFill>
          <a:srgbClr val="FFEFD4">
            <a:alpha val="90000"/>
          </a:srgb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/>
        </a:p>
      </dsp:txBody>
      <dsp:txXfrm>
        <a:off x="9430158" y="2678679"/>
        <a:ext cx="320099" cy="437953"/>
      </dsp:txXfrm>
    </dsp:sp>
    <dsp:sp modelId="{9BC6AED1-756A-40CF-B2F7-2139230F2EC1}">
      <dsp:nvSpPr>
        <dsp:cNvPr id="0" name=""/>
        <dsp:cNvSpPr/>
      </dsp:nvSpPr>
      <dsp:spPr>
        <a:xfrm>
          <a:off x="9941208" y="3708367"/>
          <a:ext cx="581997" cy="581997"/>
        </a:xfrm>
        <a:prstGeom prst="downArrow">
          <a:avLst>
            <a:gd name="adj1" fmla="val 55000"/>
            <a:gd name="adj2" fmla="val 45000"/>
          </a:avLst>
        </a:prstGeom>
        <a:solidFill>
          <a:srgbClr val="FFEFD4">
            <a:alpha val="90000"/>
          </a:srgbClr>
        </a:solidFill>
        <a:ln w="63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/>
        </a:p>
      </dsp:txBody>
      <dsp:txXfrm>
        <a:off x="10072157" y="3708367"/>
        <a:ext cx="320099" cy="4379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0B5B75-605C-4E18-A357-993211855FDB}" type="datetimeFigureOut">
              <a:rPr lang="en-GB" smtClean="0"/>
              <a:t>09/06/2026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C6D7E2-3851-47FB-8AA3-1B602E40327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7040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GB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Orientation Workshop</a:t>
            </a: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Introduction to programme structure, expectations and support.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Using online platforms and digital systems effectively.</a:t>
            </a:r>
          </a:p>
          <a:p>
            <a:pPr fontAlgn="t"/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 good study habits, time management and independent learning skills.</a:t>
            </a:r>
            <a:b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Safeguarding Workshops Overview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Safeguarding Officer Role</a:t>
            </a:r>
            <a:b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Builds foundational knowledge of safeguarding principles, legislation, and organisational protocols, enabling learners to recognise, respond to, and manage safeguarding concerns within their role.</a:t>
            </a:r>
          </a:p>
          <a:p>
            <a:pPr lvl="0"/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Supporting Others in Safeguarding Practice</a:t>
            </a:r>
            <a:b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Focuses on developing the ability to advise, guide, and support colleagues, while confidently delivering safeguarding training using a range of effective teaching methods.</a:t>
            </a:r>
          </a:p>
          <a:p>
            <a:pPr lvl="0"/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Understanding Safeguarding Referrals</a:t>
            </a:r>
            <a:b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Develops understanding of different types of concerns, escalation pathways, and how to complete accurate, high-quality referrals to appropriate safeguarding services.</a:t>
            </a:r>
          </a:p>
          <a:p>
            <a:pPr lvl="0"/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Handling Safeguarding Concerns and Managing Information Safely</a:t>
            </a:r>
            <a:b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Strengthens skills in responding to concerns, maintaining confidentiality, managing allegations (including whistleblowing), and recording and storing safeguarding information securely.</a:t>
            </a:r>
          </a:p>
          <a:p>
            <a:pPr lvl="0"/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Inspections, Reviews and Audits</a:t>
            </a:r>
            <a:b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Equips learners with the knowledge to prepare for and participate in inspections, gather and evaluate evidence, and apply feedback to improve safeguarding practice.</a:t>
            </a:r>
          </a:p>
          <a:p>
            <a:pPr lvl="0"/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Delivering Training</a:t>
            </a:r>
            <a:b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Supports learners to plan and deliver clear, engaging safeguarding training sessions aligned with legislation, frameworks, and best practice.</a:t>
            </a:r>
          </a:p>
          <a:p>
            <a:pPr lvl="0"/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Safeguarding Supervisions</a:t>
            </a:r>
            <a:b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Develops skills in planning and leading supervision sessions that promote reflection, support colleagues, and reinforce a strong safeguarding culture.</a:t>
            </a:r>
          </a:p>
          <a:p>
            <a:pPr lvl="0"/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Safeguarding Caseload</a:t>
            </a:r>
            <a:b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Focuses on managing safeguarding cases effectively, applying theory to practice, and working collaboratively to progress concerns through to appropriate outcomes.</a:t>
            </a:r>
          </a:p>
          <a:p>
            <a:pPr lvl="0"/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Person-Centred Communication and Wellbeing in Safeguarding</a:t>
            </a:r>
            <a:b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Emphasises adapting communication to individual needs and cultural contexts, while also supporting personal wellbeing, resilience, and safe practice in safeguarding roles.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6D7E2-3851-47FB-8AA3-1B602E40327F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8642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6D7E2-3851-47FB-8AA3-1B602E40327F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05344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Blip>
                <a:blip r:embed="rId3"/>
              </a:buBlip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BF5393-C875-4A12-B012-2C2CB9B221C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57528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/>
              <a:t>Apprentices with an undiagnosed learning difficulty or disability may be able to access this flexibility by completing  a detailed assessment with our specialist coach.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6D7E2-3851-47FB-8AA3-1B602E40327F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3909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en-GB" sz="1200" kern="100" dirty="0">
                <a:effectLst/>
              </a:rPr>
            </a:br>
            <a:r>
              <a:rPr lang="en-GB" sz="1200" b="1" kern="100" dirty="0">
                <a:effectLst/>
              </a:rPr>
              <a:t>Responsibilities</a:t>
            </a:r>
            <a:br>
              <a:rPr lang="en-GB" sz="1200" kern="100" dirty="0">
                <a:effectLst/>
              </a:rPr>
            </a:br>
            <a:r>
              <a:rPr lang="en-GB" b="1" noProof="0" dirty="0"/>
              <a:t>The Apprentice</a:t>
            </a:r>
          </a:p>
          <a:p>
            <a:r>
              <a:rPr lang="en-GB" noProof="0" dirty="0"/>
              <a:t>Complete work meeting  targets set</a:t>
            </a:r>
          </a:p>
          <a:p>
            <a:r>
              <a:rPr lang="en-GB" noProof="0" dirty="0"/>
              <a:t>Attend any training sessions made available </a:t>
            </a:r>
          </a:p>
          <a:p>
            <a:r>
              <a:rPr lang="en-GB" noProof="0" dirty="0"/>
              <a:t>Communicate clearly and regularly with  Tutor</a:t>
            </a:r>
          </a:p>
          <a:p>
            <a:r>
              <a:rPr lang="en-GB" noProof="0" dirty="0"/>
              <a:t>Commence Functional Skills from the beginning of their programme if required to complete </a:t>
            </a:r>
          </a:p>
          <a:p>
            <a:r>
              <a:rPr lang="en-GB" noProof="0" dirty="0"/>
              <a:t>Complete and record  off-the-Job activity every month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00" dirty="0">
                <a:effectLst/>
              </a:rPr>
              <a:t>Independent learning / time for study – reading, watching developmental videos, research tasks and projects</a:t>
            </a:r>
          </a:p>
          <a:p>
            <a:endParaRPr lang="en-GB" noProof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GB" b="1" noProof="0" dirty="0"/>
              <a:t>Line Manager/Mentor</a:t>
            </a:r>
          </a:p>
          <a:p>
            <a:r>
              <a:rPr lang="en-GB" noProof="0" dirty="0"/>
              <a:t>Support development of the learner, giving opportunity to practice new skills attained in the workplace</a:t>
            </a:r>
          </a:p>
          <a:p>
            <a:r>
              <a:rPr lang="en-GB" noProof="0" dirty="0"/>
              <a:t>Allow the learner to attend all agreed Tutor sessions and allow protected time for reflection and written work</a:t>
            </a:r>
          </a:p>
          <a:p>
            <a:r>
              <a:rPr lang="en-GB" noProof="0" dirty="0"/>
              <a:t>Support with off-the-job learning identification and recording</a:t>
            </a:r>
          </a:p>
          <a:p>
            <a:r>
              <a:rPr lang="en-GB" noProof="0" dirty="0"/>
              <a:t>Attend progress reviews</a:t>
            </a:r>
          </a:p>
          <a:p>
            <a:r>
              <a:rPr lang="en-GB" sz="1200" kern="100" dirty="0">
                <a:effectLst/>
              </a:rPr>
              <a:t>In work learning opportunities – Shadowing, stepping up, coaching, mentoring</a:t>
            </a:r>
            <a:endParaRPr lang="en-GB" noProof="0" dirty="0"/>
          </a:p>
          <a:p>
            <a:pPr marL="0" indent="0">
              <a:buNone/>
            </a:pPr>
            <a:br>
              <a:rPr lang="en-GB" dirty="0"/>
            </a:br>
            <a:r>
              <a:rPr lang="en-GB" b="1" noProof="0" dirty="0"/>
              <a:t>Dynamic Training</a:t>
            </a:r>
          </a:p>
          <a:p>
            <a:r>
              <a:rPr lang="en-GB" noProof="0" dirty="0"/>
              <a:t>Create an individual learning plan</a:t>
            </a:r>
          </a:p>
          <a:p>
            <a:r>
              <a:rPr lang="en-GB" noProof="0" dirty="0"/>
              <a:t>Identify any recognition of prior learning</a:t>
            </a:r>
          </a:p>
          <a:p>
            <a:r>
              <a:rPr lang="en-GB" noProof="0" dirty="0"/>
              <a:t>Provide quality training, support and assessment</a:t>
            </a:r>
          </a:p>
          <a:p>
            <a:r>
              <a:rPr lang="en-GB" noProof="0" dirty="0"/>
              <a:t>Provide regular feedback and development opportunities</a:t>
            </a:r>
          </a:p>
          <a:p>
            <a:r>
              <a:rPr lang="en-GB" noProof="0" dirty="0"/>
              <a:t>Adapt delivery and assessment to meet individual needs where applicable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BF5393-C875-4A12-B012-2C2CB9B221C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93013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Length is duration planned not how long the programme takes to achieve. i.e. if a learner achieves earlier they get the planned duration UCAs tariff points.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6D7E2-3851-47FB-8AA3-1B602E40327F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4151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93544"/>
            <a:ext cx="9144000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BFBBA14-E582-414F-867A-07E2E90DAB49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D8C988E-EE99-D5CF-F5C1-94F5E28E411F}"/>
              </a:ext>
            </a:extLst>
          </p:cNvPr>
          <p:cNvSpPr/>
          <p:nvPr/>
        </p:nvSpPr>
        <p:spPr>
          <a:xfrm>
            <a:off x="11490036" y="6022110"/>
            <a:ext cx="572655" cy="699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1341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5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962700-C490-4A30-BDD6-3AFF1E0B59A5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5600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90CE7B-76BC-482B-9DD6-25D08C86D40A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6217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619A9E-9A4E-4FA7-BCF4-EDEAC0BC54B1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68987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9EFC6C-2DC3-41F9-96D4-BA0AAE33DFC0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2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26062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Green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24A420-F785-4801-87C8-2D98C5D9AD35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3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15818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Green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37B141-50DB-4D07-A255-75444D0143D7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5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77660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060600-CC4A-48BD-AED6-F72CA9210FE2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48423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90CCA8-3DB0-4096-8BA8-70DEA2C74254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19425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433C75-46E0-45FE-A3C8-F33ED1C53E32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2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59922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C3C899-83AC-49C6-95F8-54E90F02CF6F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3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5414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CEE8A0-5C24-466A-B45E-7D02FC3CC3A7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E718D60-20C3-9FAE-8B8F-5EA6F9CAB2B0}"/>
              </a:ext>
            </a:extLst>
          </p:cNvPr>
          <p:cNvSpPr/>
          <p:nvPr/>
        </p:nvSpPr>
        <p:spPr>
          <a:xfrm>
            <a:off x="11490036" y="5957456"/>
            <a:ext cx="572655" cy="764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44104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15FD2E-86D4-4B00-9A32-9AE19CF59DD0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5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05498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Only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15FD2E-86D4-4B00-9A32-9AE19CF59DD0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rgbClr val="FFEFD4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7466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Only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15FD2E-86D4-4B00-9A32-9AE19CF59DD0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rgbClr val="FFCF80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83011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15FD2E-86D4-4B00-9A32-9AE19CF59DD0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rgbClr val="DDE5F7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4887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Only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15FD2E-86D4-4B00-9A32-9AE19CF59DD0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rgbClr val="98B1E6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38508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042450-E208-3270-4220-5A7CC47A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2EE1CA-A867-4A1C-9B39-83906A380EFC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B9F69-F8AA-3DE4-FC65-9CC3E38C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F4134-A4FE-FFED-6885-08D91F36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90491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93544"/>
            <a:ext cx="9144000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fld id="{4BFBBA14-E582-414F-867A-07E2E90DAB49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D8C988E-EE99-D5CF-F5C1-94F5E28E411F}"/>
              </a:ext>
            </a:extLst>
          </p:cNvPr>
          <p:cNvSpPr/>
          <p:nvPr/>
        </p:nvSpPr>
        <p:spPr>
          <a:xfrm>
            <a:off x="11490036" y="6022110"/>
            <a:ext cx="572655" cy="699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90929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CCEE8A0-5C24-466A-B45E-7D02FC3CC3A7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E718D60-20C3-9FAE-8B8F-5EA6F9CAB2B0}"/>
              </a:ext>
            </a:extLst>
          </p:cNvPr>
          <p:cNvSpPr/>
          <p:nvPr/>
        </p:nvSpPr>
        <p:spPr>
          <a:xfrm>
            <a:off x="11490036" y="5957456"/>
            <a:ext cx="572655" cy="764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44896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580DAB-4C77-4D97-BE40-DFD0514EAAF0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D36BA8F-CEFA-6A4A-17C2-1BCD9C0304C4}"/>
              </a:ext>
            </a:extLst>
          </p:cNvPr>
          <p:cNvSpPr/>
          <p:nvPr/>
        </p:nvSpPr>
        <p:spPr>
          <a:xfrm>
            <a:off x="11490036" y="6022110"/>
            <a:ext cx="572655" cy="699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09812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5D853A-1913-4CD2-A486-FE601CC6FEDE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EA586C6-9F22-C34B-5896-188BFAB363C5}"/>
              </a:ext>
            </a:extLst>
          </p:cNvPr>
          <p:cNvSpPr/>
          <p:nvPr/>
        </p:nvSpPr>
        <p:spPr>
          <a:xfrm>
            <a:off x="11490036" y="5920510"/>
            <a:ext cx="572655" cy="800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1658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580DAB-4C77-4D97-BE40-DFD0514EAAF0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D36BA8F-CEFA-6A4A-17C2-1BCD9C0304C4}"/>
              </a:ext>
            </a:extLst>
          </p:cNvPr>
          <p:cNvSpPr/>
          <p:nvPr/>
        </p:nvSpPr>
        <p:spPr>
          <a:xfrm>
            <a:off x="11490036" y="6022110"/>
            <a:ext cx="572655" cy="6993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74365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87C199-038C-410E-8F86-EBE535ADDB03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E8ED86C-40A9-4571-1AFC-121D9D6705E9}"/>
              </a:ext>
            </a:extLst>
          </p:cNvPr>
          <p:cNvSpPr/>
          <p:nvPr/>
        </p:nvSpPr>
        <p:spPr>
          <a:xfrm>
            <a:off x="11490036" y="6012874"/>
            <a:ext cx="572655" cy="708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55146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0C54A2-F209-4CD3-9D82-790FFD4107D3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4035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34A0EA-D45B-4373-8737-E6EAB20FF256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30205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2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5CDC87-ADBC-4B4F-9F8A-6FD2895998A6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80260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3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B8004C-ED1C-4BC9-A4F3-25D645E4DD38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20460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rgbClr val="2AFFC6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B8004C-ED1C-4BC9-A4F3-25D645E4DD38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35374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5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0962700-C490-4A30-BDD6-3AFF1E0B59A5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971423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90CE7B-76BC-482B-9DD6-25D08C86D40A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7752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619A9E-9A4E-4FA7-BCF4-EDEAC0BC54B1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59924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89EFC6C-2DC3-41F9-96D4-BA0AAE33DFC0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2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2337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5D853A-1913-4CD2-A486-FE601CC6FEDE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EA586C6-9F22-C34B-5896-188BFAB363C5}"/>
              </a:ext>
            </a:extLst>
          </p:cNvPr>
          <p:cNvSpPr/>
          <p:nvPr/>
        </p:nvSpPr>
        <p:spPr>
          <a:xfrm>
            <a:off x="11490036" y="5920510"/>
            <a:ext cx="572655" cy="8009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72862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Green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24A420-F785-4801-87C8-2D98C5D9AD35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3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85506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Green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37B141-50DB-4D07-A255-75444D0143D7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Rectangle: Single Corner Snipped 9">
            <a:extLst>
              <a:ext uri="{FF2B5EF4-FFF2-40B4-BE49-F238E27FC236}">
                <a16:creationId xmlns:a16="http://schemas.microsoft.com/office/drawing/2014/main" id="{49CEC2F8-2DEA-E68B-94BC-2FEF136575F9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5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49386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060600-CC4A-48BD-AED6-F72CA9210FE2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18606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90CCA8-3DB0-4096-8BA8-70DEA2C74254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00194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433C75-46E0-45FE-A3C8-F33ED1C53E32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2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59366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4C3C899-83AC-49C6-95F8-54E90F02CF6F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3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98117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15FD2E-86D4-4B00-9A32-9AE19CF59DD0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6" name="Rectangle: Single Corner Snipped 5">
            <a:extLst>
              <a:ext uri="{FF2B5EF4-FFF2-40B4-BE49-F238E27FC236}">
                <a16:creationId xmlns:a16="http://schemas.microsoft.com/office/drawing/2014/main" id="{6025BB0E-1365-890A-6FEC-E0D1C5EA4CA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5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01180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042450-E208-3270-4220-5A7CC47A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2EE1CA-A867-4A1C-9B39-83906A380EFC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B9F69-F8AA-3DE4-FC65-9CC3E38C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F4134-A4FE-FFED-6885-08D91F36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81050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8497D-C2C9-45AF-BCBF-21301035C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3D903-04F5-4933-BE5C-A7952374B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D9B58-CB15-408C-98E7-3A78969796E6}" type="datetimeFigureOut">
              <a:rPr lang="en-GB" smtClean="0"/>
              <a:t>09/06/2026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A31F86-904B-4921-9689-708653458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D0C106-57D1-4DDE-8FD6-AED5B3B4E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1CC21-AFC1-41CB-87A0-25FF6684EDB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34480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34220-41A2-46C4-B088-4671EEE38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4594A8-5439-481E-A274-C2F70775D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D9B58-CB15-408C-98E7-3A78969796E6}" type="datetimeFigureOut">
              <a:rPr lang="en-GB" smtClean="0"/>
              <a:t>09/06/2026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E9C265-1A51-45F2-B747-09C430D53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2C5651-1493-457A-9DA3-A1448B79E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1CC21-AFC1-41CB-87A0-25FF6684EDBA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2F0ED9D-94E4-47C9-8CC3-2431F511D0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966913"/>
            <a:ext cx="10515600" cy="3762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0560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Top Corners Snipped 9">
            <a:extLst>
              <a:ext uri="{FF2B5EF4-FFF2-40B4-BE49-F238E27FC236}">
                <a16:creationId xmlns:a16="http://schemas.microsoft.com/office/drawing/2014/main" id="{47EAFAC0-E1C3-0E74-3707-52A374821E5A}"/>
              </a:ext>
            </a:extLst>
          </p:cNvPr>
          <p:cNvSpPr/>
          <p:nvPr/>
        </p:nvSpPr>
        <p:spPr>
          <a:xfrm flipV="1">
            <a:off x="1524000" y="3056152"/>
            <a:ext cx="9144000" cy="1422400"/>
          </a:xfrm>
          <a:prstGeom prst="snip2Same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57927" y="3193544"/>
            <a:ext cx="8876146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87C199-038C-410E-8F86-EBE535ADDB03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03054" y="1289786"/>
            <a:ext cx="7185892" cy="108507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E8ED86C-40A9-4571-1AFC-121D9D6705E9}"/>
              </a:ext>
            </a:extLst>
          </p:cNvPr>
          <p:cNvSpPr/>
          <p:nvPr/>
        </p:nvSpPr>
        <p:spPr>
          <a:xfrm>
            <a:off x="11490036" y="6012874"/>
            <a:ext cx="572655" cy="708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60872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93544"/>
            <a:ext cx="9144000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0DE28E2-996B-41E1-BCED-06CFBF609F57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503054" y="1289787"/>
            <a:ext cx="7185892" cy="10850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4064C48-E32D-30E8-84A9-FF22AF2FEC02}"/>
              </a:ext>
            </a:extLst>
          </p:cNvPr>
          <p:cNvSpPr/>
          <p:nvPr/>
        </p:nvSpPr>
        <p:spPr>
          <a:xfrm>
            <a:off x="11490036" y="6022110"/>
            <a:ext cx="572655" cy="6993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51050061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Blue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93544"/>
            <a:ext cx="9144000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74938E-2480-4B72-BA55-18E251410A29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503054" y="1289787"/>
            <a:ext cx="7185892" cy="10850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C24E029-4608-8E00-25A9-A15AAC741821}"/>
              </a:ext>
            </a:extLst>
          </p:cNvPr>
          <p:cNvSpPr/>
          <p:nvPr/>
        </p:nvSpPr>
        <p:spPr>
          <a:xfrm>
            <a:off x="11490036" y="6059056"/>
            <a:ext cx="572655" cy="6624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52557146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93544"/>
            <a:ext cx="9144000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9C587C3-119A-4802-B12F-F3598FBEBEFC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503054" y="1289787"/>
            <a:ext cx="7185892" cy="10850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5507B82-57C4-53AC-D939-B01B52AD2D05}"/>
              </a:ext>
            </a:extLst>
          </p:cNvPr>
          <p:cNvSpPr/>
          <p:nvPr/>
        </p:nvSpPr>
        <p:spPr>
          <a:xfrm>
            <a:off x="11490036" y="5948218"/>
            <a:ext cx="572655" cy="7732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12436378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Purp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0C14C-6785-7ED7-F992-2E62711303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3193544"/>
            <a:ext cx="9144000" cy="11476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15FA6-1AD1-BCB4-7858-6CE2F03A1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84436"/>
            <a:ext cx="9144000" cy="4733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BE6562-2906-B7ED-1C73-68E03D4D0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3E13F1-D3C1-429F-A5C0-EDD925393C5C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07959-1CC0-3A53-8C3B-7F608ACE3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CA155-9D84-CD59-6F4C-7156AE238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695D8AC5-81A3-F46D-0B55-C0A4D38BF0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2503054" y="1289787"/>
            <a:ext cx="7185892" cy="10850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6139C2B-1027-D7C8-9148-73444DA2B82E}"/>
              </a:ext>
            </a:extLst>
          </p:cNvPr>
          <p:cNvSpPr/>
          <p:nvPr/>
        </p:nvSpPr>
        <p:spPr>
          <a:xfrm>
            <a:off x="11490036" y="5920510"/>
            <a:ext cx="572655" cy="80096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n>
                <a:noFill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0584219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18279C-96B6-4F80-832A-147B6B4153E1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19965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5D7389-0CB1-41DD-80CB-CB83BA4C491E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531086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FE023DF-2777-43EB-8EB5-B85D3466BCEC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082974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Purp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ACF2D8-29B2-4232-8CFA-535315143752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089289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C50050-DA4C-42B3-8CD9-79322C9F80CA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40019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FFCE2CC-D5AF-4B2A-9A07-E620585F5FA6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3430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F0C54A2-F209-4CD3-9D82-790FFD4107D3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591393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1932D45-AF2A-44BE-BACA-3DDEE00D8B3F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620536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Purp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BB14C-F825-B9B6-C05F-E81B133A38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7A61CF-FBE1-1D83-C3A8-9947ED17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29ED5-F244-ABEB-D149-E7320F13A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A71206-7462-42EC-B7DD-CA974EC835FA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6CF434-B148-095F-0CBD-A96549727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12C580-8D38-465D-5A8B-5CDB961E5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2" name="Title 10">
            <a:extLst>
              <a:ext uri="{FF2B5EF4-FFF2-40B4-BE49-F238E27FC236}">
                <a16:creationId xmlns:a16="http://schemas.microsoft.com/office/drawing/2014/main" id="{2EE80568-96D4-D3CB-1613-9205C72B3D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515600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415155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DD00AC-F608-4344-811D-DBC8F42B7E23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779833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688EBA6-8B59-467C-A822-35137808BFA0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436156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FB78AB-6025-4DE7-82CF-52F7CB07FFA4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154637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Purp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9B3542-979E-9E7B-9E38-80F7B747A1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6295F77-8CF5-4299-A703-0A259C75E6CB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518EE1-4E55-8DBC-2ED8-05DEA41DF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49B88C-BF77-ADB7-A321-C4AA09006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2" name="Title 10">
            <a:extLst>
              <a:ext uri="{FF2B5EF4-FFF2-40B4-BE49-F238E27FC236}">
                <a16:creationId xmlns:a16="http://schemas.microsoft.com/office/drawing/2014/main" id="{4C37075D-E796-49A6-9630-42BE0D91C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604525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042450-E208-3270-4220-5A7CC47A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F787B7F-5A94-44CB-B1A6-831FD2979F01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B9F69-F8AA-3DE4-FC65-9CC3E38C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F4134-A4FE-FFED-6885-08D91F36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669839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042450-E208-3270-4220-5A7CC47A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4AF0E4A-E217-4CEF-B5BF-2052C19A96F3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B9F69-F8AA-3DE4-FC65-9CC3E38C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F4134-A4FE-FFED-6885-08D91F36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981731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Gre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042450-E208-3270-4220-5A7CC47A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9602B04-8DDE-418B-9FC1-97BA0736341A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B9F69-F8AA-3DE4-FC65-9CC3E38C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F4134-A4FE-FFED-6885-08D91F36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589154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Purpl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042450-E208-3270-4220-5A7CC47A3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D6A4375-7E94-4951-944B-25B205E25D5C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B9F69-F8AA-3DE4-FC65-9CC3E38C5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BF4134-A4FE-FFED-6885-08D91F363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1840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34A0EA-D45B-4373-8737-E6EAB20FF256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227565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C9599-FFB6-4354-3F7D-09A223AA1E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3612" y="3776472"/>
            <a:ext cx="8014716" cy="846328"/>
          </a:xfrm>
          <a:prstGeom prst="rect">
            <a:avLst/>
          </a:prstGeom>
        </p:spPr>
        <p:txBody>
          <a:bodyPr anchor="b"/>
          <a:lstStyle>
            <a:lvl1pPr algn="ctr">
              <a:defRPr sz="48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869147-176D-D8AD-80EC-271B726AF8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8970" y="4854957"/>
            <a:ext cx="9144000" cy="640206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51EA9FB6-FA77-D160-D015-830824776284}"/>
              </a:ext>
            </a:extLst>
          </p:cNvPr>
          <p:cNvSpPr/>
          <p:nvPr userDrawn="1"/>
        </p:nvSpPr>
        <p:spPr>
          <a:xfrm rot="5062318">
            <a:off x="-1560187" y="1155864"/>
            <a:ext cx="5504688" cy="4913517"/>
          </a:xfrm>
          <a:prstGeom prst="arc">
            <a:avLst>
              <a:gd name="adj1" fmla="val 16131384"/>
              <a:gd name="adj2" fmla="val 21458411"/>
            </a:avLst>
          </a:prstGeom>
          <a:ln w="146050" cap="rnd">
            <a:solidFill>
              <a:srgbClr val="FDE7B9"/>
            </a:solidFill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1349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2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25CDC87-ADBC-4B4F-9F8A-6FD2895998A6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8732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Single Corner Snipped 6">
            <a:extLst>
              <a:ext uri="{FF2B5EF4-FFF2-40B4-BE49-F238E27FC236}">
                <a16:creationId xmlns:a16="http://schemas.microsoft.com/office/drawing/2014/main" id="{4C9E42A0-05B4-80A6-CE11-04611BACCFF4}"/>
              </a:ext>
            </a:extLst>
          </p:cNvPr>
          <p:cNvSpPr/>
          <p:nvPr/>
        </p:nvSpPr>
        <p:spPr>
          <a:xfrm flipV="1">
            <a:off x="-101600" y="365123"/>
            <a:ext cx="11455400" cy="1143073"/>
          </a:xfrm>
          <a:prstGeom prst="snip1Rect">
            <a:avLst/>
          </a:prstGeom>
          <a:solidFill>
            <a:schemeClr val="accent3"/>
          </a:solidFill>
          <a:ln>
            <a:noFill/>
          </a:ln>
          <a:effectLst>
            <a:outerShdw blurRad="50800" dist="101600" dir="2700000" algn="tl" rotWithShape="0">
              <a:schemeClr val="tx2">
                <a:lumMod val="50000"/>
                <a:lumOff val="5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F62FD-AB31-2F00-A60C-4D6D19E00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377B87-08BD-0F12-FBF4-4D031CF2A6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BB8004C-ED1C-4BC9-A4F3-25D645E4DD38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8F55C-D2AA-0118-E025-134FD7430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456EF-EE12-07B4-0A37-C7BA11035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8A3197D6-281C-A785-813C-E492A1AC47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0344"/>
            <a:ext cx="10319657" cy="89262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7415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3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image" Target="../media/image1.svg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28" Type="http://schemas.openxmlformats.org/officeDocument/2006/relationships/image" Target="../media/image3.svg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image" Target="../media/image2.sv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52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69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23" Type="http://schemas.openxmlformats.org/officeDocument/2006/relationships/image" Target="../media/image6.svg"/><Relationship Id="rId10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68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Relationship Id="rId22" Type="http://schemas.openxmlformats.org/officeDocument/2006/relationships/image" Target="../media/image5.svg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0F0C30-B00F-3DD9-E5E6-ED4EC4C66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145210-F8A6-F9CF-63D0-D140B364F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61B3A-CF19-4117-D3B8-CD00CB3BDB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/>
                </a:solidFill>
              </a:defRPr>
            </a:lvl1pPr>
          </a:lstStyle>
          <a:p>
            <a:fld id="{2A51A507-F048-4A3E-B51D-7AF47D1349FD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AAFDB-34A0-9F26-85F9-86B11D02E1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A3ACEE-6BBD-896A-DDFD-17D428C4BB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275D16E-BAC8-0D3A-3959-C801E26ABFC1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0" y="6040292"/>
            <a:ext cx="826655" cy="82665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906DA0B8-EB3A-82B9-58F3-3031A988AB26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 flipH="1" flipV="1">
            <a:off x="11365345" y="0"/>
            <a:ext cx="826655" cy="82665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AA301A96-2AE5-525F-E8F8-4D1CDE87653B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1507353" y="6147313"/>
            <a:ext cx="542637" cy="57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693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1" r:id="rId2"/>
    <p:sldLayoutId id="2147483668" r:id="rId3"/>
    <p:sldLayoutId id="2147483669" r:id="rId4"/>
    <p:sldLayoutId id="2147483713" r:id="rId5"/>
    <p:sldLayoutId id="2147483677" r:id="rId6"/>
    <p:sldLayoutId id="2147483662" r:id="rId7"/>
    <p:sldLayoutId id="2147483671" r:id="rId8"/>
    <p:sldLayoutId id="2147483670" r:id="rId9"/>
    <p:sldLayoutId id="2147483714" r:id="rId10"/>
    <p:sldLayoutId id="2147483678" r:id="rId11"/>
    <p:sldLayoutId id="2147483664" r:id="rId12"/>
    <p:sldLayoutId id="2147483673" r:id="rId13"/>
    <p:sldLayoutId id="2147483672" r:id="rId14"/>
    <p:sldLayoutId id="2147483715" r:id="rId15"/>
    <p:sldLayoutId id="2147483679" r:id="rId16"/>
    <p:sldLayoutId id="2147483666" r:id="rId17"/>
    <p:sldLayoutId id="2147483675" r:id="rId18"/>
    <p:sldLayoutId id="2147483674" r:id="rId19"/>
    <p:sldLayoutId id="2147483716" r:id="rId20"/>
    <p:sldLayoutId id="2147483767" r:id="rId21"/>
    <p:sldLayoutId id="2147483770" r:id="rId22"/>
    <p:sldLayoutId id="2147483768" r:id="rId23"/>
    <p:sldLayoutId id="2147483769" r:id="rId24"/>
    <p:sldLayoutId id="2147483667" r:id="rId2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Roboto Medium" panose="02000000000000000000" pitchFamily="2" charset="0"/>
          <a:ea typeface="Roboto Medium" panose="02000000000000000000" pitchFamily="2" charset="0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0F0C30-B00F-3DD9-E5E6-ED4EC4C66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145210-F8A6-F9CF-63D0-D140B364F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61B3A-CF19-4117-D3B8-CD00CB3BDB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/>
                </a:solidFill>
              </a:defRPr>
            </a:lvl1pPr>
          </a:lstStyle>
          <a:p>
            <a:fld id="{2A51A507-F048-4A3E-B51D-7AF47D1349FD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AAFDB-34A0-9F26-85F9-86B11D02E1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/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A3ACEE-6BBD-896A-DDFD-17D428C4BB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/>
                </a:solidFill>
              </a:defRPr>
            </a:lvl1pPr>
          </a:lstStyle>
          <a:p>
            <a:fld id="{224913F0-9A86-4BBF-8859-5F55F8BC646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E275D16E-BAC8-0D3A-3959-C801E26ABFC1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0" y="6040292"/>
            <a:ext cx="826655" cy="82665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906DA0B8-EB3A-82B9-58F3-3031A988AB26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flipH="1" flipV="1">
            <a:off x="11365345" y="0"/>
            <a:ext cx="826655" cy="82665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AA301A96-2AE5-525F-E8F8-4D1CDE87653B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1507353" y="6147313"/>
            <a:ext cx="542637" cy="57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729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71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  <p:sldLayoutId id="2147483759" r:id="rId17"/>
    <p:sldLayoutId id="2147483760" r:id="rId18"/>
    <p:sldLayoutId id="2147483761" r:id="rId19"/>
    <p:sldLayoutId id="2147483762" r:id="rId20"/>
    <p:sldLayoutId id="2147483763" r:id="rId21"/>
    <p:sldLayoutId id="2147483764" r:id="rId22"/>
    <p:sldLayoutId id="2147483765" r:id="rId23"/>
    <p:sldLayoutId id="2147483766" r:id="rId2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Roboto Medium" panose="02000000000000000000" pitchFamily="2" charset="0"/>
          <a:ea typeface="Roboto Medium" panose="02000000000000000000" pitchFamily="2" charset="0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0F0C30-B00F-3DD9-E5E6-ED4EC4C66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145210-F8A6-F9CF-63D0-D140B364F8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61B3A-CF19-4117-D3B8-CD00CB3BDB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9B4756-728D-4F93-85AC-4E0B219EDA9B}" type="datetime1">
              <a:rPr lang="en-GB" smtClean="0"/>
              <a:t>09/06/2026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AAFDB-34A0-9F26-85F9-86B11D02E1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GB" dirty="0"/>
              <a:t>Test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A3ACEE-6BBD-896A-DDFD-17D428C4BB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4913F0-9A86-4BBF-8859-5F55F8BC6461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7B0B9B6-EFF7-81BB-5F08-981C05EDB661}"/>
              </a:ext>
            </a:extLst>
          </p:cNvPr>
          <p:cNvPicPr>
            <a:picLocks noChangeAspect="1"/>
          </p:cNvPicPr>
          <p:nvPr/>
        </p:nvPicPr>
        <p:blipFill>
          <a:blip>
            <a:alphaModFix amt="35000"/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/>
        </p:blipFill>
        <p:spPr>
          <a:xfrm>
            <a:off x="11507353" y="6147313"/>
            <a:ext cx="542637" cy="574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263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98" r:id="rId2"/>
    <p:sldLayoutId id="2147483699" r:id="rId3"/>
    <p:sldLayoutId id="2147483700" r:id="rId4"/>
    <p:sldLayoutId id="2147483686" r:id="rId5"/>
    <p:sldLayoutId id="2147483701" r:id="rId6"/>
    <p:sldLayoutId id="2147483702" r:id="rId7"/>
    <p:sldLayoutId id="2147483703" r:id="rId8"/>
    <p:sldLayoutId id="2147483690" r:id="rId9"/>
    <p:sldLayoutId id="2147483706" r:id="rId10"/>
    <p:sldLayoutId id="2147483705" r:id="rId11"/>
    <p:sldLayoutId id="2147483704" r:id="rId12"/>
    <p:sldLayoutId id="2147483694" r:id="rId13"/>
    <p:sldLayoutId id="2147483709" r:id="rId14"/>
    <p:sldLayoutId id="2147483708" r:id="rId15"/>
    <p:sldLayoutId id="2147483707" r:id="rId16"/>
    <p:sldLayoutId id="2147483697" r:id="rId17"/>
    <p:sldLayoutId id="2147483710" r:id="rId18"/>
    <p:sldLayoutId id="2147483711" r:id="rId19"/>
    <p:sldLayoutId id="2147483712" r:id="rId2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Roboto Medium" panose="02000000000000000000" pitchFamily="2" charset="0"/>
          <a:ea typeface="Roboto Medium" panose="02000000000000000000" pitchFamily="2" charset="0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B1C7A338-A9A3-909F-4029-A2B0FC0E77DC}"/>
              </a:ext>
            </a:extLst>
          </p:cNvPr>
          <p:cNvSpPr/>
          <p:nvPr userDrawn="1"/>
        </p:nvSpPr>
        <p:spPr>
          <a:xfrm>
            <a:off x="-1628775" y="1133475"/>
            <a:ext cx="4876800" cy="488632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297DD7E-64E8-105F-CFEE-F14B887EFBBB}"/>
              </a:ext>
            </a:extLst>
          </p:cNvPr>
          <p:cNvSpPr/>
          <p:nvPr userDrawn="1"/>
        </p:nvSpPr>
        <p:spPr>
          <a:xfrm>
            <a:off x="3707511" y="-1538576"/>
            <a:ext cx="4457700" cy="4529138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3F54CAD-C88C-0433-CF9F-4FB98E6A6AF5}"/>
              </a:ext>
            </a:extLst>
          </p:cNvPr>
          <p:cNvSpPr/>
          <p:nvPr userDrawn="1"/>
        </p:nvSpPr>
        <p:spPr>
          <a:xfrm>
            <a:off x="8624697" y="-758952"/>
            <a:ext cx="4457699" cy="4453128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3021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openxmlformats.org/officeDocument/2006/relationships/image" Target="../media/image38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37.png"/><Relationship Id="rId5" Type="http://schemas.microsoft.com/office/2007/relationships/hdphoto" Target="../media/hdphoto1.wdp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41.jpeg"/><Relationship Id="rId4" Type="http://schemas.openxmlformats.org/officeDocument/2006/relationships/image" Target="../media/image40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3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ynamictraining.org.uk/" TargetMode="External"/><Relationship Id="rId2" Type="http://schemas.openxmlformats.org/officeDocument/2006/relationships/hyperlink" Target="mailto:ask.dynamic@dynamictraining.org.uk" TargetMode="Externa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21.sv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12" Type="http://schemas.openxmlformats.org/officeDocument/2006/relationships/image" Target="../media/image20.svg"/><Relationship Id="rId2" Type="http://schemas.openxmlformats.org/officeDocument/2006/relationships/image" Target="../media/image10.svg"/><Relationship Id="rId16" Type="http://schemas.openxmlformats.org/officeDocument/2006/relationships/image" Target="../media/image24.sv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14.svg"/><Relationship Id="rId11" Type="http://schemas.openxmlformats.org/officeDocument/2006/relationships/image" Target="../media/image19.svg"/><Relationship Id="rId5" Type="http://schemas.openxmlformats.org/officeDocument/2006/relationships/image" Target="../media/image13.svg"/><Relationship Id="rId15" Type="http://schemas.openxmlformats.org/officeDocument/2006/relationships/image" Target="../media/image23.sv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svg"/><Relationship Id="rId14" Type="http://schemas.openxmlformats.org/officeDocument/2006/relationships/image" Target="../media/image2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74E02-BBCC-23A6-A89F-AFE18EBD90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1650" y="2717294"/>
            <a:ext cx="9144000" cy="1147617"/>
          </a:xfrm>
        </p:spPr>
        <p:txBody>
          <a:bodyPr/>
          <a:lstStyle/>
          <a:p>
            <a:r>
              <a:rPr lang="en-GB" sz="2800" dirty="0"/>
              <a:t>Safeguarding Support Officer Level 3 Apprenticeship.</a:t>
            </a:r>
          </a:p>
        </p:txBody>
      </p:sp>
      <p:pic>
        <p:nvPicPr>
          <p:cNvPr id="4" name="Picture 3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C25AC6E8-711D-64A2-5EA3-AE994AAF50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30275"/>
            <a:ext cx="12192000" cy="3045849"/>
          </a:xfrm>
          <a:prstGeom prst="rect">
            <a:avLst/>
          </a:prstGeom>
          <a:ln w="50800">
            <a:noFill/>
          </a:ln>
        </p:spPr>
      </p:pic>
    </p:spTree>
    <p:extLst>
      <p:ext uri="{BB962C8B-B14F-4D97-AF65-F5344CB8AC3E}">
        <p14:creationId xmlns:p14="http://schemas.microsoft.com/office/powerpoint/2010/main" val="1524031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08C96D1-25CF-7ADD-9F39-C9A1C6A3C3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Reasonable adjustments can be made for example: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Extra time allowance 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Assistive technology 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Alternative assessment methods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British sign language interpreter 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Timed rest breaks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000" dirty="0">
                <a:latin typeface="+mn-lt"/>
              </a:rPr>
              <a:t>121 support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Increased support.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ABAAF27-15AF-5611-BF62-1D52EB72C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>
                <a:latin typeface="+mn-lt"/>
              </a:rPr>
              <a:t>Reasonable adjustments to learning and assessment</a:t>
            </a:r>
            <a:endParaRPr lang="en-GB" sz="36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77746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F539A-A9AD-F2EE-493F-9D1469E6F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Understanding Functional Skills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0D4178-665F-317B-6C92-4EA59EBFE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409" y="1670856"/>
            <a:ext cx="7583181" cy="4678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980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E7D0B-19B5-DE01-02E0-4175A9C00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>
                <a:latin typeface="+mn-lt"/>
              </a:rPr>
              <a:t>Dedicated Learning Time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5345E377-0CC7-F724-A59F-AF96AA92C3B1}"/>
              </a:ext>
            </a:extLst>
          </p:cNvPr>
          <p:cNvSpPr/>
          <p:nvPr/>
        </p:nvSpPr>
        <p:spPr>
          <a:xfrm rot="5400000">
            <a:off x="2992078" y="3903967"/>
            <a:ext cx="2916202" cy="2728271"/>
          </a:xfrm>
          <a:prstGeom prst="hexagon">
            <a:avLst/>
          </a:prstGeom>
          <a:solidFill>
            <a:srgbClr val="98B1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32230DBD-BF5C-B1B8-E7D0-29F6E016E0DE}"/>
              </a:ext>
            </a:extLst>
          </p:cNvPr>
          <p:cNvSpPr/>
          <p:nvPr/>
        </p:nvSpPr>
        <p:spPr>
          <a:xfrm rot="5400000">
            <a:off x="5555871" y="1735515"/>
            <a:ext cx="2916202" cy="2717866"/>
          </a:xfrm>
          <a:prstGeom prst="hexagon">
            <a:avLst/>
          </a:prstGeom>
          <a:solidFill>
            <a:srgbClr val="896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5529F650-6B91-3B42-D397-8748C0C91886}"/>
              </a:ext>
            </a:extLst>
          </p:cNvPr>
          <p:cNvSpPr/>
          <p:nvPr/>
        </p:nvSpPr>
        <p:spPr>
          <a:xfrm rot="5400000">
            <a:off x="8258193" y="3830174"/>
            <a:ext cx="2916202" cy="2699151"/>
          </a:xfrm>
          <a:prstGeom prst="hexagon">
            <a:avLst/>
          </a:prstGeom>
          <a:solidFill>
            <a:srgbClr val="FFAF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5F1AC28A-5B21-B388-71BA-BB5979548A33}"/>
              </a:ext>
            </a:extLst>
          </p:cNvPr>
          <p:cNvSpPr/>
          <p:nvPr/>
        </p:nvSpPr>
        <p:spPr>
          <a:xfrm rot="5400000">
            <a:off x="541663" y="1693625"/>
            <a:ext cx="2916200" cy="2801645"/>
          </a:xfrm>
          <a:prstGeom prst="hexagon">
            <a:avLst/>
          </a:prstGeom>
          <a:solidFill>
            <a:srgbClr val="009C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4E872D-99E4-FE72-CC3D-90F5CA5F1A3F}"/>
              </a:ext>
            </a:extLst>
          </p:cNvPr>
          <p:cNvSpPr txBox="1"/>
          <p:nvPr/>
        </p:nvSpPr>
        <p:spPr>
          <a:xfrm>
            <a:off x="680936" y="2298319"/>
            <a:ext cx="271786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Teaching &amp; Learning Reviews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b="1" dirty="0">
                <a:solidFill>
                  <a:schemeClr val="bg1"/>
                </a:solidFill>
              </a:rPr>
              <a:t>⏱ 2 hours (every 4–6 weeks)</a:t>
            </a:r>
            <a:br>
              <a:rPr lang="en-GB" sz="1400" b="1" dirty="0">
                <a:solidFill>
                  <a:schemeClr val="bg1"/>
                </a:solidFill>
              </a:rPr>
            </a:b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In person or online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Learner meets with Coach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Feedback shared with Line Manager / Workplace Mentor</a:t>
            </a:r>
            <a:endParaRPr lang="en-GB" sz="1400" dirty="0">
              <a:solidFill>
                <a:schemeClr val="bg1"/>
              </a:solidFill>
              <a:ea typeface="Roboto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D37AD8-1E07-CD34-2A4F-3CC584891FF4}"/>
              </a:ext>
            </a:extLst>
          </p:cNvPr>
          <p:cNvSpPr txBox="1"/>
          <p:nvPr/>
        </p:nvSpPr>
        <p:spPr>
          <a:xfrm>
            <a:off x="5779420" y="2173005"/>
            <a:ext cx="250349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1400" b="1" dirty="0">
                <a:solidFill>
                  <a:schemeClr val="bg1"/>
                </a:solidFill>
              </a:rPr>
              <a:t>Online Workshops (MS Teams)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b="1" dirty="0">
                <a:solidFill>
                  <a:schemeClr val="bg1"/>
                </a:solidFill>
              </a:rPr>
              <a:t>📅 Approx. monthly</a:t>
            </a:r>
            <a:br>
              <a:rPr lang="en-GB" sz="1400" b="1" dirty="0">
                <a:solidFill>
                  <a:schemeClr val="bg1"/>
                </a:solidFill>
              </a:rPr>
            </a:b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Full‑day workshops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Aligned to the apprenticeship standard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Dates confirmed at programme start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AC63FD-F546-B2DB-F74A-82AABFD9A407}"/>
              </a:ext>
            </a:extLst>
          </p:cNvPr>
          <p:cNvSpPr txBox="1"/>
          <p:nvPr/>
        </p:nvSpPr>
        <p:spPr>
          <a:xfrm>
            <a:off x="8365659" y="4379530"/>
            <a:ext cx="269915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Independent Learning / </a:t>
            </a:r>
          </a:p>
          <a:p>
            <a:pPr algn="ctr"/>
            <a:r>
              <a:rPr lang="en-GB" sz="1400" b="1" dirty="0">
                <a:solidFill>
                  <a:schemeClr val="bg1"/>
                </a:solidFill>
              </a:rPr>
              <a:t>Study Time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b="1" dirty="0">
                <a:solidFill>
                  <a:schemeClr val="bg1"/>
                </a:solidFill>
              </a:rPr>
              <a:t>⏱ Weekly commitment</a:t>
            </a:r>
            <a:br>
              <a:rPr lang="en-GB" sz="1400" b="1" dirty="0">
                <a:solidFill>
                  <a:schemeClr val="bg1"/>
                </a:solidFill>
              </a:rPr>
            </a:b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Minimum half a day per week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1–2 hours focused work‑based learning</a:t>
            </a:r>
          </a:p>
        </p:txBody>
      </p:sp>
      <p:sp>
        <p:nvSpPr>
          <p:cNvPr id="17" name="AutoShape 4">
            <a:extLst>
              <a:ext uri="{FF2B5EF4-FFF2-40B4-BE49-F238E27FC236}">
                <a16:creationId xmlns:a16="http://schemas.microsoft.com/office/drawing/2014/main" id="{CB09549A-FE71-CE03-8F9E-72D99C0F1AC0}"/>
              </a:ext>
            </a:extLst>
          </p:cNvPr>
          <p:cNvSpPr>
            <a:spLocks noChangeAspect="1" noChangeArrowheads="1"/>
          </p:cNvSpPr>
          <p:nvPr/>
        </p:nvSpPr>
        <p:spPr bwMode="auto">
          <a:xfrm flipH="1">
            <a:off x="5952990" y="1563871"/>
            <a:ext cx="2246130" cy="224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DF0842-7BDA-5369-B229-755E3F116EE6}"/>
              </a:ext>
            </a:extLst>
          </p:cNvPr>
          <p:cNvSpPr txBox="1"/>
          <p:nvPr/>
        </p:nvSpPr>
        <p:spPr>
          <a:xfrm>
            <a:off x="3068391" y="4396708"/>
            <a:ext cx="272827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</a:rPr>
              <a:t> 10 –12 Week Progress Reviews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b="1" dirty="0">
                <a:solidFill>
                  <a:schemeClr val="bg1"/>
                </a:solidFill>
              </a:rPr>
              <a:t>⏱ 90 minutes</a:t>
            </a:r>
            <a:br>
              <a:rPr lang="en-GB" sz="1400" b="1" dirty="0">
                <a:solidFill>
                  <a:schemeClr val="bg1"/>
                </a:solidFill>
              </a:rPr>
            </a:b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Three‑way review: Coach, Learner, Line Manager / Mentor</a:t>
            </a:r>
            <a:br>
              <a:rPr lang="en-GB" sz="1400" dirty="0">
                <a:solidFill>
                  <a:schemeClr val="bg1"/>
                </a:solidFill>
              </a:rPr>
            </a:br>
            <a:r>
              <a:rPr lang="en-GB" sz="1400" dirty="0">
                <a:solidFill>
                  <a:schemeClr val="bg1"/>
                </a:solidFill>
              </a:rPr>
              <a:t>• Review progress, impact of learning and next steps</a:t>
            </a:r>
          </a:p>
        </p:txBody>
      </p:sp>
    </p:spTree>
    <p:extLst>
      <p:ext uri="{BB962C8B-B14F-4D97-AF65-F5344CB8AC3E}">
        <p14:creationId xmlns:p14="http://schemas.microsoft.com/office/powerpoint/2010/main" val="27700033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25A7345-91D6-ADF6-DA1F-FA3A4DC405E1}"/>
              </a:ext>
            </a:extLst>
          </p:cNvPr>
          <p:cNvSpPr txBox="1">
            <a:spLocks/>
          </p:cNvSpPr>
          <p:nvPr/>
        </p:nvSpPr>
        <p:spPr>
          <a:xfrm>
            <a:off x="3753612" y="3993514"/>
            <a:ext cx="7909852" cy="84632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E-learning Tools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AA2FDC2-DEF6-13BB-0B72-7826260381B4}"/>
              </a:ext>
            </a:extLst>
          </p:cNvPr>
          <p:cNvSpPr txBox="1">
            <a:spLocks/>
          </p:cNvSpPr>
          <p:nvPr/>
        </p:nvSpPr>
        <p:spPr>
          <a:xfrm>
            <a:off x="3753612" y="4928812"/>
            <a:ext cx="7909852" cy="10719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i="1" dirty="0">
                <a:solidFill>
                  <a:srgbClr val="FFFFFE"/>
                </a:solidFill>
                <a:latin typeface="+mn-lt"/>
                <a:cs typeface="+mn-cs"/>
              </a:rPr>
              <a:t>The tools learners use to support achievement of their apprenticeship programme</a:t>
            </a:r>
          </a:p>
          <a:p>
            <a:endParaRPr lang="en-GB" dirty="0"/>
          </a:p>
        </p:txBody>
      </p:sp>
      <p:pic>
        <p:nvPicPr>
          <p:cNvPr id="6" name="Picture 2" descr="OneFile Eportfolio Login">
            <a:extLst>
              <a:ext uri="{FF2B5EF4-FFF2-40B4-BE49-F238E27FC236}">
                <a16:creationId xmlns:a16="http://schemas.microsoft.com/office/drawing/2014/main" id="{CA394B4C-A010-CA42-14F5-E23F59C6D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70812" y="635332"/>
            <a:ext cx="3188970" cy="585356"/>
          </a:xfrm>
          <a:custGeom>
            <a:avLst/>
            <a:gdLst/>
            <a:ahLst/>
            <a:cxnLst/>
            <a:rect l="l" t="t" r="r" b="b"/>
            <a:pathLst>
              <a:path w="2028107" h="1916009">
                <a:moveTo>
                  <a:pt x="35370" y="0"/>
                </a:moveTo>
                <a:lnTo>
                  <a:pt x="1992737" y="0"/>
                </a:lnTo>
                <a:cubicBezTo>
                  <a:pt x="2012271" y="0"/>
                  <a:pt x="2028107" y="15836"/>
                  <a:pt x="2028107" y="35370"/>
                </a:cubicBezTo>
                <a:lnTo>
                  <a:pt x="2028107" y="1880639"/>
                </a:lnTo>
                <a:cubicBezTo>
                  <a:pt x="2028107" y="1900173"/>
                  <a:pt x="2012271" y="1916009"/>
                  <a:pt x="1992737" y="1916009"/>
                </a:cubicBezTo>
                <a:lnTo>
                  <a:pt x="35370" y="1916009"/>
                </a:lnTo>
                <a:cubicBezTo>
                  <a:pt x="15836" y="1916009"/>
                  <a:pt x="0" y="1900173"/>
                  <a:pt x="0" y="1880639"/>
                </a:cubicBezTo>
                <a:lnTo>
                  <a:pt x="0" y="35370"/>
                </a:lnTo>
                <a:cubicBezTo>
                  <a:pt x="0" y="15836"/>
                  <a:pt x="15836" y="0"/>
                  <a:pt x="35370" y="0"/>
                </a:cubicBez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ognassist | Headline Event Partner | The Apprenticeships ...">
            <a:extLst>
              <a:ext uri="{FF2B5EF4-FFF2-40B4-BE49-F238E27FC236}">
                <a16:creationId xmlns:a16="http://schemas.microsoft.com/office/drawing/2014/main" id="{BD60DE3B-BD36-FEB1-9B9D-B81519040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08861" y="3830419"/>
            <a:ext cx="2859797" cy="1172517"/>
          </a:xfrm>
          <a:custGeom>
            <a:avLst/>
            <a:gdLst/>
            <a:ahLst/>
            <a:cxnLst/>
            <a:rect l="l" t="t" r="r" b="b"/>
            <a:pathLst>
              <a:path w="2487175" h="2487175">
                <a:moveTo>
                  <a:pt x="67328" y="0"/>
                </a:moveTo>
                <a:lnTo>
                  <a:pt x="2419847" y="0"/>
                </a:lnTo>
                <a:cubicBezTo>
                  <a:pt x="2457031" y="0"/>
                  <a:pt x="2487175" y="30144"/>
                  <a:pt x="2487175" y="67328"/>
                </a:cubicBezTo>
                <a:lnTo>
                  <a:pt x="2487175" y="2419847"/>
                </a:lnTo>
                <a:cubicBezTo>
                  <a:pt x="2487175" y="2457031"/>
                  <a:pt x="2457031" y="2487175"/>
                  <a:pt x="2419847" y="2487175"/>
                </a:cubicBezTo>
                <a:lnTo>
                  <a:pt x="67328" y="2487175"/>
                </a:lnTo>
                <a:cubicBezTo>
                  <a:pt x="30144" y="2487175"/>
                  <a:pt x="0" y="2457031"/>
                  <a:pt x="0" y="2419847"/>
                </a:cubicBezTo>
                <a:lnTo>
                  <a:pt x="0" y="67328"/>
                </a:lnTo>
                <a:cubicBezTo>
                  <a:pt x="0" y="30144"/>
                  <a:pt x="30144" y="0"/>
                  <a:pt x="6732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7F6047C0-A40D-7810-8135-B6D586912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8231" y="2163185"/>
            <a:ext cx="2498536" cy="800428"/>
          </a:xfrm>
          <a:custGeom>
            <a:avLst/>
            <a:gdLst/>
            <a:ahLst/>
            <a:cxnLst/>
            <a:rect l="l" t="t" r="r" b="b"/>
            <a:pathLst>
              <a:path w="2028107" h="1916009">
                <a:moveTo>
                  <a:pt x="35370" y="0"/>
                </a:moveTo>
                <a:lnTo>
                  <a:pt x="1992737" y="0"/>
                </a:lnTo>
                <a:cubicBezTo>
                  <a:pt x="2012271" y="0"/>
                  <a:pt x="2028107" y="15836"/>
                  <a:pt x="2028107" y="35370"/>
                </a:cubicBezTo>
                <a:lnTo>
                  <a:pt x="2028107" y="1880639"/>
                </a:lnTo>
                <a:cubicBezTo>
                  <a:pt x="2028107" y="1900173"/>
                  <a:pt x="2012271" y="1916009"/>
                  <a:pt x="1992737" y="1916009"/>
                </a:cubicBezTo>
                <a:lnTo>
                  <a:pt x="35370" y="1916009"/>
                </a:lnTo>
                <a:cubicBezTo>
                  <a:pt x="15836" y="1916009"/>
                  <a:pt x="0" y="1900173"/>
                  <a:pt x="0" y="1880639"/>
                </a:cubicBezTo>
                <a:lnTo>
                  <a:pt x="0" y="35370"/>
                </a:lnTo>
                <a:cubicBezTo>
                  <a:pt x="0" y="15836"/>
                  <a:pt x="15836" y="0"/>
                  <a:pt x="3537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Why Do Educators Love Using Padlet?">
            <a:extLst>
              <a:ext uri="{FF2B5EF4-FFF2-40B4-BE49-F238E27FC236}">
                <a16:creationId xmlns:a16="http://schemas.microsoft.com/office/drawing/2014/main" id="{392D0DFC-9AE3-C8DD-5837-DC6E9D3C0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545" y="388339"/>
            <a:ext cx="3063055" cy="937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cGraw Hill &amp; GoReact Continue Partnership to Advance ...">
            <a:extLst>
              <a:ext uri="{FF2B5EF4-FFF2-40B4-BE49-F238E27FC236}">
                <a16:creationId xmlns:a16="http://schemas.microsoft.com/office/drawing/2014/main" id="{A6126AA5-C208-F315-CB9A-963BD9133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1542573"/>
            <a:ext cx="27432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BBDBEFF5-8303-5CD4-C78A-33A2B1ECB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684" y="1760358"/>
            <a:ext cx="19335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9758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0750DF1-1372-CF84-4B25-0F6AC969163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2000" dirty="0"/>
              <a:t>Individuals completing apprenticeships may be awarded up to 112 UCAS points, depending on the length of their apprenticeship.</a:t>
            </a:r>
          </a:p>
          <a:p>
            <a:endParaRPr lang="en-GB" sz="2000" dirty="0"/>
          </a:p>
          <a:p>
            <a:r>
              <a:rPr lang="en-GB" sz="2000" dirty="0"/>
              <a:t>Apprentices must pass their end-point assessment / Apprenticeship Assessment to utilise these points for university applications (including higher, degree level apprenticeship programmes)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456FF14-82D0-01C3-AE60-431B0AC9F4DA}"/>
              </a:ext>
            </a:extLst>
          </p:cNvPr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87583773"/>
              </p:ext>
            </p:extLst>
          </p:nvPr>
        </p:nvGraphicFramePr>
        <p:xfrm>
          <a:off x="6229350" y="1825625"/>
          <a:ext cx="5454650" cy="200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731374" imgH="2107716" progId="Word.Document.12">
                  <p:embed/>
                </p:oleObj>
              </mc:Choice>
              <mc:Fallback>
                <p:oleObj name="Document" r:id="rId3" imgW="5731374" imgH="2107716" progId="Word.Document.12">
                  <p:embed/>
                  <p:pic>
                    <p:nvPicPr>
                      <p:cNvPr id="5" name="Content Placeholder 4">
                        <a:extLst>
                          <a:ext uri="{FF2B5EF4-FFF2-40B4-BE49-F238E27FC236}">
                            <a16:creationId xmlns:a16="http://schemas.microsoft.com/office/drawing/2014/main" id="{3456FF14-82D0-01C3-AE60-431B0AC9F4D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29350" y="1825625"/>
                        <a:ext cx="5454650" cy="200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B043298B-1B44-D96D-E19A-DFBD834E3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UCAS Points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38D56C9E-CE27-4060-5CB6-247BDF24E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613" y="3886200"/>
            <a:ext cx="4363358" cy="2290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354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57C37B-90EB-22ED-9721-7E40316F18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2225380"/>
          </a:xfrm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b="1" dirty="0"/>
              <a:t>£1,000 — Young Apprentice Incentive</a:t>
            </a:r>
          </a:p>
          <a:p>
            <a:r>
              <a:rPr lang="en-GB" sz="1600" dirty="0"/>
              <a:t>Employers can receive £1,000 for taking on an apprentice aged 16 to 18 years old, or aged 19 to 24 years old with an Education, Health and Care Plan, or who is a care leaver.</a:t>
            </a:r>
          </a:p>
          <a:p>
            <a:r>
              <a:rPr lang="en-GB" sz="1600" b="1" dirty="0"/>
              <a:t>Employer eligibility:</a:t>
            </a:r>
            <a:r>
              <a:rPr lang="en-GB" sz="1600" dirty="0"/>
              <a:t> All sizes of employer</a:t>
            </a:r>
          </a:p>
          <a:p>
            <a:r>
              <a:rPr lang="en-GB" sz="1600" b="1" dirty="0"/>
              <a:t>Availability:</a:t>
            </a:r>
            <a:r>
              <a:rPr lang="en-GB" sz="1600" dirty="0"/>
              <a:t> Available now</a:t>
            </a:r>
          </a:p>
          <a:p>
            <a:endParaRPr lang="en-GB" sz="16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74A2F08-2193-D337-BA0D-5B828DF4C9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2225380"/>
          </a:xfrm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b="1" dirty="0"/>
              <a:t>£2,000 — Non-Levy Jobs Grant</a:t>
            </a:r>
          </a:p>
          <a:p>
            <a:r>
              <a:rPr lang="en-GB" sz="1600" dirty="0"/>
              <a:t>From October 2026, employers that do not pay the apprenticeship levy could receive up to £2,000 for hiring an apprentice aged 16 to 24, and new employees within the previous 3 months.</a:t>
            </a:r>
          </a:p>
          <a:p>
            <a:r>
              <a:rPr lang="en-GB" sz="1600" b="1" dirty="0"/>
              <a:t>Employer eligibility:</a:t>
            </a:r>
            <a:r>
              <a:rPr lang="en-GB" sz="1600" dirty="0"/>
              <a:t> Only for non-levy employers</a:t>
            </a:r>
          </a:p>
          <a:p>
            <a:r>
              <a:rPr lang="en-GB" sz="1600" b="1" dirty="0"/>
              <a:t>Availability:</a:t>
            </a:r>
            <a:r>
              <a:rPr lang="en-GB" sz="1600" dirty="0"/>
              <a:t> Available from October 2026</a:t>
            </a:r>
          </a:p>
          <a:p>
            <a:endParaRPr lang="en-GB" sz="1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1A384F3-9946-269E-0806-7754FB723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/>
              <a:t>Employer Grants &amp; Incentives</a:t>
            </a:r>
            <a:endParaRPr lang="en-GB" sz="3600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88BE42D1-7DEA-61BE-8960-D5FF4D703C12}"/>
              </a:ext>
            </a:extLst>
          </p:cNvPr>
          <p:cNvSpPr txBox="1">
            <a:spLocks/>
          </p:cNvSpPr>
          <p:nvPr/>
        </p:nvSpPr>
        <p:spPr>
          <a:xfrm>
            <a:off x="838200" y="4235116"/>
            <a:ext cx="5181600" cy="2318084"/>
          </a:xfrm>
          <a:prstGeom prst="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/>
              <a:t>£3,000 — Youth Jobs Grant</a:t>
            </a:r>
          </a:p>
          <a:p>
            <a:r>
              <a:rPr lang="en-GB" sz="1600" dirty="0"/>
              <a:t>Businesses can receive £3,000 for hiring an individual aged 18 to 24 who has been receiving Universal Credit and looking for work for six months or more.</a:t>
            </a:r>
          </a:p>
          <a:p>
            <a:r>
              <a:rPr lang="en-GB" sz="1600" b="1" dirty="0"/>
              <a:t>Employer eligibility:</a:t>
            </a:r>
            <a:r>
              <a:rPr lang="en-GB" sz="1600" dirty="0"/>
              <a:t> All sizes of employer</a:t>
            </a:r>
          </a:p>
          <a:p>
            <a:r>
              <a:rPr lang="en-GB" sz="1600" b="1" dirty="0"/>
              <a:t>Availability:</a:t>
            </a:r>
            <a:r>
              <a:rPr lang="en-GB" sz="1600" dirty="0"/>
              <a:t> Available now</a:t>
            </a:r>
          </a:p>
          <a:p>
            <a:endParaRPr lang="en-GB" sz="1600" dirty="0"/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A96F3A3A-E176-ED22-48F1-72974623EB41}"/>
              </a:ext>
            </a:extLst>
          </p:cNvPr>
          <p:cNvSpPr txBox="1">
            <a:spLocks/>
          </p:cNvSpPr>
          <p:nvPr/>
        </p:nvSpPr>
        <p:spPr>
          <a:xfrm>
            <a:off x="6172200" y="4235116"/>
            <a:ext cx="5181600" cy="2318084"/>
          </a:xfrm>
          <a:prstGeom prst="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600" b="1" dirty="0"/>
              <a:t>£2,000 — Foundation Apprenticeship Incentive</a:t>
            </a:r>
          </a:p>
          <a:p>
            <a:r>
              <a:rPr lang="en-GB" sz="1600" dirty="0"/>
              <a:t>Employers offering Foundation Apprenticeships to young people aged 16 to 21, or eligible 22 to 24 year olds, can receive up to £2,000.</a:t>
            </a:r>
          </a:p>
          <a:p>
            <a:r>
              <a:rPr lang="en-GB" sz="1600" dirty="0"/>
              <a:t>Payments support progression to a further apprenticeship.</a:t>
            </a:r>
          </a:p>
          <a:p>
            <a:r>
              <a:rPr lang="en-GB" sz="1600" b="1" dirty="0"/>
              <a:t>Employer eligibility:</a:t>
            </a:r>
            <a:r>
              <a:rPr lang="en-GB" sz="1600" dirty="0"/>
              <a:t> All sizes of employer</a:t>
            </a:r>
          </a:p>
          <a:p>
            <a:r>
              <a:rPr lang="en-GB" sz="1600" b="1" dirty="0"/>
              <a:t>Availability:</a:t>
            </a:r>
            <a:r>
              <a:rPr lang="en-GB" sz="1600" dirty="0"/>
              <a:t> Available now</a:t>
            </a:r>
          </a:p>
        </p:txBody>
      </p:sp>
    </p:spTree>
    <p:extLst>
      <p:ext uri="{BB962C8B-B14F-4D97-AF65-F5344CB8AC3E}">
        <p14:creationId xmlns:p14="http://schemas.microsoft.com/office/powerpoint/2010/main" val="6212946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1EA0435-8BCF-7CFB-E294-412338605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5004"/>
            <a:ext cx="10515600" cy="471022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GB" sz="3800" b="1" dirty="0"/>
              <a:t>National Insurance Contributions</a:t>
            </a:r>
          </a:p>
          <a:p>
            <a:r>
              <a:rPr lang="en-GB" sz="3800" dirty="0"/>
              <a:t>Employers do not pay </a:t>
            </a:r>
            <a:r>
              <a:rPr lang="en-GB" sz="3800" b="1" dirty="0"/>
              <a:t>National Insurance Contributions</a:t>
            </a:r>
            <a:r>
              <a:rPr lang="en-GB" sz="3800" dirty="0"/>
              <a:t> for apprentices aged under </a:t>
            </a:r>
            <a:r>
              <a:rPr lang="en-GB" sz="3800" b="1" dirty="0"/>
              <a:t>25 years</a:t>
            </a:r>
            <a:r>
              <a:rPr lang="en-GB" sz="3800" dirty="0"/>
              <a:t>, or for any employee aged </a:t>
            </a:r>
            <a:r>
              <a:rPr lang="en-GB" sz="3800" b="1" dirty="0"/>
              <a:t>21 or below</a:t>
            </a:r>
            <a:r>
              <a:rPr lang="en-GB" sz="3800" dirty="0"/>
              <a:t>, if salary is below </a:t>
            </a:r>
            <a:r>
              <a:rPr lang="en-GB" sz="3800" b="1" dirty="0"/>
              <a:t>£50,270</a:t>
            </a:r>
            <a:r>
              <a:rPr lang="en-GB" sz="3800" dirty="0"/>
              <a:t>.</a:t>
            </a:r>
          </a:p>
          <a:p>
            <a:pPr marL="0" indent="0">
              <a:buNone/>
            </a:pPr>
            <a:r>
              <a:rPr lang="en-GB" sz="3800" b="1" dirty="0"/>
              <a:t>Rate referenced:</a:t>
            </a:r>
            <a:r>
              <a:rPr lang="en-GB" sz="3800" dirty="0"/>
              <a:t> 2025/26 rate</a:t>
            </a:r>
          </a:p>
          <a:p>
            <a:pPr marL="0" indent="0">
              <a:buNone/>
            </a:pPr>
            <a:endParaRPr lang="en-GB" sz="3800" dirty="0"/>
          </a:p>
          <a:p>
            <a:pPr marL="0" indent="0">
              <a:buNone/>
            </a:pPr>
            <a:r>
              <a:rPr lang="en-GB" sz="3800" b="1" dirty="0"/>
              <a:t>Funding for Under 25s</a:t>
            </a:r>
          </a:p>
          <a:p>
            <a:r>
              <a:rPr lang="en-GB" sz="3800" dirty="0"/>
              <a:t>Non-levy employers do not pay training costs for apprentices aged under </a:t>
            </a:r>
            <a:r>
              <a:rPr lang="en-GB" sz="3800" b="1" dirty="0"/>
              <a:t>25</a:t>
            </a:r>
            <a:r>
              <a:rPr lang="en-GB" sz="3800" dirty="0"/>
              <a:t>.</a:t>
            </a:r>
          </a:p>
          <a:p>
            <a:r>
              <a:rPr lang="en-GB" sz="3800" dirty="0"/>
              <a:t>For those aged </a:t>
            </a:r>
            <a:r>
              <a:rPr lang="en-GB" sz="3800" b="1" dirty="0"/>
              <a:t>25+</a:t>
            </a:r>
            <a:r>
              <a:rPr lang="en-GB" sz="3800" dirty="0"/>
              <a:t>, the cost is </a:t>
            </a:r>
            <a:r>
              <a:rPr lang="en-GB" sz="3800" b="1" dirty="0"/>
              <a:t>5%</a:t>
            </a:r>
            <a:r>
              <a:rPr lang="en-GB" sz="3800" dirty="0"/>
              <a:t>, or </a:t>
            </a:r>
            <a:r>
              <a:rPr lang="en-GB" sz="3800" b="1" dirty="0"/>
              <a:t>zero</a:t>
            </a:r>
            <a:r>
              <a:rPr lang="en-GB" sz="3800" dirty="0"/>
              <a:t> if using a levy transfer.</a:t>
            </a:r>
          </a:p>
          <a:p>
            <a:pPr marL="0" indent="0">
              <a:buNone/>
            </a:pPr>
            <a:endParaRPr lang="en-GB" sz="3800" dirty="0"/>
          </a:p>
          <a:p>
            <a:pPr marL="0" indent="0">
              <a:buNone/>
            </a:pPr>
            <a:r>
              <a:rPr lang="en-GB" sz="3800" b="1" dirty="0"/>
              <a:t>Care Leavers’ Bursary</a:t>
            </a:r>
          </a:p>
          <a:p>
            <a:r>
              <a:rPr lang="en-GB" sz="3800" dirty="0"/>
              <a:t>Eligible apprentices aged </a:t>
            </a:r>
            <a:r>
              <a:rPr lang="en-GB" sz="3800" b="1" dirty="0"/>
              <a:t>18 to 24</a:t>
            </a:r>
            <a:r>
              <a:rPr lang="en-GB" sz="3800" dirty="0"/>
              <a:t> can receive an additional </a:t>
            </a:r>
            <a:r>
              <a:rPr lang="en-GB" sz="3800" b="1" dirty="0"/>
              <a:t>£3,000</a:t>
            </a:r>
            <a:r>
              <a:rPr lang="en-GB" sz="3800" dirty="0"/>
              <a:t> from government, in addition to their salary.</a:t>
            </a:r>
          </a:p>
          <a:p>
            <a:r>
              <a:rPr lang="en-GB" sz="3800" dirty="0"/>
              <a:t>This payment is </a:t>
            </a:r>
            <a:r>
              <a:rPr lang="en-GB" sz="3800" b="1" dirty="0"/>
              <a:t>tax free</a:t>
            </a:r>
            <a:r>
              <a:rPr lang="en-GB" sz="3800" dirty="0"/>
              <a:t>.</a:t>
            </a:r>
          </a:p>
          <a:p>
            <a:pPr marL="0" indent="0">
              <a:buNone/>
            </a:pPr>
            <a:endParaRPr lang="en-GB" sz="3800" dirty="0"/>
          </a:p>
          <a:p>
            <a:pPr marL="0" indent="0">
              <a:buNone/>
            </a:pPr>
            <a:r>
              <a:rPr lang="en-GB" sz="3800" dirty="0"/>
              <a:t>Employers may be able to access multiple incentives for the same young person where eligibility criteria are met.</a:t>
            </a:r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6C3B1DC-A79F-7223-859F-FBEAA0B08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Additional Incentives</a:t>
            </a:r>
          </a:p>
        </p:txBody>
      </p:sp>
    </p:spTree>
    <p:extLst>
      <p:ext uri="{BB962C8B-B14F-4D97-AF65-F5344CB8AC3E}">
        <p14:creationId xmlns:p14="http://schemas.microsoft.com/office/powerpoint/2010/main" val="32416326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Content Placeholder 2">
            <a:extLst>
              <a:ext uri="{FF2B5EF4-FFF2-40B4-BE49-F238E27FC236}">
                <a16:creationId xmlns:a16="http://schemas.microsoft.com/office/drawing/2014/main" id="{D4E2B034-FD32-17D2-8010-62CA283A29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8894926"/>
              </p:ext>
            </p:extLst>
          </p:nvPr>
        </p:nvGraphicFramePr>
        <p:xfrm>
          <a:off x="838200" y="1518539"/>
          <a:ext cx="11165205" cy="497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0" name="Title 59">
            <a:extLst>
              <a:ext uri="{FF2B5EF4-FFF2-40B4-BE49-F238E27FC236}">
                <a16:creationId xmlns:a16="http://schemas.microsoft.com/office/drawing/2014/main" id="{87E469AF-FFF0-3477-75D3-1B81BA811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Questions for Reflection</a:t>
            </a:r>
          </a:p>
        </p:txBody>
      </p:sp>
    </p:spTree>
    <p:extLst>
      <p:ext uri="{BB962C8B-B14F-4D97-AF65-F5344CB8AC3E}">
        <p14:creationId xmlns:p14="http://schemas.microsoft.com/office/powerpoint/2010/main" val="5756076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12A2A-ECEB-E3BA-2666-DBB5B6F38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sz="3600" dirty="0"/>
              <a:t>Next Steps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D291B8-EF64-466D-A5C5-E11E95C93A20}"/>
              </a:ext>
            </a:extLst>
          </p:cNvPr>
          <p:cNvSpPr txBox="1"/>
          <p:nvPr/>
        </p:nvSpPr>
        <p:spPr>
          <a:xfrm>
            <a:off x="838200" y="1720840"/>
            <a:ext cx="1031965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GB" sz="1800" dirty="0">
                <a:latin typeface="+mn-lt"/>
              </a:rPr>
              <a:t>Make an informed decision if the apprenticeship programme is right for you?</a:t>
            </a:r>
            <a:endParaRPr lang="en-GB" dirty="0">
              <a:latin typeface="+mn-lt"/>
            </a:endParaRPr>
          </a:p>
          <a:p>
            <a:pPr>
              <a:defRPr/>
            </a:pPr>
            <a:br>
              <a:rPr lang="en-GB" sz="1800" b="1" dirty="0">
                <a:latin typeface="+mn-lt"/>
              </a:rPr>
            </a:br>
            <a:r>
              <a:rPr lang="en-GB" sz="1800" b="1" dirty="0">
                <a:latin typeface="+mn-lt"/>
              </a:rPr>
              <a:t>If yes!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+mn-lt"/>
              </a:rPr>
              <a:t>Follow your companies expression of Interest process to start the enrolment process or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+mn-lt"/>
              </a:rPr>
              <a:t>Email us and we will contact your employer direct – </a:t>
            </a:r>
            <a:r>
              <a:rPr lang="en-GB" dirty="0">
                <a:hlinkClick r:id="rId2"/>
              </a:rPr>
              <a:t>ask.dynamic@dynamictraining.org.uk</a:t>
            </a:r>
            <a:r>
              <a:rPr lang="en-GB" dirty="0"/>
              <a:t> </a:t>
            </a:r>
            <a:endParaRPr lang="en-GB" sz="1800" dirty="0">
              <a:latin typeface="+mn-lt"/>
            </a:endParaRPr>
          </a:p>
          <a:p>
            <a:pPr>
              <a:defRPr/>
            </a:pPr>
            <a:endParaRPr lang="en-GB" sz="1800" dirty="0">
              <a:latin typeface="+mn-lt"/>
            </a:endParaRPr>
          </a:p>
          <a:p>
            <a:pPr>
              <a:defRPr/>
            </a:pPr>
            <a:r>
              <a:rPr lang="en-GB" sz="1800" dirty="0">
                <a:latin typeface="+mn-lt"/>
              </a:rPr>
              <a:t>Find out more about the programmes via our website </a:t>
            </a:r>
            <a:r>
              <a:rPr lang="en-GB" sz="1800" dirty="0">
                <a:latin typeface="+mn-lt"/>
                <a:hlinkClick r:id="rId3"/>
              </a:rPr>
              <a:t>www.dynamictraining.org.uk</a:t>
            </a:r>
            <a:r>
              <a:rPr lang="en-GB" sz="1800" dirty="0">
                <a:latin typeface="+mn-lt"/>
              </a:rPr>
              <a:t> </a:t>
            </a:r>
          </a:p>
          <a:p>
            <a:pPr>
              <a:defRPr/>
            </a:pPr>
            <a:endParaRPr lang="en-GB" sz="1800" dirty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+mn-lt"/>
              </a:rPr>
              <a:t>Speak to one our team to answer your questions via email </a:t>
            </a:r>
            <a:r>
              <a:rPr lang="en-GB" dirty="0">
                <a:hlinkClick r:id="rId2"/>
              </a:rPr>
              <a:t>ask.dynamic@dynamictraining.org.uk</a:t>
            </a:r>
            <a:r>
              <a:rPr lang="en-GB" dirty="0"/>
              <a:t> or call 0208 607 7850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7475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exagon 3">
            <a:extLst>
              <a:ext uri="{FF2B5EF4-FFF2-40B4-BE49-F238E27FC236}">
                <a16:creationId xmlns:a16="http://schemas.microsoft.com/office/drawing/2014/main" id="{C2381D8A-A826-E264-8A57-7EDBD8AAD478}"/>
              </a:ext>
            </a:extLst>
          </p:cNvPr>
          <p:cNvSpPr/>
          <p:nvPr/>
        </p:nvSpPr>
        <p:spPr>
          <a:xfrm rot="5400000">
            <a:off x="1438707" y="1826860"/>
            <a:ext cx="2432341" cy="2160000"/>
          </a:xfrm>
          <a:prstGeom prst="hexagon">
            <a:avLst/>
          </a:prstGeom>
          <a:solidFill>
            <a:srgbClr val="547D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191E0E6E-01C3-D9A7-18A8-D1E6CB68D385}"/>
              </a:ext>
            </a:extLst>
          </p:cNvPr>
          <p:cNvSpPr/>
          <p:nvPr/>
        </p:nvSpPr>
        <p:spPr>
          <a:xfrm rot="5400000">
            <a:off x="3705658" y="1826861"/>
            <a:ext cx="2432341" cy="2160000"/>
          </a:xfrm>
          <a:prstGeom prst="hexagon">
            <a:avLst/>
          </a:prstGeom>
          <a:solidFill>
            <a:srgbClr val="98B1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64F6537A-3E27-9BEE-C39F-17806D9D0B31}"/>
              </a:ext>
            </a:extLst>
          </p:cNvPr>
          <p:cNvSpPr/>
          <p:nvPr/>
        </p:nvSpPr>
        <p:spPr>
          <a:xfrm rot="5400000">
            <a:off x="5972609" y="1826861"/>
            <a:ext cx="2432341" cy="2160000"/>
          </a:xfrm>
          <a:prstGeom prst="hexagon">
            <a:avLst/>
          </a:prstGeom>
          <a:solidFill>
            <a:srgbClr val="896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ECC81940-4815-3EA0-513D-7E704260FC17}"/>
              </a:ext>
            </a:extLst>
          </p:cNvPr>
          <p:cNvSpPr/>
          <p:nvPr/>
        </p:nvSpPr>
        <p:spPr>
          <a:xfrm rot="5400000">
            <a:off x="8219428" y="1826859"/>
            <a:ext cx="2432341" cy="2160000"/>
          </a:xfrm>
          <a:prstGeom prst="hexagon">
            <a:avLst/>
          </a:prstGeom>
          <a:solidFill>
            <a:srgbClr val="FFAF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0D9F7B97-E7D4-90D3-13F7-F589F4B61159}"/>
              </a:ext>
            </a:extLst>
          </p:cNvPr>
          <p:cNvSpPr/>
          <p:nvPr/>
        </p:nvSpPr>
        <p:spPr>
          <a:xfrm rot="5400000">
            <a:off x="2572178" y="3836635"/>
            <a:ext cx="2432341" cy="2160000"/>
          </a:xfrm>
          <a:prstGeom prst="hexagon">
            <a:avLst/>
          </a:prstGeom>
          <a:solidFill>
            <a:srgbClr val="ED3C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7BA94D1D-2715-B691-D12C-2FD4EA599113}"/>
              </a:ext>
            </a:extLst>
          </p:cNvPr>
          <p:cNvSpPr/>
          <p:nvPr/>
        </p:nvSpPr>
        <p:spPr>
          <a:xfrm rot="5400000">
            <a:off x="4839132" y="3836635"/>
            <a:ext cx="2432341" cy="2160000"/>
          </a:xfrm>
          <a:prstGeom prst="hexagon">
            <a:avLst/>
          </a:prstGeom>
          <a:solidFill>
            <a:srgbClr val="009C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2968D998-4AFA-466E-3FE4-7FAC71C611C9}"/>
              </a:ext>
            </a:extLst>
          </p:cNvPr>
          <p:cNvSpPr/>
          <p:nvPr/>
        </p:nvSpPr>
        <p:spPr>
          <a:xfrm rot="5400000">
            <a:off x="7106086" y="3836636"/>
            <a:ext cx="2432341" cy="2160000"/>
          </a:xfrm>
          <a:prstGeom prst="hexagon">
            <a:avLst/>
          </a:prstGeom>
          <a:solidFill>
            <a:srgbClr val="1F3E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D8DC2C-1E31-0BF2-0B84-DA65A2064930}"/>
              </a:ext>
            </a:extLst>
          </p:cNvPr>
          <p:cNvSpPr txBox="1"/>
          <p:nvPr/>
        </p:nvSpPr>
        <p:spPr>
          <a:xfrm>
            <a:off x="1605280" y="2235200"/>
            <a:ext cx="21742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Established in 2007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Centres in Uxbridge and Hartlepool</a:t>
            </a:r>
          </a:p>
          <a:p>
            <a:pPr marL="182563" marR="0" lvl="0" indent="-18256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445264-A8FF-5956-23E6-CFE380A717BC}"/>
              </a:ext>
            </a:extLst>
          </p:cNvPr>
          <p:cNvSpPr txBox="1"/>
          <p:nvPr/>
        </p:nvSpPr>
        <p:spPr>
          <a:xfrm>
            <a:off x="5008880" y="4363667"/>
            <a:ext cx="2174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Retained our Ofsted “good” inspection grade in June 2025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B21C17-C704-C8A7-E1BB-BFF27B14AD03}"/>
              </a:ext>
            </a:extLst>
          </p:cNvPr>
          <p:cNvSpPr txBox="1"/>
          <p:nvPr/>
        </p:nvSpPr>
        <p:spPr>
          <a:xfrm>
            <a:off x="6096000" y="2235200"/>
            <a:ext cx="21742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Supporting circa 500 learners on a variety of programmes at any one time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7904B2-3134-AF4B-2ADE-686365FD1BEA}"/>
              </a:ext>
            </a:extLst>
          </p:cNvPr>
          <p:cNvSpPr txBox="1"/>
          <p:nvPr/>
        </p:nvSpPr>
        <p:spPr>
          <a:xfrm>
            <a:off x="8371840" y="2235200"/>
            <a:ext cx="2174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Over 80 NHS Trusts choose Dynamic Training with their ongoing Learning &amp; Development Needs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D4C56F-E551-2F56-F660-3392F6BB62A3}"/>
              </a:ext>
            </a:extLst>
          </p:cNvPr>
          <p:cNvSpPr txBox="1"/>
          <p:nvPr/>
        </p:nvSpPr>
        <p:spPr>
          <a:xfrm>
            <a:off x="2717800" y="4174192"/>
            <a:ext cx="2174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Matrix Accredited.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Skills for Care Endorsed provider.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A disability confident employer</a:t>
            </a:r>
          </a:p>
        </p:txBody>
      </p:sp>
      <p:sp>
        <p:nvSpPr>
          <p:cNvPr id="16" name="AutoShape 4">
            <a:extLst>
              <a:ext uri="{FF2B5EF4-FFF2-40B4-BE49-F238E27FC236}">
                <a16:creationId xmlns:a16="http://schemas.microsoft.com/office/drawing/2014/main" id="{5FA83324-3830-BE24-F6FB-9B02852B4F02}"/>
              </a:ext>
            </a:extLst>
          </p:cNvPr>
          <p:cNvSpPr>
            <a:spLocks noChangeAspect="1" noChangeArrowheads="1"/>
          </p:cNvSpPr>
          <p:nvPr/>
        </p:nvSpPr>
        <p:spPr bwMode="auto">
          <a:xfrm flipH="1">
            <a:off x="6248400" y="1630680"/>
            <a:ext cx="1950720" cy="195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1355DD1-A62B-C418-9F2E-5706E605EFB9}"/>
              </a:ext>
            </a:extLst>
          </p:cNvPr>
          <p:cNvSpPr txBox="1"/>
          <p:nvPr/>
        </p:nvSpPr>
        <p:spPr>
          <a:xfrm>
            <a:off x="3830320" y="2209264"/>
            <a:ext cx="2214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Delivering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Apprenticeships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&amp;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Bespoke Training Solutions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7ACDF9D-33FE-0CEF-F393-C6324E4418EC}"/>
              </a:ext>
            </a:extLst>
          </p:cNvPr>
          <p:cNvSpPr txBox="1"/>
          <p:nvPr/>
        </p:nvSpPr>
        <p:spPr>
          <a:xfrm>
            <a:off x="7243789" y="4121744"/>
            <a:ext cx="21031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Part of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Calder Holding BV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13 companies with 1000+ employees in the UK and the Netherlands.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4593F798-8345-925A-A526-655B60EEF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Who are Dynamic Training</a:t>
            </a:r>
          </a:p>
        </p:txBody>
      </p:sp>
    </p:spTree>
    <p:extLst>
      <p:ext uri="{BB962C8B-B14F-4D97-AF65-F5344CB8AC3E}">
        <p14:creationId xmlns:p14="http://schemas.microsoft.com/office/powerpoint/2010/main" val="4220542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3440A1A-B544-BC4C-9E74-F57CA1361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600" dirty="0"/>
              <a:t>Safeguarding Support Officer Level 3 Apprenticeship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B96487-2117-ED8B-3E1C-5390D51655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143" y="1382973"/>
            <a:ext cx="9096574" cy="547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454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210879-04FC-BE3D-5C4F-9AEA30FBAF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/>
              <a:t>As part of this apprenticeship, participants complete a minimum of 326 hours of Off-the-Job learning over the duration of the programme.</a:t>
            </a:r>
          </a:p>
          <a:p>
            <a:endParaRPr lang="en-GB" sz="2000" dirty="0"/>
          </a:p>
          <a:p>
            <a:r>
              <a:rPr lang="en-GB" sz="2000" dirty="0"/>
              <a:t>Off-the-Job learning takes place during paid working hours and supports the development of the knowledge, skills and behaviours required within the Safeguarding Support Officer apprenticeship.</a:t>
            </a:r>
          </a:p>
          <a:p>
            <a:endParaRPr lang="en-GB" sz="2000" dirty="0"/>
          </a:p>
          <a:p>
            <a:r>
              <a:rPr lang="en-GB" sz="2000" dirty="0"/>
              <a:t>Of the Job learning is essential, mandatory requirement of an apprenticeship to enable the learner and employer to see impactful learning that takes place.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347A518-C5C8-69AE-0978-DD2DAC0DC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Off the Job Learning</a:t>
            </a:r>
          </a:p>
        </p:txBody>
      </p:sp>
    </p:spTree>
    <p:extLst>
      <p:ext uri="{BB962C8B-B14F-4D97-AF65-F5344CB8AC3E}">
        <p14:creationId xmlns:p14="http://schemas.microsoft.com/office/powerpoint/2010/main" val="3168925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6B133FE-F12B-A63C-85AF-5B2B24526C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3"/>
            <a:ext cx="5181600" cy="4787827"/>
          </a:xfrm>
        </p:spPr>
        <p:txBody>
          <a:bodyPr>
            <a:normAutofit lnSpcReduction="10000"/>
          </a:bodyPr>
          <a:lstStyle/>
          <a:p>
            <a:pPr lvl="0"/>
            <a:r>
              <a:rPr lang="en-GB" sz="1200" dirty="0"/>
              <a:t>Review your organisation’s safeguarding policies and procedures</a:t>
            </a:r>
          </a:p>
          <a:p>
            <a:pPr lvl="0"/>
            <a:r>
              <a:rPr lang="en-GB" sz="1200" dirty="0"/>
              <a:t>Map escalation routes (“who to tell if…”) for different safeguarding scenarios</a:t>
            </a:r>
          </a:p>
          <a:p>
            <a:pPr lvl="0"/>
            <a:r>
              <a:rPr lang="en-GB" sz="1200" dirty="0"/>
              <a:t>Shadow the Designated Safeguarding Lead (DSL) or safeguarding officer (including case handling, referrals, audits, caseloads, and supervisions)</a:t>
            </a:r>
          </a:p>
          <a:p>
            <a:pPr lvl="0"/>
            <a:r>
              <a:rPr lang="en-GB" sz="1200" dirty="0"/>
              <a:t>Attend safeguarding meetings and Multi-Agency Safeguarding Hub (MASH) meetings</a:t>
            </a:r>
          </a:p>
          <a:p>
            <a:pPr lvl="0"/>
            <a:r>
              <a:rPr lang="en-GB" sz="1200" dirty="0"/>
              <a:t>Observe and participate in referral processes and documentation</a:t>
            </a:r>
          </a:p>
          <a:p>
            <a:pPr lvl="0"/>
            <a:r>
              <a:rPr lang="en-GB" sz="1200" dirty="0"/>
              <a:t>Read and reflect on key safeguarding legislation:</a:t>
            </a:r>
          </a:p>
          <a:p>
            <a:pPr lvl="0"/>
            <a:r>
              <a:rPr lang="en-GB" sz="1200" dirty="0"/>
              <a:t>Complete e-learning on safeguarding topics (e.g. whistleblowing, Prevent, exploitation, domestic abuse, “Keeping Children Safe in Education” government training)</a:t>
            </a:r>
          </a:p>
          <a:p>
            <a:pPr lvl="0"/>
            <a:r>
              <a:rPr lang="en-GB" sz="1200" dirty="0"/>
              <a:t>Watch relevant safeguarding videos/webinars and write reflective journal entries (e.g. mental capacity, whistleblowing, safeguarding process, communication, supervision methods, British Values)</a:t>
            </a:r>
          </a:p>
          <a:p>
            <a:pPr lvl="0"/>
            <a:r>
              <a:rPr lang="en-GB" sz="1200" dirty="0"/>
              <a:t>Reflect on key case studies (e.g. Steven Hoskin case)</a:t>
            </a:r>
          </a:p>
          <a:p>
            <a:pPr lvl="0"/>
            <a:r>
              <a:rPr lang="en-GB" sz="1200" dirty="0"/>
              <a:t>Explore topics such as self-neglect and radicalisation</a:t>
            </a:r>
          </a:p>
          <a:p>
            <a:pPr lvl="0"/>
            <a:r>
              <a:rPr lang="en-GB" sz="1200" dirty="0"/>
              <a:t>Summarise types of abuse and key signs (physical, emotional, sexual, neglect, financial)</a:t>
            </a:r>
          </a:p>
          <a:p>
            <a:pPr lvl="0"/>
            <a:r>
              <a:rPr lang="en-GB" sz="1200" dirty="0"/>
              <a:t>Reflect on professional curiosity, boundaries, and ethical practice</a:t>
            </a:r>
          </a:p>
          <a:p>
            <a:pPr lvl="0"/>
            <a:endParaRPr lang="en-GB" sz="1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576ED4-308C-22B3-E513-021CA6D59EC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lvl="0"/>
            <a:r>
              <a:rPr lang="en-GB" sz="1200" dirty="0"/>
              <a:t>Learn about Safeguarding Adult Reviews (SAR), Safeguarding Adult Boards (SAB), and escalation protocols</a:t>
            </a:r>
          </a:p>
          <a:p>
            <a:pPr lvl="0"/>
            <a:r>
              <a:rPr lang="en-GB" sz="1200" dirty="0"/>
              <a:t>Attend partner agency sessions (social care, health, police, education)</a:t>
            </a:r>
          </a:p>
          <a:p>
            <a:pPr lvl="0"/>
            <a:r>
              <a:rPr lang="en-GB" sz="1200" dirty="0"/>
              <a:t>Create a flowchart of the safeguarding system and your role within it</a:t>
            </a:r>
          </a:p>
          <a:p>
            <a:pPr lvl="0"/>
            <a:r>
              <a:rPr lang="en-GB" sz="1200" dirty="0"/>
              <a:t>Work through safeguarding scenarios (e.g. disclosures or concerns), recording actions and reporting steps</a:t>
            </a:r>
          </a:p>
          <a:p>
            <a:pPr lvl="0"/>
            <a:r>
              <a:rPr lang="en-GB" sz="1200" dirty="0"/>
              <a:t>Draft anonymised case notes or referral forms and receive feedback</a:t>
            </a:r>
          </a:p>
          <a:p>
            <a:pPr lvl="0"/>
            <a:r>
              <a:rPr lang="en-GB" sz="1200" dirty="0"/>
              <a:t>Shadow complaints processes and review complaints procedures</a:t>
            </a:r>
          </a:p>
          <a:p>
            <a:pPr lvl="0"/>
            <a:r>
              <a:rPr lang="en-GB" sz="1200" dirty="0"/>
              <a:t>Observe inspection expectations (CQC/Ofsted), review past inspections, and identify improvements</a:t>
            </a:r>
          </a:p>
          <a:p>
            <a:pPr lvl="0"/>
            <a:r>
              <a:rPr lang="en-GB" sz="1200" dirty="0"/>
              <a:t>Reflect using models (e.g. Allenby reflection model) and maintain a reflective learning log</a:t>
            </a:r>
          </a:p>
          <a:p>
            <a:pPr lvl="0"/>
            <a:r>
              <a:rPr lang="en-GB" sz="1200" dirty="0"/>
              <a:t>Share safeguarding knowledge with colleagues/apprentices and reflect on teaching others</a:t>
            </a:r>
          </a:p>
          <a:p>
            <a:pPr lvl="0"/>
            <a:r>
              <a:rPr lang="en-GB" sz="1200" dirty="0"/>
              <a:t>Lead or contribute to a discussion session on safeguarding themes</a:t>
            </a:r>
          </a:p>
          <a:p>
            <a:pPr lvl="0"/>
            <a:r>
              <a:rPr lang="en-GB" sz="1200" dirty="0"/>
              <a:t>Complete specialist training (e.g. child sexual exploitation, mental health, county lines, modern slavery)</a:t>
            </a:r>
          </a:p>
          <a:p>
            <a:pPr lvl="0"/>
            <a:r>
              <a:rPr lang="en-GB" sz="1200" dirty="0"/>
              <a:t>Undertake a small safeguarding improvement project (e.g. updating noticeboards, creating quick-reference guides)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9DA5788-FB2E-EFFF-95DA-95CDFCADC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Off the Job learning activities include:</a:t>
            </a:r>
          </a:p>
        </p:txBody>
      </p:sp>
    </p:spTree>
    <p:extLst>
      <p:ext uri="{BB962C8B-B14F-4D97-AF65-F5344CB8AC3E}">
        <p14:creationId xmlns:p14="http://schemas.microsoft.com/office/powerpoint/2010/main" val="2763050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AD13680-35E5-F379-348B-A1626A8533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091222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400" dirty="0"/>
              <a:t>On successful completion of the programme, participants may progress where opportunity arises areas such as:</a:t>
            </a:r>
          </a:p>
          <a:p>
            <a:pPr marL="0" indent="0">
              <a:buNone/>
            </a:pPr>
            <a:r>
              <a:rPr lang="en-GB" sz="1400" b="1" dirty="0"/>
              <a:t>Career Progression Opportunities</a:t>
            </a:r>
            <a:endParaRPr lang="en-GB" sz="1400" dirty="0"/>
          </a:p>
          <a:p>
            <a:pPr lvl="0"/>
            <a:r>
              <a:rPr lang="en-GB" sz="1400" dirty="0"/>
              <a:t>Safeguarding Officer / Safeguarding Lead (DSL)</a:t>
            </a:r>
          </a:p>
          <a:p>
            <a:pPr lvl="0"/>
            <a:r>
              <a:rPr lang="en-GB" sz="1400" dirty="0"/>
              <a:t>Youth Worker or Youth Justice Practitioner</a:t>
            </a:r>
          </a:p>
          <a:p>
            <a:pPr lvl="0"/>
            <a:r>
              <a:rPr lang="en-GB" sz="1400" dirty="0"/>
              <a:t>Social Work Assistant</a:t>
            </a:r>
          </a:p>
          <a:p>
            <a:pPr lvl="0"/>
            <a:r>
              <a:rPr lang="en-GB" sz="1400" dirty="0"/>
              <a:t>Learning Mentor / Pastoral Support Role</a:t>
            </a:r>
          </a:p>
          <a:p>
            <a:pPr lvl="0"/>
            <a:r>
              <a:rPr lang="en-GB" sz="1400" dirty="0"/>
              <a:t>Health and Social Care Support Roles</a:t>
            </a:r>
          </a:p>
          <a:p>
            <a:pPr marL="0" indent="0">
              <a:buNone/>
            </a:pPr>
            <a:br>
              <a:rPr lang="en-GB" sz="1400" dirty="0"/>
            </a:br>
            <a:r>
              <a:rPr lang="en-GB" sz="1400" b="1" dirty="0"/>
              <a:t>Further Education &amp; Training</a:t>
            </a:r>
            <a:endParaRPr lang="en-GB" sz="1400" dirty="0"/>
          </a:p>
          <a:p>
            <a:pPr lvl="0"/>
            <a:r>
              <a:rPr lang="en-GB" sz="1400" dirty="0"/>
              <a:t>Level 4 / 5 Safeguarding or Advanced Practitioner qualifications</a:t>
            </a:r>
          </a:p>
          <a:p>
            <a:pPr lvl="0"/>
            <a:r>
              <a:rPr lang="en-GB" sz="1400" dirty="0"/>
              <a:t>Level 5 Leadership and Management in Health &amp; Social Care</a:t>
            </a:r>
          </a:p>
          <a:p>
            <a:pPr lvl="0"/>
            <a:r>
              <a:rPr lang="en-GB" sz="1400" dirty="0"/>
              <a:t>Level 5 Learning and Development (for training roles)</a:t>
            </a:r>
          </a:p>
          <a:p>
            <a:pPr lvl="0"/>
            <a:r>
              <a:rPr lang="en-GB" sz="1400" dirty="0"/>
              <a:t>Access to Higher Education Diploma  of Foundation Degree (Social Work / Health &amp; Social Care).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7D55B73-D3E2-54EF-7343-92B0164AE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Progression Opportunities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E1C0DBA2-B7DC-BDF8-6349-525112FB1E5D}"/>
              </a:ext>
            </a:extLst>
          </p:cNvPr>
          <p:cNvSpPr txBox="1">
            <a:spLocks/>
          </p:cNvSpPr>
          <p:nvPr/>
        </p:nvSpPr>
        <p:spPr>
          <a:xfrm>
            <a:off x="6262578" y="1825624"/>
            <a:ext cx="5091222" cy="47665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en-GB" sz="1400" b="1" dirty="0"/>
              <a:t>Specialist Development Options</a:t>
            </a:r>
            <a:endParaRPr lang="en-GB" sz="1400" dirty="0"/>
          </a:p>
          <a:p>
            <a:r>
              <a:rPr lang="en-GB" sz="1400" dirty="0"/>
              <a:t>Training in areas such as: </a:t>
            </a:r>
          </a:p>
          <a:p>
            <a:pPr lvl="1"/>
            <a:r>
              <a:rPr lang="en-GB" sz="1400" dirty="0"/>
              <a:t>Mental Health and Safeguarding</a:t>
            </a:r>
          </a:p>
          <a:p>
            <a:pPr lvl="1"/>
            <a:r>
              <a:rPr lang="en-GB" sz="1400" dirty="0"/>
              <a:t>Child Sexual Exploitation (CSE)</a:t>
            </a:r>
          </a:p>
          <a:p>
            <a:pPr lvl="1"/>
            <a:r>
              <a:rPr lang="en-GB" sz="1400" dirty="0"/>
              <a:t>Safeguarding Adults / MCA &amp; </a:t>
            </a:r>
            <a:r>
              <a:rPr lang="en-GB" sz="1400" dirty="0" err="1"/>
              <a:t>DoLS</a:t>
            </a:r>
            <a:endParaRPr lang="en-GB" sz="1400" dirty="0"/>
          </a:p>
          <a:p>
            <a:pPr lvl="1"/>
            <a:r>
              <a:rPr lang="en-GB" sz="1400" dirty="0"/>
              <a:t>Prevent / Radicalisation</a:t>
            </a:r>
          </a:p>
          <a:p>
            <a:pPr lvl="1"/>
            <a:r>
              <a:rPr lang="en-GB" sz="1400" dirty="0"/>
              <a:t>Domestic Abuse</a:t>
            </a:r>
          </a:p>
          <a:p>
            <a:pPr marL="0" indent="0">
              <a:buFontTx/>
              <a:buNone/>
            </a:pPr>
            <a:r>
              <a:rPr lang="en-GB" sz="1400" b="1" dirty="0"/>
              <a:t>Professional Development</a:t>
            </a:r>
            <a:endParaRPr lang="en-GB" sz="1400" dirty="0"/>
          </a:p>
          <a:p>
            <a:r>
              <a:rPr lang="en-GB" sz="1400" dirty="0"/>
              <a:t>Membership of safeguarding or care-related professional bodies</a:t>
            </a:r>
          </a:p>
          <a:p>
            <a:r>
              <a:rPr lang="en-GB" sz="1400" dirty="0"/>
              <a:t>Continued CPD through safeguarding training and workshops</a:t>
            </a:r>
          </a:p>
          <a:p>
            <a:r>
              <a:rPr lang="en-GB" sz="1400" dirty="0"/>
              <a:t>Progression into supervisory or multi-agency working roles</a:t>
            </a:r>
          </a:p>
        </p:txBody>
      </p:sp>
    </p:spTree>
    <p:extLst>
      <p:ext uri="{BB962C8B-B14F-4D97-AF65-F5344CB8AC3E}">
        <p14:creationId xmlns:p14="http://schemas.microsoft.com/office/powerpoint/2010/main" val="4181377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F9B44AEA-0B9D-CEA7-6F18-73CAB61FB5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66700" indent="-266700"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US" sz="1500" dirty="0"/>
              <a:t>An apprenticeship is a work-based learning programme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500" dirty="0"/>
              <a:t>D</a:t>
            </a:r>
            <a:r>
              <a:rPr lang="en-GB" sz="1500" dirty="0">
                <a:cs typeface="Arial" panose="020B0604020202020204" pitchFamily="34" charset="0"/>
              </a:rPr>
              <a:t>eveloped by employers from the sector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500" dirty="0"/>
              <a:t>Funded through the apprenticeship Levy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500" dirty="0"/>
              <a:t>Suitable for new entrants and existing staff developing their careers.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  <a:buNone/>
            </a:pPr>
            <a:br>
              <a:rPr lang="en-GB" sz="1500" dirty="0"/>
            </a:br>
            <a:r>
              <a:rPr lang="en-GB" sz="1500" dirty="0"/>
              <a:t>An apprenticeship consists of: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US" sz="1500" dirty="0"/>
              <a:t>An apprenticeship is a work-based learning programme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500" b="1" dirty="0"/>
              <a:t>Knowledge</a:t>
            </a:r>
            <a:r>
              <a:rPr lang="en-GB" sz="1500" dirty="0"/>
              <a:t> of the areas involved in the staff's role at the appropriate level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500" b="1" dirty="0"/>
              <a:t>Skills</a:t>
            </a:r>
            <a:r>
              <a:rPr lang="en-GB" sz="1500" dirty="0"/>
              <a:t> the learner is expected to demonstrate competently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500" dirty="0"/>
              <a:t>An option to upskilling in maths and English and achievement of functional skills (if not mandated)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r>
              <a:rPr lang="en-GB" sz="1500" dirty="0"/>
              <a:t>Achievement of Diploma or other requirement subject to the needs of the apprenticeship standard</a:t>
            </a:r>
          </a:p>
          <a:p>
            <a:pPr marL="742950" lvl="1" indent="-285750"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endParaRPr lang="en-GB" sz="1400" dirty="0"/>
          </a:p>
          <a:p>
            <a:pPr marL="742950" lvl="1" indent="-285750">
              <a:lnSpc>
                <a:spcPct val="150000"/>
              </a:lnSpc>
              <a:spcBef>
                <a:spcPts val="600"/>
              </a:spcBef>
              <a:buClr>
                <a:srgbClr val="002060"/>
              </a:buClr>
            </a:pPr>
            <a:endParaRPr lang="en-GB" sz="1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33A5BB8-F4EF-A924-F992-05C11F77E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Apprenticeships: What You Need to Know</a:t>
            </a:r>
          </a:p>
        </p:txBody>
      </p:sp>
    </p:spTree>
    <p:extLst>
      <p:ext uri="{BB962C8B-B14F-4D97-AF65-F5344CB8AC3E}">
        <p14:creationId xmlns:p14="http://schemas.microsoft.com/office/powerpoint/2010/main" val="11147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9ABB2D15-D2A7-CC91-57FB-1F9945F87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noProof="0" dirty="0"/>
              <a:t>The Apprenticeship Journey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A38F0D2-148F-A424-B816-27D68DD758F1}"/>
              </a:ext>
            </a:extLst>
          </p:cNvPr>
          <p:cNvGrpSpPr/>
          <p:nvPr/>
        </p:nvGrpSpPr>
        <p:grpSpPr>
          <a:xfrm>
            <a:off x="486966" y="1804979"/>
            <a:ext cx="10979130" cy="646331"/>
            <a:chOff x="712853" y="1607336"/>
            <a:chExt cx="10979130" cy="64633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A6C32B8-1AF8-00AB-4765-2B354AD7EB0E}"/>
                </a:ext>
              </a:extLst>
            </p:cNvPr>
            <p:cNvSpPr txBox="1"/>
            <p:nvPr/>
          </p:nvSpPr>
          <p:spPr>
            <a:xfrm>
              <a:off x="2776975" y="1607336"/>
              <a:ext cx="2263385" cy="64633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noProof="0" dirty="0">
                  <a:solidFill>
                    <a:schemeClr val="tx1"/>
                  </a:solidFill>
                </a:rPr>
                <a:t>On </a:t>
              </a:r>
            </a:p>
            <a:p>
              <a:pPr algn="ctr"/>
              <a:r>
                <a:rPr lang="en-GB" noProof="0" dirty="0">
                  <a:solidFill>
                    <a:schemeClr val="tx1"/>
                  </a:solidFill>
                </a:rPr>
                <a:t>Programme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619C42C-0E3E-96D2-5E3E-2C5FA923687F}"/>
                </a:ext>
              </a:extLst>
            </p:cNvPr>
            <p:cNvSpPr txBox="1"/>
            <p:nvPr/>
          </p:nvSpPr>
          <p:spPr>
            <a:xfrm>
              <a:off x="712853" y="1607336"/>
              <a:ext cx="2006972" cy="64633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noProof="0" dirty="0">
                  <a:solidFill>
                    <a:schemeClr val="tx1"/>
                  </a:solidFill>
                </a:rPr>
                <a:t>Application</a:t>
              </a:r>
            </a:p>
            <a:p>
              <a:pPr algn="ctr"/>
              <a:endParaRPr lang="en-GB" noProof="0" dirty="0">
                <a:solidFill>
                  <a:schemeClr val="tx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70118D4-D3F1-484E-374F-E8F3C134B4AE}"/>
                </a:ext>
              </a:extLst>
            </p:cNvPr>
            <p:cNvSpPr txBox="1"/>
            <p:nvPr/>
          </p:nvSpPr>
          <p:spPr>
            <a:xfrm>
              <a:off x="7339364" y="1607336"/>
              <a:ext cx="2293188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1200" noProof="0" dirty="0">
                  <a:solidFill>
                    <a:schemeClr val="tx1"/>
                  </a:solidFill>
                </a:rPr>
                <a:t>EPA / Apprenticeship Assessment</a:t>
              </a:r>
            </a:p>
            <a:p>
              <a:pPr algn="ctr"/>
              <a:r>
                <a:rPr lang="en-GB" sz="1200" noProof="0" dirty="0">
                  <a:solidFill>
                    <a:schemeClr val="tx1"/>
                  </a:solidFill>
                </a:rPr>
                <a:t>(example)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2BB202C-E42D-6085-15E1-58D3860E99E6}"/>
                </a:ext>
              </a:extLst>
            </p:cNvPr>
            <p:cNvSpPr txBox="1"/>
            <p:nvPr/>
          </p:nvSpPr>
          <p:spPr>
            <a:xfrm>
              <a:off x="5095029" y="1607336"/>
              <a:ext cx="2188675" cy="646331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noProof="0" dirty="0">
                  <a:solidFill>
                    <a:schemeClr val="tx1"/>
                  </a:solidFill>
                </a:rPr>
                <a:t>Assessment </a:t>
              </a:r>
            </a:p>
            <a:p>
              <a:pPr algn="ctr"/>
              <a:r>
                <a:rPr lang="en-GB" noProof="0" dirty="0">
                  <a:solidFill>
                    <a:schemeClr val="tx1"/>
                  </a:solidFill>
                </a:rPr>
                <a:t>Gateway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3926BB7-3D19-3AAE-DDD5-2BD5FE4C655F}"/>
                </a:ext>
              </a:extLst>
            </p:cNvPr>
            <p:cNvSpPr txBox="1"/>
            <p:nvPr/>
          </p:nvSpPr>
          <p:spPr>
            <a:xfrm>
              <a:off x="9685011" y="1607336"/>
              <a:ext cx="2006972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noProof="0" dirty="0">
                  <a:solidFill>
                    <a:schemeClr val="tx1"/>
                  </a:solidFill>
                </a:rPr>
                <a:t>Completion</a:t>
              </a:r>
            </a:p>
            <a:p>
              <a:pPr algn="ctr"/>
              <a:endParaRPr lang="en-GB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137E63A-52F9-704C-7419-A2BD0F03A14E}"/>
              </a:ext>
            </a:extLst>
          </p:cNvPr>
          <p:cNvGrpSpPr/>
          <p:nvPr/>
        </p:nvGrpSpPr>
        <p:grpSpPr>
          <a:xfrm>
            <a:off x="9818065" y="2587006"/>
            <a:ext cx="1351865" cy="3878915"/>
            <a:chOff x="9813340" y="2282880"/>
            <a:chExt cx="1351865" cy="387891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D842A71A-8812-2B86-E36C-AE4CDC8B3E87}"/>
                </a:ext>
              </a:extLst>
            </p:cNvPr>
            <p:cNvGrpSpPr/>
            <p:nvPr/>
          </p:nvGrpSpPr>
          <p:grpSpPr>
            <a:xfrm>
              <a:off x="9873207" y="3654712"/>
              <a:ext cx="1232130" cy="1150702"/>
              <a:chOff x="9806086" y="3471172"/>
              <a:chExt cx="1313576" cy="1150702"/>
            </a:xfrm>
          </p:grpSpPr>
          <p:pic>
            <p:nvPicPr>
              <p:cNvPr id="19" name="Graphic 18" descr="Diploma roll with solid fill">
                <a:extLst>
                  <a:ext uri="{FF2B5EF4-FFF2-40B4-BE49-F238E27FC236}">
                    <a16:creationId xmlns:a16="http://schemas.microsoft.com/office/drawing/2014/main" id="{7E60ED74-89D1-12B7-543E-1AC7C23E18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9806086" y="3471172"/>
                <a:ext cx="1150701" cy="1150702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EE4A230-0B99-AAB0-D671-3C4375232CB6}"/>
                  </a:ext>
                </a:extLst>
              </p:cNvPr>
              <p:cNvSpPr txBox="1"/>
              <p:nvPr/>
            </p:nvSpPr>
            <p:spPr>
              <a:xfrm>
                <a:off x="9857157" y="4281254"/>
                <a:ext cx="126250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Certification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C0A4661-E8EF-AF09-A3D1-F22E22E34CA6}"/>
                </a:ext>
              </a:extLst>
            </p:cNvPr>
            <p:cNvGrpSpPr/>
            <p:nvPr/>
          </p:nvGrpSpPr>
          <p:grpSpPr>
            <a:xfrm>
              <a:off x="9897160" y="5060609"/>
              <a:ext cx="1184225" cy="1101186"/>
              <a:chOff x="9812933" y="5060609"/>
              <a:chExt cx="1184225" cy="1101186"/>
            </a:xfrm>
          </p:grpSpPr>
          <p:pic>
            <p:nvPicPr>
              <p:cNvPr id="17" name="Graphic 16" descr="Business Growth outline">
                <a:extLst>
                  <a:ext uri="{FF2B5EF4-FFF2-40B4-BE49-F238E27FC236}">
                    <a16:creationId xmlns:a16="http://schemas.microsoft.com/office/drawing/2014/main" id="{FFAD420E-54C4-C235-AD56-EF1FB9D6A3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924236" y="5060609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A6FBE6A-BE72-9C4A-386A-C04455068852}"/>
                  </a:ext>
                </a:extLst>
              </p:cNvPr>
              <p:cNvSpPr txBox="1"/>
              <p:nvPr/>
            </p:nvSpPr>
            <p:spPr>
              <a:xfrm>
                <a:off x="9812933" y="5854018"/>
                <a:ext cx="118422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Progression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3018B90-7276-4D25-CA04-D8E28DF4EF88}"/>
                </a:ext>
              </a:extLst>
            </p:cNvPr>
            <p:cNvGrpSpPr/>
            <p:nvPr/>
          </p:nvGrpSpPr>
          <p:grpSpPr>
            <a:xfrm>
              <a:off x="9813340" y="2282880"/>
              <a:ext cx="1351865" cy="1175057"/>
              <a:chOff x="9705503" y="2270352"/>
              <a:chExt cx="1351865" cy="1175057"/>
            </a:xfrm>
          </p:grpSpPr>
          <p:pic>
            <p:nvPicPr>
              <p:cNvPr id="15" name="Graphic 14" descr="Aspiration with solid fill">
                <a:extLst>
                  <a:ext uri="{FF2B5EF4-FFF2-40B4-BE49-F238E27FC236}">
                    <a16:creationId xmlns:a16="http://schemas.microsoft.com/office/drawing/2014/main" id="{3B2757E4-9FC8-33EC-7D9B-85342E8E59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9857155" y="2270352"/>
                <a:ext cx="914400" cy="914400"/>
              </a:xfrm>
              <a:prstGeom prst="rect">
                <a:avLst/>
              </a:prstGeom>
            </p:spPr>
          </p:pic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104794A-315C-FA3F-8246-79480CA9ECB4}"/>
                  </a:ext>
                </a:extLst>
              </p:cNvPr>
              <p:cNvSpPr txBox="1"/>
              <p:nvPr/>
            </p:nvSpPr>
            <p:spPr>
              <a:xfrm>
                <a:off x="9705503" y="3137632"/>
                <a:ext cx="1351865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Achievement</a:t>
                </a:r>
              </a:p>
            </p:txBody>
          </p:sp>
        </p:grp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21B6532-3BE7-8225-8404-58B2815A87D7}"/>
              </a:ext>
            </a:extLst>
          </p:cNvPr>
          <p:cNvGrpSpPr/>
          <p:nvPr/>
        </p:nvGrpSpPr>
        <p:grpSpPr>
          <a:xfrm>
            <a:off x="7247060" y="2478892"/>
            <a:ext cx="2026022" cy="3959186"/>
            <a:chOff x="6914422" y="2418051"/>
            <a:chExt cx="2026022" cy="3959186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DDD6E6B7-FB0E-D71D-A9F8-696AE24965D1}"/>
                </a:ext>
              </a:extLst>
            </p:cNvPr>
            <p:cNvGrpSpPr/>
            <p:nvPr/>
          </p:nvGrpSpPr>
          <p:grpSpPr>
            <a:xfrm>
              <a:off x="6914422" y="2418051"/>
              <a:ext cx="2006972" cy="1033984"/>
              <a:chOff x="6914422" y="2282880"/>
              <a:chExt cx="2006972" cy="1033984"/>
            </a:xfrm>
          </p:grpSpPr>
          <p:pic>
            <p:nvPicPr>
              <p:cNvPr id="38" name="Graphic 37" descr="Eye with solid fill">
                <a:extLst>
                  <a:ext uri="{FF2B5EF4-FFF2-40B4-BE49-F238E27FC236}">
                    <a16:creationId xmlns:a16="http://schemas.microsoft.com/office/drawing/2014/main" id="{98A1E2A1-5817-E8F9-A0DB-E87ED63AA0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460708" y="2282880"/>
                <a:ext cx="914400" cy="914400"/>
              </a:xfrm>
              <a:prstGeom prst="rect">
                <a:avLst/>
              </a:prstGeom>
            </p:spPr>
          </p:pic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6A170D1-1123-A657-EF1B-D7C45BB67C7F}"/>
                  </a:ext>
                </a:extLst>
              </p:cNvPr>
              <p:cNvSpPr txBox="1"/>
              <p:nvPr/>
            </p:nvSpPr>
            <p:spPr>
              <a:xfrm>
                <a:off x="6914422" y="3009087"/>
                <a:ext cx="20069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Observation in practice</a:t>
                </a: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20B934EB-5943-E8C7-DFEC-369E52030CE1}"/>
                </a:ext>
              </a:extLst>
            </p:cNvPr>
            <p:cNvGrpSpPr/>
            <p:nvPr/>
          </p:nvGrpSpPr>
          <p:grpSpPr>
            <a:xfrm>
              <a:off x="6933472" y="3754008"/>
              <a:ext cx="2006972" cy="1019392"/>
              <a:chOff x="6933472" y="3754008"/>
              <a:chExt cx="2006972" cy="1019392"/>
            </a:xfrm>
          </p:grpSpPr>
          <p:grpSp>
            <p:nvGrpSpPr>
              <p:cNvPr id="27" name="Graphic 22" descr="Checklist with solid fill">
                <a:extLst>
                  <a:ext uri="{FF2B5EF4-FFF2-40B4-BE49-F238E27FC236}">
                    <a16:creationId xmlns:a16="http://schemas.microsoft.com/office/drawing/2014/main" id="{7FBC0228-A805-213A-6C0E-7D3F200F0FE6}"/>
                  </a:ext>
                </a:extLst>
              </p:cNvPr>
              <p:cNvGrpSpPr/>
              <p:nvPr/>
            </p:nvGrpSpPr>
            <p:grpSpPr>
              <a:xfrm>
                <a:off x="7695494" y="3754008"/>
                <a:ext cx="482928" cy="623132"/>
                <a:chOff x="6311736" y="4189785"/>
                <a:chExt cx="482928" cy="623132"/>
              </a:xfrm>
              <a:solidFill>
                <a:schemeClr val="bg1"/>
              </a:solidFill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C1909B9C-62D0-36D9-D657-FE44EBBF12C2}"/>
                    </a:ext>
                  </a:extLst>
                </p:cNvPr>
                <p:cNvSpPr/>
                <p:nvPr/>
              </p:nvSpPr>
              <p:spPr>
                <a:xfrm>
                  <a:off x="6311736" y="4189785"/>
                  <a:ext cx="482928" cy="623132"/>
                </a:xfrm>
                <a:custGeom>
                  <a:avLst/>
                  <a:gdLst>
                    <a:gd name="connsiteX0" fmla="*/ 57150 w 590550"/>
                    <a:gd name="connsiteY0" fmla="*/ 57150 h 762000"/>
                    <a:gd name="connsiteX1" fmla="*/ 533400 w 590550"/>
                    <a:gd name="connsiteY1" fmla="*/ 57150 h 762000"/>
                    <a:gd name="connsiteX2" fmla="*/ 533400 w 590550"/>
                    <a:gd name="connsiteY2" fmla="*/ 704850 h 762000"/>
                    <a:gd name="connsiteX3" fmla="*/ 57150 w 590550"/>
                    <a:gd name="connsiteY3" fmla="*/ 704850 h 762000"/>
                    <a:gd name="connsiteX4" fmla="*/ 57150 w 590550"/>
                    <a:gd name="connsiteY4" fmla="*/ 57150 h 762000"/>
                    <a:gd name="connsiteX5" fmla="*/ 0 w 590550"/>
                    <a:gd name="connsiteY5" fmla="*/ 762000 h 762000"/>
                    <a:gd name="connsiteX6" fmla="*/ 590550 w 590550"/>
                    <a:gd name="connsiteY6" fmla="*/ 762000 h 762000"/>
                    <a:gd name="connsiteX7" fmla="*/ 590550 w 590550"/>
                    <a:gd name="connsiteY7" fmla="*/ 0 h 762000"/>
                    <a:gd name="connsiteX8" fmla="*/ 0 w 590550"/>
                    <a:gd name="connsiteY8" fmla="*/ 0 h 762000"/>
                    <a:gd name="connsiteX9" fmla="*/ 0 w 590550"/>
                    <a:gd name="connsiteY9" fmla="*/ 762000 h 762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90550" h="762000">
                      <a:moveTo>
                        <a:pt x="57150" y="57150"/>
                      </a:moveTo>
                      <a:lnTo>
                        <a:pt x="533400" y="57150"/>
                      </a:lnTo>
                      <a:lnTo>
                        <a:pt x="533400" y="704850"/>
                      </a:lnTo>
                      <a:lnTo>
                        <a:pt x="57150" y="704850"/>
                      </a:lnTo>
                      <a:lnTo>
                        <a:pt x="57150" y="57150"/>
                      </a:lnTo>
                      <a:close/>
                      <a:moveTo>
                        <a:pt x="0" y="762000"/>
                      </a:moveTo>
                      <a:lnTo>
                        <a:pt x="590550" y="762000"/>
                      </a:lnTo>
                      <a:lnTo>
                        <a:pt x="590550" y="0"/>
                      </a:lnTo>
                      <a:lnTo>
                        <a:pt x="0" y="0"/>
                      </a:lnTo>
                      <a:lnTo>
                        <a:pt x="0" y="76200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F1982058-1D84-6062-B4B7-7921528BF747}"/>
                    </a:ext>
                  </a:extLst>
                </p:cNvPr>
                <p:cNvSpPr/>
                <p:nvPr/>
              </p:nvSpPr>
              <p:spPr>
                <a:xfrm>
                  <a:off x="6572250" y="4263226"/>
                  <a:ext cx="161925" cy="38100"/>
                </a:xfrm>
                <a:custGeom>
                  <a:avLst/>
                  <a:gdLst>
                    <a:gd name="connsiteX0" fmla="*/ 0 w 161925"/>
                    <a:gd name="connsiteY0" fmla="*/ 0 h 38100"/>
                    <a:gd name="connsiteX1" fmla="*/ 161925 w 161925"/>
                    <a:gd name="connsiteY1" fmla="*/ 0 h 38100"/>
                    <a:gd name="connsiteX2" fmla="*/ 161925 w 161925"/>
                    <a:gd name="connsiteY2" fmla="*/ 38100 h 38100"/>
                    <a:gd name="connsiteX3" fmla="*/ 0 w 161925"/>
                    <a:gd name="connsiteY3" fmla="*/ 3810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1925" h="38100">
                      <a:moveTo>
                        <a:pt x="0" y="0"/>
                      </a:moveTo>
                      <a:lnTo>
                        <a:pt x="161925" y="0"/>
                      </a:lnTo>
                      <a:lnTo>
                        <a:pt x="161925" y="38100"/>
                      </a:lnTo>
                      <a:lnTo>
                        <a:pt x="0" y="38100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E01AA15D-F4B2-329F-D85D-6E416000621B}"/>
                    </a:ext>
                  </a:extLst>
                </p:cNvPr>
                <p:cNvSpPr/>
                <p:nvPr/>
              </p:nvSpPr>
              <p:spPr>
                <a:xfrm>
                  <a:off x="6572250" y="4415626"/>
                  <a:ext cx="161925" cy="38100"/>
                </a:xfrm>
                <a:custGeom>
                  <a:avLst/>
                  <a:gdLst>
                    <a:gd name="connsiteX0" fmla="*/ 0 w 161925"/>
                    <a:gd name="connsiteY0" fmla="*/ 0 h 38100"/>
                    <a:gd name="connsiteX1" fmla="*/ 161925 w 161925"/>
                    <a:gd name="connsiteY1" fmla="*/ 0 h 38100"/>
                    <a:gd name="connsiteX2" fmla="*/ 161925 w 161925"/>
                    <a:gd name="connsiteY2" fmla="*/ 38100 h 38100"/>
                    <a:gd name="connsiteX3" fmla="*/ 0 w 161925"/>
                    <a:gd name="connsiteY3" fmla="*/ 3810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1925" h="38100">
                      <a:moveTo>
                        <a:pt x="0" y="0"/>
                      </a:moveTo>
                      <a:lnTo>
                        <a:pt x="161925" y="0"/>
                      </a:lnTo>
                      <a:lnTo>
                        <a:pt x="161925" y="38100"/>
                      </a:lnTo>
                      <a:lnTo>
                        <a:pt x="0" y="38100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2" name="Freeform: Shape 31">
                  <a:extLst>
                    <a:ext uri="{FF2B5EF4-FFF2-40B4-BE49-F238E27FC236}">
                      <a16:creationId xmlns:a16="http://schemas.microsoft.com/office/drawing/2014/main" id="{379935AD-21F7-A71B-737B-4DAB36F8D456}"/>
                    </a:ext>
                  </a:extLst>
                </p:cNvPr>
                <p:cNvSpPr/>
                <p:nvPr/>
              </p:nvSpPr>
              <p:spPr>
                <a:xfrm>
                  <a:off x="6572250" y="4720426"/>
                  <a:ext cx="161925" cy="38100"/>
                </a:xfrm>
                <a:custGeom>
                  <a:avLst/>
                  <a:gdLst>
                    <a:gd name="connsiteX0" fmla="*/ 0 w 161925"/>
                    <a:gd name="connsiteY0" fmla="*/ 0 h 38100"/>
                    <a:gd name="connsiteX1" fmla="*/ 161925 w 161925"/>
                    <a:gd name="connsiteY1" fmla="*/ 0 h 38100"/>
                    <a:gd name="connsiteX2" fmla="*/ 161925 w 161925"/>
                    <a:gd name="connsiteY2" fmla="*/ 38100 h 38100"/>
                    <a:gd name="connsiteX3" fmla="*/ 0 w 161925"/>
                    <a:gd name="connsiteY3" fmla="*/ 3810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1925" h="38100">
                      <a:moveTo>
                        <a:pt x="0" y="0"/>
                      </a:moveTo>
                      <a:lnTo>
                        <a:pt x="161925" y="0"/>
                      </a:lnTo>
                      <a:lnTo>
                        <a:pt x="161925" y="38100"/>
                      </a:lnTo>
                      <a:lnTo>
                        <a:pt x="0" y="38100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FA81F10E-D6E6-009A-ED45-E34B80237648}"/>
                    </a:ext>
                  </a:extLst>
                </p:cNvPr>
                <p:cNvSpPr/>
                <p:nvPr/>
              </p:nvSpPr>
              <p:spPr>
                <a:xfrm>
                  <a:off x="6572250" y="4568026"/>
                  <a:ext cx="161925" cy="38100"/>
                </a:xfrm>
                <a:custGeom>
                  <a:avLst/>
                  <a:gdLst>
                    <a:gd name="connsiteX0" fmla="*/ 0 w 161925"/>
                    <a:gd name="connsiteY0" fmla="*/ 0 h 38100"/>
                    <a:gd name="connsiteX1" fmla="*/ 161925 w 161925"/>
                    <a:gd name="connsiteY1" fmla="*/ 0 h 38100"/>
                    <a:gd name="connsiteX2" fmla="*/ 161925 w 161925"/>
                    <a:gd name="connsiteY2" fmla="*/ 38100 h 38100"/>
                    <a:gd name="connsiteX3" fmla="*/ 0 w 161925"/>
                    <a:gd name="connsiteY3" fmla="*/ 38100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1925" h="38100">
                      <a:moveTo>
                        <a:pt x="0" y="0"/>
                      </a:moveTo>
                      <a:lnTo>
                        <a:pt x="161925" y="0"/>
                      </a:lnTo>
                      <a:lnTo>
                        <a:pt x="161925" y="38100"/>
                      </a:lnTo>
                      <a:lnTo>
                        <a:pt x="0" y="38100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91E0D59B-0A09-387D-269A-99061C297B17}"/>
                    </a:ext>
                  </a:extLst>
                </p:cNvPr>
                <p:cNvSpPr/>
                <p:nvPr/>
              </p:nvSpPr>
              <p:spPr>
                <a:xfrm>
                  <a:off x="6372225" y="4215601"/>
                  <a:ext cx="140969" cy="116205"/>
                </a:xfrm>
                <a:custGeom>
                  <a:avLst/>
                  <a:gdLst>
                    <a:gd name="connsiteX0" fmla="*/ 140970 w 140969"/>
                    <a:gd name="connsiteY0" fmla="*/ 26670 h 116205"/>
                    <a:gd name="connsiteX1" fmla="*/ 114300 w 140969"/>
                    <a:gd name="connsiteY1" fmla="*/ 0 h 116205"/>
                    <a:gd name="connsiteX2" fmla="*/ 51435 w 140969"/>
                    <a:gd name="connsiteY2" fmla="*/ 62865 h 116205"/>
                    <a:gd name="connsiteX3" fmla="*/ 26670 w 140969"/>
                    <a:gd name="connsiteY3" fmla="*/ 38100 h 116205"/>
                    <a:gd name="connsiteX4" fmla="*/ 0 w 140969"/>
                    <a:gd name="connsiteY4" fmla="*/ 64770 h 116205"/>
                    <a:gd name="connsiteX5" fmla="*/ 51435 w 140969"/>
                    <a:gd name="connsiteY5" fmla="*/ 116205 h 1162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0969" h="116205">
                      <a:moveTo>
                        <a:pt x="140970" y="26670"/>
                      </a:moveTo>
                      <a:lnTo>
                        <a:pt x="114300" y="0"/>
                      </a:lnTo>
                      <a:lnTo>
                        <a:pt x="51435" y="62865"/>
                      </a:lnTo>
                      <a:lnTo>
                        <a:pt x="26670" y="38100"/>
                      </a:lnTo>
                      <a:lnTo>
                        <a:pt x="0" y="64770"/>
                      </a:lnTo>
                      <a:lnTo>
                        <a:pt x="51435" y="116205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39155E7B-C58F-A372-717D-487C3C86D039}"/>
                    </a:ext>
                  </a:extLst>
                </p:cNvPr>
                <p:cNvSpPr/>
                <p:nvPr/>
              </p:nvSpPr>
              <p:spPr>
                <a:xfrm>
                  <a:off x="6372225" y="4368001"/>
                  <a:ext cx="140969" cy="116205"/>
                </a:xfrm>
                <a:custGeom>
                  <a:avLst/>
                  <a:gdLst>
                    <a:gd name="connsiteX0" fmla="*/ 140970 w 140969"/>
                    <a:gd name="connsiteY0" fmla="*/ 26670 h 116205"/>
                    <a:gd name="connsiteX1" fmla="*/ 114300 w 140969"/>
                    <a:gd name="connsiteY1" fmla="*/ 0 h 116205"/>
                    <a:gd name="connsiteX2" fmla="*/ 51435 w 140969"/>
                    <a:gd name="connsiteY2" fmla="*/ 62865 h 116205"/>
                    <a:gd name="connsiteX3" fmla="*/ 26670 w 140969"/>
                    <a:gd name="connsiteY3" fmla="*/ 38100 h 116205"/>
                    <a:gd name="connsiteX4" fmla="*/ 0 w 140969"/>
                    <a:gd name="connsiteY4" fmla="*/ 64770 h 116205"/>
                    <a:gd name="connsiteX5" fmla="*/ 51435 w 140969"/>
                    <a:gd name="connsiteY5" fmla="*/ 116205 h 1162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0969" h="116205">
                      <a:moveTo>
                        <a:pt x="140970" y="26670"/>
                      </a:moveTo>
                      <a:lnTo>
                        <a:pt x="114300" y="0"/>
                      </a:lnTo>
                      <a:lnTo>
                        <a:pt x="51435" y="62865"/>
                      </a:lnTo>
                      <a:lnTo>
                        <a:pt x="26670" y="38100"/>
                      </a:lnTo>
                      <a:lnTo>
                        <a:pt x="0" y="64770"/>
                      </a:lnTo>
                      <a:lnTo>
                        <a:pt x="51435" y="116205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EED36FF2-E303-5CB3-DAD3-62E3D749875C}"/>
                    </a:ext>
                  </a:extLst>
                </p:cNvPr>
                <p:cNvSpPr/>
                <p:nvPr/>
              </p:nvSpPr>
              <p:spPr>
                <a:xfrm>
                  <a:off x="6372225" y="4520401"/>
                  <a:ext cx="140969" cy="116205"/>
                </a:xfrm>
                <a:custGeom>
                  <a:avLst/>
                  <a:gdLst>
                    <a:gd name="connsiteX0" fmla="*/ 140970 w 140969"/>
                    <a:gd name="connsiteY0" fmla="*/ 26670 h 116205"/>
                    <a:gd name="connsiteX1" fmla="*/ 114300 w 140969"/>
                    <a:gd name="connsiteY1" fmla="*/ 0 h 116205"/>
                    <a:gd name="connsiteX2" fmla="*/ 51435 w 140969"/>
                    <a:gd name="connsiteY2" fmla="*/ 62865 h 116205"/>
                    <a:gd name="connsiteX3" fmla="*/ 26670 w 140969"/>
                    <a:gd name="connsiteY3" fmla="*/ 38100 h 116205"/>
                    <a:gd name="connsiteX4" fmla="*/ 0 w 140969"/>
                    <a:gd name="connsiteY4" fmla="*/ 64770 h 116205"/>
                    <a:gd name="connsiteX5" fmla="*/ 51435 w 140969"/>
                    <a:gd name="connsiteY5" fmla="*/ 116205 h 1162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0969" h="116205">
                      <a:moveTo>
                        <a:pt x="140970" y="26670"/>
                      </a:moveTo>
                      <a:lnTo>
                        <a:pt x="114300" y="0"/>
                      </a:lnTo>
                      <a:lnTo>
                        <a:pt x="51435" y="62865"/>
                      </a:lnTo>
                      <a:lnTo>
                        <a:pt x="26670" y="38100"/>
                      </a:lnTo>
                      <a:lnTo>
                        <a:pt x="0" y="64770"/>
                      </a:lnTo>
                      <a:lnTo>
                        <a:pt x="51435" y="116205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2A48A7C0-6720-651E-1761-26C56D4BDEE3}"/>
                    </a:ext>
                  </a:extLst>
                </p:cNvPr>
                <p:cNvSpPr/>
                <p:nvPr/>
              </p:nvSpPr>
              <p:spPr>
                <a:xfrm>
                  <a:off x="6372225" y="4670896"/>
                  <a:ext cx="140969" cy="116204"/>
                </a:xfrm>
                <a:custGeom>
                  <a:avLst/>
                  <a:gdLst>
                    <a:gd name="connsiteX0" fmla="*/ 140970 w 140969"/>
                    <a:gd name="connsiteY0" fmla="*/ 26670 h 116204"/>
                    <a:gd name="connsiteX1" fmla="*/ 114300 w 140969"/>
                    <a:gd name="connsiteY1" fmla="*/ 0 h 116204"/>
                    <a:gd name="connsiteX2" fmla="*/ 51435 w 140969"/>
                    <a:gd name="connsiteY2" fmla="*/ 62865 h 116204"/>
                    <a:gd name="connsiteX3" fmla="*/ 26670 w 140969"/>
                    <a:gd name="connsiteY3" fmla="*/ 38100 h 116204"/>
                    <a:gd name="connsiteX4" fmla="*/ 0 w 140969"/>
                    <a:gd name="connsiteY4" fmla="*/ 64770 h 116204"/>
                    <a:gd name="connsiteX5" fmla="*/ 51435 w 140969"/>
                    <a:gd name="connsiteY5" fmla="*/ 116205 h 116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0969" h="116204">
                      <a:moveTo>
                        <a:pt x="140970" y="26670"/>
                      </a:moveTo>
                      <a:lnTo>
                        <a:pt x="114300" y="0"/>
                      </a:lnTo>
                      <a:lnTo>
                        <a:pt x="51435" y="62865"/>
                      </a:lnTo>
                      <a:lnTo>
                        <a:pt x="26670" y="38100"/>
                      </a:lnTo>
                      <a:lnTo>
                        <a:pt x="0" y="64770"/>
                      </a:lnTo>
                      <a:lnTo>
                        <a:pt x="51435" y="116205"/>
                      </a:lnTo>
                      <a:close/>
                    </a:path>
                  </a:pathLst>
                </a:custGeom>
                <a:ln/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endParaRPr lang="en-GB" noProof="0" dirty="0"/>
                </a:p>
              </p:txBody>
            </p:sp>
          </p:grp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23BC1DA-7B30-CB3A-A528-6A8EF39204D1}"/>
                  </a:ext>
                </a:extLst>
              </p:cNvPr>
              <p:cNvSpPr txBox="1"/>
              <p:nvPr/>
            </p:nvSpPr>
            <p:spPr>
              <a:xfrm>
                <a:off x="6933472" y="4465623"/>
                <a:ext cx="200697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Multiple choice exam</a:t>
                </a: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13A6407B-B289-B732-0881-616E281EDB5F}"/>
                </a:ext>
              </a:extLst>
            </p:cNvPr>
            <p:cNvGrpSpPr/>
            <p:nvPr/>
          </p:nvGrpSpPr>
          <p:grpSpPr>
            <a:xfrm>
              <a:off x="6932169" y="5145101"/>
              <a:ext cx="2006972" cy="1232136"/>
              <a:chOff x="6932169" y="5145101"/>
              <a:chExt cx="2006972" cy="1232136"/>
            </a:xfrm>
          </p:grpSpPr>
          <p:pic>
            <p:nvPicPr>
              <p:cNvPr id="25" name="Graphic 24" descr="Boardroom outline">
                <a:extLst>
                  <a:ext uri="{FF2B5EF4-FFF2-40B4-BE49-F238E27FC236}">
                    <a16:creationId xmlns:a16="http://schemas.microsoft.com/office/drawing/2014/main" id="{1F0B1231-142B-DB0A-0B1C-193EE291A1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531259" y="5145101"/>
                <a:ext cx="808792" cy="808792"/>
              </a:xfrm>
              <a:prstGeom prst="rect">
                <a:avLst/>
              </a:prstGeom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1D34764-43A2-C183-A9B0-5323DF4B1BE4}"/>
                  </a:ext>
                </a:extLst>
              </p:cNvPr>
              <p:cNvSpPr txBox="1"/>
              <p:nvPr/>
            </p:nvSpPr>
            <p:spPr>
              <a:xfrm>
                <a:off x="6932169" y="5854017"/>
                <a:ext cx="200697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Reflective journal and interview</a:t>
                </a:r>
              </a:p>
            </p:txBody>
          </p:sp>
        </p:grp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5774514-E7AE-3670-B53B-1BEB9FBB99B9}"/>
              </a:ext>
            </a:extLst>
          </p:cNvPr>
          <p:cNvGrpSpPr/>
          <p:nvPr/>
        </p:nvGrpSpPr>
        <p:grpSpPr>
          <a:xfrm>
            <a:off x="4972022" y="2585668"/>
            <a:ext cx="2006972" cy="4221743"/>
            <a:chOff x="4857655" y="2370938"/>
            <a:chExt cx="2006972" cy="4221743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0A33C3EE-C6B8-F80C-1EBC-DD0D4C40EA35}"/>
                </a:ext>
              </a:extLst>
            </p:cNvPr>
            <p:cNvGrpSpPr/>
            <p:nvPr/>
          </p:nvGrpSpPr>
          <p:grpSpPr>
            <a:xfrm>
              <a:off x="4857655" y="3754008"/>
              <a:ext cx="2006972" cy="1449450"/>
              <a:chOff x="4827701" y="3754008"/>
              <a:chExt cx="2006972" cy="1449450"/>
            </a:xfrm>
          </p:grpSpPr>
          <p:pic>
            <p:nvPicPr>
              <p:cNvPr id="48" name="Graphic 47" descr="Open folder outline">
                <a:extLst>
                  <a:ext uri="{FF2B5EF4-FFF2-40B4-BE49-F238E27FC236}">
                    <a16:creationId xmlns:a16="http://schemas.microsoft.com/office/drawing/2014/main" id="{A606BBB8-742B-AF29-9698-DA085B4B7A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433896" y="3754008"/>
                <a:ext cx="794582" cy="794582"/>
              </a:xfrm>
              <a:prstGeom prst="rect">
                <a:avLst/>
              </a:prstGeom>
            </p:spPr>
          </p:pic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86184DC8-CEDB-C03A-5B17-DB46EB914F82}"/>
                  </a:ext>
                </a:extLst>
              </p:cNvPr>
              <p:cNvSpPr txBox="1"/>
              <p:nvPr/>
            </p:nvSpPr>
            <p:spPr>
              <a:xfrm>
                <a:off x="4827701" y="4464794"/>
                <a:ext cx="2006972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Evidence of programme  achievement 100%</a:t>
                </a: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50B0A8D7-2DF1-24DD-5A5C-9BCCDB75D19E}"/>
                </a:ext>
              </a:extLst>
            </p:cNvPr>
            <p:cNvGrpSpPr/>
            <p:nvPr/>
          </p:nvGrpSpPr>
          <p:grpSpPr>
            <a:xfrm>
              <a:off x="4857655" y="5039493"/>
              <a:ext cx="2006972" cy="1553188"/>
              <a:chOff x="4828140" y="5039493"/>
              <a:chExt cx="2006972" cy="1553188"/>
            </a:xfrm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1F660D4-31E5-5796-8EF1-BE96A79075A6}"/>
                  </a:ext>
                </a:extLst>
              </p:cNvPr>
              <p:cNvSpPr txBox="1"/>
              <p:nvPr/>
            </p:nvSpPr>
            <p:spPr>
              <a:xfrm>
                <a:off x="4828140" y="5854017"/>
                <a:ext cx="2006972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Ready for EPA/ Apprenticeship Assessment </a:t>
                </a:r>
              </a:p>
            </p:txBody>
          </p:sp>
          <p:pic>
            <p:nvPicPr>
              <p:cNvPr id="47" name="Graphic 46" descr="Comment Like with solid fill">
                <a:extLst>
                  <a:ext uri="{FF2B5EF4-FFF2-40B4-BE49-F238E27FC236}">
                    <a16:creationId xmlns:a16="http://schemas.microsoft.com/office/drawing/2014/main" id="{658CAAC9-E58F-30DB-619A-8CAD54D516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374426" y="5039493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B91C4EB7-0DC5-4BDA-0B68-C9DCCCBF826B}"/>
                </a:ext>
              </a:extLst>
            </p:cNvPr>
            <p:cNvGrpSpPr/>
            <p:nvPr/>
          </p:nvGrpSpPr>
          <p:grpSpPr>
            <a:xfrm>
              <a:off x="4857655" y="2370938"/>
              <a:ext cx="2006972" cy="1283774"/>
              <a:chOff x="4887610" y="2370938"/>
              <a:chExt cx="2006972" cy="1283774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BE65F3B-681B-EE88-6D54-CA1CB9ABED1F}"/>
                  </a:ext>
                </a:extLst>
              </p:cNvPr>
              <p:cNvSpPr txBox="1"/>
              <p:nvPr/>
            </p:nvSpPr>
            <p:spPr>
              <a:xfrm>
                <a:off x="4887610" y="3131492"/>
                <a:ext cx="200697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400" noProof="0" dirty="0">
                    <a:latin typeface="Arial" panose="020B0604020202020204" pitchFamily="34" charset="0"/>
                    <a:cs typeface="Arial" panose="020B0604020202020204" pitchFamily="34" charset="0"/>
                  </a:rPr>
                  <a:t>Preparation for assessment</a:t>
                </a:r>
              </a:p>
            </p:txBody>
          </p:sp>
          <p:pic>
            <p:nvPicPr>
              <p:cNvPr id="45" name="Graphic 44" descr="Remote learning language with solid fill">
                <a:extLst>
                  <a:ext uri="{FF2B5EF4-FFF2-40B4-BE49-F238E27FC236}">
                    <a16:creationId xmlns:a16="http://schemas.microsoft.com/office/drawing/2014/main" id="{C4DF4189-C140-EC74-6392-5C85AA6E05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5458666" y="2370938"/>
                <a:ext cx="864860" cy="864860"/>
              </a:xfrm>
              <a:prstGeom prst="rect">
                <a:avLst/>
              </a:prstGeom>
            </p:spPr>
          </p:pic>
        </p:grp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E09463A-72FE-5FF2-7A43-365B57F508E6}"/>
              </a:ext>
            </a:extLst>
          </p:cNvPr>
          <p:cNvGrpSpPr/>
          <p:nvPr/>
        </p:nvGrpSpPr>
        <p:grpSpPr>
          <a:xfrm>
            <a:off x="2604196" y="2540548"/>
            <a:ext cx="2006972" cy="1135320"/>
            <a:chOff x="2923364" y="2294681"/>
            <a:chExt cx="2006972" cy="1135320"/>
          </a:xfrm>
        </p:grpSpPr>
        <p:pic>
          <p:nvPicPr>
            <p:cNvPr id="51" name="Graphic 50" descr="Teacher with solid fill">
              <a:extLst>
                <a:ext uri="{FF2B5EF4-FFF2-40B4-BE49-F238E27FC236}">
                  <a16:creationId xmlns:a16="http://schemas.microsoft.com/office/drawing/2014/main" id="{14199F7A-CF5A-86B5-99FE-ECBB925D502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469650" y="2294681"/>
              <a:ext cx="914400" cy="914400"/>
            </a:xfrm>
            <a:prstGeom prst="rect">
              <a:avLst/>
            </a:prstGeom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B32A824-3DF1-F7EC-2333-F43BE92A97DC}"/>
                </a:ext>
              </a:extLst>
            </p:cNvPr>
            <p:cNvSpPr txBox="1"/>
            <p:nvPr/>
          </p:nvSpPr>
          <p:spPr>
            <a:xfrm>
              <a:off x="2923364" y="3122224"/>
              <a:ext cx="20069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Off the job training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B884C28-27F8-30B7-5B01-1D400FA7C86E}"/>
              </a:ext>
            </a:extLst>
          </p:cNvPr>
          <p:cNvGrpSpPr/>
          <p:nvPr/>
        </p:nvGrpSpPr>
        <p:grpSpPr>
          <a:xfrm>
            <a:off x="2604196" y="3891690"/>
            <a:ext cx="2006972" cy="1312965"/>
            <a:chOff x="3035566" y="3808399"/>
            <a:chExt cx="2006972" cy="1312965"/>
          </a:xfrm>
        </p:grpSpPr>
        <p:pic>
          <p:nvPicPr>
            <p:cNvPr id="54" name="Graphic 53" descr="Diploma with solid fill">
              <a:extLst>
                <a:ext uri="{FF2B5EF4-FFF2-40B4-BE49-F238E27FC236}">
                  <a16:creationId xmlns:a16="http://schemas.microsoft.com/office/drawing/2014/main" id="{67277716-2D2E-48E1-2279-B93C75865B3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581852" y="3808399"/>
              <a:ext cx="914400" cy="914400"/>
            </a:xfrm>
            <a:prstGeom prst="rect">
              <a:avLst/>
            </a:prstGeom>
          </p:spPr>
        </p:pic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ED4C0D5-D71E-75E9-D92E-FFA5DD1C7892}"/>
                </a:ext>
              </a:extLst>
            </p:cNvPr>
            <p:cNvSpPr txBox="1"/>
            <p:nvPr/>
          </p:nvSpPr>
          <p:spPr>
            <a:xfrm>
              <a:off x="3035566" y="4598144"/>
              <a:ext cx="20069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Standard/Diploma</a:t>
              </a:r>
            </a:p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/Other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62BD6DC-8C09-3A18-1FFF-27330BE7977B}"/>
              </a:ext>
            </a:extLst>
          </p:cNvPr>
          <p:cNvGrpSpPr/>
          <p:nvPr/>
        </p:nvGrpSpPr>
        <p:grpSpPr>
          <a:xfrm>
            <a:off x="2614834" y="5317476"/>
            <a:ext cx="2006972" cy="1096363"/>
            <a:chOff x="3014563" y="5071609"/>
            <a:chExt cx="2006972" cy="1096363"/>
          </a:xfrm>
        </p:grpSpPr>
        <p:pic>
          <p:nvPicPr>
            <p:cNvPr id="57" name="Graphic 56" descr="Remote learning math with solid fill">
              <a:extLst>
                <a:ext uri="{FF2B5EF4-FFF2-40B4-BE49-F238E27FC236}">
                  <a16:creationId xmlns:a16="http://schemas.microsoft.com/office/drawing/2014/main" id="{51E08789-29D2-1B9E-1B6D-536273C2D6A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3560849" y="5071609"/>
              <a:ext cx="914400" cy="914400"/>
            </a:xfrm>
            <a:prstGeom prst="rect">
              <a:avLst/>
            </a:prstGeom>
          </p:spPr>
        </p:pic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7AA2D62-A152-48BD-0720-6A11F9950CDE}"/>
                </a:ext>
              </a:extLst>
            </p:cNvPr>
            <p:cNvSpPr txBox="1"/>
            <p:nvPr/>
          </p:nvSpPr>
          <p:spPr>
            <a:xfrm>
              <a:off x="3014563" y="5860195"/>
              <a:ext cx="20069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English &amp; maths opt in 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C388D3E-2597-D7BB-A555-76C5B893AA73}"/>
              </a:ext>
            </a:extLst>
          </p:cNvPr>
          <p:cNvGrpSpPr/>
          <p:nvPr/>
        </p:nvGrpSpPr>
        <p:grpSpPr>
          <a:xfrm>
            <a:off x="773935" y="2639844"/>
            <a:ext cx="1397640" cy="1064408"/>
            <a:chOff x="1013987" y="2435244"/>
            <a:chExt cx="1397640" cy="1064408"/>
          </a:xfrm>
        </p:grpSpPr>
        <p:pic>
          <p:nvPicPr>
            <p:cNvPr id="60" name="Graphic 59" descr="Newspaper with solid fill">
              <a:extLst>
                <a:ext uri="{FF2B5EF4-FFF2-40B4-BE49-F238E27FC236}">
                  <a16:creationId xmlns:a16="http://schemas.microsoft.com/office/drawing/2014/main" id="{7774CD31-F4E5-7947-1BAF-E97BF02F7A2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315063" y="2435244"/>
              <a:ext cx="802552" cy="802552"/>
            </a:xfrm>
            <a:prstGeom prst="rect">
              <a:avLst/>
            </a:prstGeom>
          </p:spPr>
        </p:pic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8B7DB30-2255-2C7B-CE46-D5523D796A38}"/>
                </a:ext>
              </a:extLst>
            </p:cNvPr>
            <p:cNvSpPr txBox="1"/>
            <p:nvPr/>
          </p:nvSpPr>
          <p:spPr>
            <a:xfrm>
              <a:off x="1013987" y="3191875"/>
              <a:ext cx="13976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Information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39F4F8E-36F7-5993-97E9-E8C3B8FA36DD}"/>
              </a:ext>
            </a:extLst>
          </p:cNvPr>
          <p:cNvGrpSpPr/>
          <p:nvPr/>
        </p:nvGrpSpPr>
        <p:grpSpPr>
          <a:xfrm>
            <a:off x="742134" y="3682297"/>
            <a:ext cx="1397640" cy="1277451"/>
            <a:chOff x="982186" y="3477697"/>
            <a:chExt cx="1397640" cy="1277451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1FD5F398-C8CC-04D9-45A8-0B10666BFC6A}"/>
                </a:ext>
              </a:extLst>
            </p:cNvPr>
            <p:cNvGrpSpPr/>
            <p:nvPr/>
          </p:nvGrpSpPr>
          <p:grpSpPr>
            <a:xfrm>
              <a:off x="1314003" y="3477697"/>
              <a:ext cx="797608" cy="797608"/>
              <a:chOff x="1376059" y="3195679"/>
              <a:chExt cx="914400" cy="914400"/>
            </a:xfrm>
          </p:grpSpPr>
          <p:pic>
            <p:nvPicPr>
              <p:cNvPr id="65" name="Graphic 64" descr="Clipboard outline">
                <a:extLst>
                  <a:ext uri="{FF2B5EF4-FFF2-40B4-BE49-F238E27FC236}">
                    <a16:creationId xmlns:a16="http://schemas.microsoft.com/office/drawing/2014/main" id="{3488ACBE-08D5-E780-FF83-7E917A0736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p:blipFill>
            <p:spPr>
              <a:xfrm>
                <a:off x="1376059" y="3195679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66" name="Graphic 65" descr="Scribble outline">
                <a:extLst>
                  <a:ext uri="{FF2B5EF4-FFF2-40B4-BE49-F238E27FC236}">
                    <a16:creationId xmlns:a16="http://schemas.microsoft.com/office/drawing/2014/main" id="{A683129A-BEB5-68A2-53B9-3E370A2ABD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p:blipFill>
            <p:spPr>
              <a:xfrm>
                <a:off x="1676258" y="3495878"/>
                <a:ext cx="614002" cy="614002"/>
              </a:xfrm>
              <a:prstGeom prst="rect">
                <a:avLst/>
              </a:prstGeom>
            </p:spPr>
          </p:pic>
        </p:grp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F57CFA8-F99F-5654-D775-5E2BB5505014}"/>
                </a:ext>
              </a:extLst>
            </p:cNvPr>
            <p:cNvSpPr txBox="1"/>
            <p:nvPr/>
          </p:nvSpPr>
          <p:spPr>
            <a:xfrm>
              <a:off x="982186" y="4231928"/>
              <a:ext cx="13976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Application &amp; eligibility check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F7A3677D-FFF7-BE68-538D-76210229BDE1}"/>
              </a:ext>
            </a:extLst>
          </p:cNvPr>
          <p:cNvGrpSpPr/>
          <p:nvPr/>
        </p:nvGrpSpPr>
        <p:grpSpPr>
          <a:xfrm>
            <a:off x="249746" y="5009066"/>
            <a:ext cx="2446018" cy="990735"/>
            <a:chOff x="489798" y="4804466"/>
            <a:chExt cx="2446018" cy="990735"/>
          </a:xfrm>
        </p:grpSpPr>
        <p:pic>
          <p:nvPicPr>
            <p:cNvPr id="68" name="Graphic 67" descr="Test Dummy outline">
              <a:extLst>
                <a:ext uri="{FF2B5EF4-FFF2-40B4-BE49-F238E27FC236}">
                  <a16:creationId xmlns:a16="http://schemas.microsoft.com/office/drawing/2014/main" id="{5E7EEF3E-D0B4-403B-C2BE-8EEC4086F51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358781" y="4804466"/>
              <a:ext cx="708052" cy="708052"/>
            </a:xfrm>
            <a:prstGeom prst="rect">
              <a:avLst/>
            </a:prstGeom>
          </p:spPr>
        </p:pic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5C46A152-7FC4-1AB1-4684-8E56544AEB4D}"/>
                </a:ext>
              </a:extLst>
            </p:cNvPr>
            <p:cNvSpPr txBox="1"/>
            <p:nvPr/>
          </p:nvSpPr>
          <p:spPr>
            <a:xfrm>
              <a:off x="489798" y="5487424"/>
              <a:ext cx="24460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noProof="0" dirty="0">
                  <a:latin typeface="Arial" panose="020B0604020202020204" pitchFamily="34" charset="0"/>
                  <a:cs typeface="Arial" panose="020B0604020202020204" pitchFamily="34" charset="0"/>
                </a:rPr>
                <a:t>Assessments &amp; induction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216497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77B3C60-07B3-E620-637C-7FF297D1A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Apprenticeship Support</a:t>
            </a:r>
            <a:endParaRPr lang="en-GB" sz="36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B4ECCB5-102A-2DF4-6973-8F756D12DD95}"/>
              </a:ext>
            </a:extLst>
          </p:cNvPr>
          <p:cNvCxnSpPr>
            <a:stCxn id="23" idx="2"/>
            <a:endCxn id="10" idx="0"/>
          </p:cNvCxnSpPr>
          <p:nvPr/>
        </p:nvCxnSpPr>
        <p:spPr>
          <a:xfrm>
            <a:off x="4675286" y="3679573"/>
            <a:ext cx="1420714" cy="531179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2491BCE-E78A-9945-FE46-655334A13AAB}"/>
              </a:ext>
            </a:extLst>
          </p:cNvPr>
          <p:cNvCxnSpPr>
            <a:stCxn id="15" idx="2"/>
            <a:endCxn id="10" idx="0"/>
          </p:cNvCxnSpPr>
          <p:nvPr/>
        </p:nvCxnSpPr>
        <p:spPr>
          <a:xfrm flipH="1">
            <a:off x="6096000" y="3679573"/>
            <a:ext cx="1427965" cy="531179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AED5030-AE80-285B-6769-8563AE3BBABC}"/>
              </a:ext>
            </a:extLst>
          </p:cNvPr>
          <p:cNvCxnSpPr>
            <a:stCxn id="10" idx="6"/>
            <a:endCxn id="20" idx="0"/>
          </p:cNvCxnSpPr>
          <p:nvPr/>
        </p:nvCxnSpPr>
        <p:spPr>
          <a:xfrm>
            <a:off x="6816090" y="4930842"/>
            <a:ext cx="3422461" cy="864168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73F6CC1-F8A1-8410-D718-C4D01E00FF06}"/>
              </a:ext>
            </a:extLst>
          </p:cNvPr>
          <p:cNvCxnSpPr>
            <a:cxnSpLocks/>
            <a:stCxn id="12" idx="0"/>
            <a:endCxn id="10" idx="2"/>
          </p:cNvCxnSpPr>
          <p:nvPr/>
        </p:nvCxnSpPr>
        <p:spPr>
          <a:xfrm flipV="1">
            <a:off x="2673539" y="4930842"/>
            <a:ext cx="2702371" cy="864167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928FC0B-1885-1E06-2995-085BB1D3B3DA}"/>
              </a:ext>
            </a:extLst>
          </p:cNvPr>
          <p:cNvCxnSpPr>
            <a:cxnSpLocks/>
            <a:stCxn id="13" idx="2"/>
            <a:endCxn id="10" idx="1"/>
          </p:cNvCxnSpPr>
          <p:nvPr/>
        </p:nvCxnSpPr>
        <p:spPr>
          <a:xfrm>
            <a:off x="1870089" y="4280281"/>
            <a:ext cx="3716730" cy="14138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0E970B7-5368-A1A6-DA14-5314D3F0DD84}"/>
              </a:ext>
            </a:extLst>
          </p:cNvPr>
          <p:cNvCxnSpPr>
            <a:stCxn id="14" idx="1"/>
            <a:endCxn id="10" idx="7"/>
          </p:cNvCxnSpPr>
          <p:nvPr/>
        </p:nvCxnSpPr>
        <p:spPr>
          <a:xfrm flipH="1">
            <a:off x="6605181" y="3669633"/>
            <a:ext cx="3843819" cy="752028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93F73469-A41B-3297-70E0-265BD29F7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910" y="4210752"/>
            <a:ext cx="1440180" cy="1440180"/>
          </a:xfrm>
          <a:prstGeom prst="ellipse">
            <a:avLst/>
          </a:prstGeom>
          <a:ln w="63500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CC790CA-2501-D84B-B186-E12724E5D6CF}"/>
              </a:ext>
            </a:extLst>
          </p:cNvPr>
          <p:cNvSpPr txBox="1"/>
          <p:nvPr/>
        </p:nvSpPr>
        <p:spPr>
          <a:xfrm>
            <a:off x="5489286" y="5775130"/>
            <a:ext cx="1326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Apprentice / Learner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DB9079-3621-D3D5-FD7D-7FBD197F95F4}"/>
              </a:ext>
            </a:extLst>
          </p:cNvPr>
          <p:cNvSpPr txBox="1"/>
          <p:nvPr/>
        </p:nvSpPr>
        <p:spPr>
          <a:xfrm>
            <a:off x="1278504" y="5795009"/>
            <a:ext cx="2790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Supported employment service Job Coach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5A189D1-B647-1949-3AD9-54CDE5740A60}"/>
              </a:ext>
            </a:extLst>
          </p:cNvPr>
          <p:cNvSpPr txBox="1"/>
          <p:nvPr/>
        </p:nvSpPr>
        <p:spPr>
          <a:xfrm>
            <a:off x="866603" y="3449284"/>
            <a:ext cx="2006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Employer including: Line Manager /Mentor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8FE2AB-975E-DEB4-FFC7-37ECAD1DEB7D}"/>
              </a:ext>
            </a:extLst>
          </p:cNvPr>
          <p:cNvSpPr txBox="1"/>
          <p:nvPr/>
        </p:nvSpPr>
        <p:spPr>
          <a:xfrm>
            <a:off x="10449000" y="3377245"/>
            <a:ext cx="12134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Functional Skills Tutor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F9ECAA-0E9C-5401-1FFA-374A2D2C6EC0}"/>
              </a:ext>
            </a:extLst>
          </p:cNvPr>
          <p:cNvSpPr txBox="1"/>
          <p:nvPr/>
        </p:nvSpPr>
        <p:spPr>
          <a:xfrm>
            <a:off x="6427596" y="3094798"/>
            <a:ext cx="21927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Skills &amp; Development Coach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16" name="Picture 15" descr="Icon&#10;&#10;Description automatically generated">
            <a:extLst>
              <a:ext uri="{FF2B5EF4-FFF2-40B4-BE49-F238E27FC236}">
                <a16:creationId xmlns:a16="http://schemas.microsoft.com/office/drawing/2014/main" id="{893C63F1-8DEB-2561-D0CA-A6BC820389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157" y="2320482"/>
            <a:ext cx="1108518" cy="1108518"/>
          </a:xfrm>
          <a:prstGeom prst="ellipse">
            <a:avLst/>
          </a:prstGeom>
          <a:ln w="63500" cap="rnd">
            <a:solidFill>
              <a:srgbClr val="00B05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CF90D5A2-8A6E-C970-EED2-A5ABECF85F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0290" y="2219258"/>
            <a:ext cx="1108518" cy="1108518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E356EDE7-4124-AE60-B629-827E541CDC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825" y="4561704"/>
            <a:ext cx="1213426" cy="1213426"/>
          </a:xfrm>
          <a:prstGeom prst="ellipse">
            <a:avLst/>
          </a:prstGeom>
          <a:ln w="63500" cap="rnd">
            <a:solidFill>
              <a:srgbClr val="7030A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9" name="Picture 18" descr="A picture containing text, gear, vector graphics&#10;&#10;Description automatically generated">
            <a:extLst>
              <a:ext uri="{FF2B5EF4-FFF2-40B4-BE49-F238E27FC236}">
                <a16:creationId xmlns:a16="http://schemas.microsoft.com/office/drawing/2014/main" id="{FE93888F-ABC0-6107-0E18-2B8F1EB961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002" y="1869753"/>
            <a:ext cx="1213426" cy="1213426"/>
          </a:xfrm>
          <a:prstGeom prst="ellipse">
            <a:avLst/>
          </a:prstGeom>
          <a:ln w="63500" cap="rnd">
            <a:solidFill>
              <a:srgbClr val="3333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CBFD91E-974E-7287-EBEE-3AFEF0D6CCF2}"/>
              </a:ext>
            </a:extLst>
          </p:cNvPr>
          <p:cNvSpPr txBox="1"/>
          <p:nvPr/>
        </p:nvSpPr>
        <p:spPr>
          <a:xfrm>
            <a:off x="8843516" y="5795010"/>
            <a:ext cx="27900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Apprenticeship Assessment Organisation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21" name="Picture 20" descr="Icon&#10;&#10;Description automatically generated">
            <a:extLst>
              <a:ext uri="{FF2B5EF4-FFF2-40B4-BE49-F238E27FC236}">
                <a16:creationId xmlns:a16="http://schemas.microsoft.com/office/drawing/2014/main" id="{9EBA4BA9-298C-E854-0AE4-EFCB913A40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323" y="4686491"/>
            <a:ext cx="1110453" cy="1110453"/>
          </a:xfrm>
          <a:prstGeom prst="ellipse">
            <a:avLst/>
          </a:prstGeom>
          <a:ln w="63500" cap="rnd">
            <a:solidFill>
              <a:srgbClr val="FF66FF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2" name="Picture 21" descr="Icon&#10;&#10;Description automatically generated">
            <a:extLst>
              <a:ext uri="{FF2B5EF4-FFF2-40B4-BE49-F238E27FC236}">
                <a16:creationId xmlns:a16="http://schemas.microsoft.com/office/drawing/2014/main" id="{B7EECFD4-02EE-7617-CDBC-251E5FDCBC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573" y="1856984"/>
            <a:ext cx="1213427" cy="1213427"/>
          </a:xfrm>
          <a:prstGeom prst="ellipse">
            <a:avLst/>
          </a:prstGeom>
          <a:ln w="63500" cap="rnd">
            <a:solidFill>
              <a:srgbClr val="FFFF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100D47D-392F-78A4-08EB-153BF11A7694}"/>
              </a:ext>
            </a:extLst>
          </p:cNvPr>
          <p:cNvSpPr txBox="1"/>
          <p:nvPr/>
        </p:nvSpPr>
        <p:spPr>
          <a:xfrm>
            <a:off x="3671800" y="3094798"/>
            <a:ext cx="20069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Learning Support Assistant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AE1FBFE-72B1-36E1-D229-23A29F5DFF90}"/>
              </a:ext>
            </a:extLst>
          </p:cNvPr>
          <p:cNvCxnSpPr/>
          <p:nvPr/>
        </p:nvCxnSpPr>
        <p:spPr>
          <a:xfrm flipV="1">
            <a:off x="6605181" y="3552825"/>
            <a:ext cx="414744" cy="6579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FE860BB-B67E-797B-50B1-514BDD28206F}"/>
              </a:ext>
            </a:extLst>
          </p:cNvPr>
          <p:cNvCxnSpPr/>
          <p:nvPr/>
        </p:nvCxnSpPr>
        <p:spPr>
          <a:xfrm flipV="1">
            <a:off x="6981825" y="3669633"/>
            <a:ext cx="3256726" cy="12612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DD52E79-0E07-1C98-C4B6-832354D8012A}"/>
              </a:ext>
            </a:extLst>
          </p:cNvPr>
          <p:cNvCxnSpPr/>
          <p:nvPr/>
        </p:nvCxnSpPr>
        <p:spPr>
          <a:xfrm>
            <a:off x="7019925" y="5343525"/>
            <a:ext cx="23907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FC64EF3-0594-D878-D5ED-E9C37147C3E4}"/>
              </a:ext>
            </a:extLst>
          </p:cNvPr>
          <p:cNvCxnSpPr/>
          <p:nvPr/>
        </p:nvCxnSpPr>
        <p:spPr>
          <a:xfrm flipH="1">
            <a:off x="3419475" y="5343525"/>
            <a:ext cx="18625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346823E-BDF5-544B-98DD-CB281118E656}"/>
              </a:ext>
            </a:extLst>
          </p:cNvPr>
          <p:cNvCxnSpPr/>
          <p:nvPr/>
        </p:nvCxnSpPr>
        <p:spPr>
          <a:xfrm flipH="1" flipV="1">
            <a:off x="2673539" y="4048125"/>
            <a:ext cx="2508061" cy="8827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FD6E543-15F9-3921-C1AF-B6B09545CC0B}"/>
              </a:ext>
            </a:extLst>
          </p:cNvPr>
          <p:cNvCxnSpPr/>
          <p:nvPr/>
        </p:nvCxnSpPr>
        <p:spPr>
          <a:xfrm flipH="1" flipV="1">
            <a:off x="4810125" y="3669633"/>
            <a:ext cx="776694" cy="5411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0610214"/>
      </p:ext>
    </p:extLst>
  </p:cSld>
  <p:clrMapOvr>
    <a:masterClrMapping/>
  </p:clrMapOvr>
</p:sld>
</file>

<file path=ppt/theme/theme1.xml><?xml version="1.0" encoding="utf-8"?>
<a:theme xmlns:a="http://schemas.openxmlformats.org/drawingml/2006/main" name="DT Rebrand">
  <a:themeElements>
    <a:clrScheme name="DTUK 2025">
      <a:dk1>
        <a:srgbClr val="000000"/>
      </a:dk1>
      <a:lt1>
        <a:srgbClr val="FFFFFF"/>
      </a:lt1>
      <a:dk2>
        <a:srgbClr val="303030"/>
      </a:dk2>
      <a:lt2>
        <a:srgbClr val="F2F2F2"/>
      </a:lt2>
      <a:accent1>
        <a:srgbClr val="1F3E81"/>
      </a:accent1>
      <a:accent2>
        <a:srgbClr val="CF1377"/>
      </a:accent2>
      <a:accent3>
        <a:srgbClr val="009C72"/>
      </a:accent3>
      <a:accent4>
        <a:srgbClr val="F79A00"/>
      </a:accent4>
      <a:accent5>
        <a:srgbClr val="603E99"/>
      </a:accent5>
      <a:accent6>
        <a:srgbClr val="A6A6A6"/>
      </a:accent6>
      <a:hlink>
        <a:srgbClr val="CF1377"/>
      </a:hlink>
      <a:folHlink>
        <a:srgbClr val="009C72"/>
      </a:folHlink>
    </a:clrScheme>
    <a:fontScheme name="DTUK 2025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T Rebrand" id="{E5F9C699-8ACC-464A-922A-22C763011B58}" vid="{DB504899-AAE1-402C-BF59-BEFAEC22488D}"/>
    </a:ext>
  </a:extLst>
</a:theme>
</file>

<file path=ppt/theme/theme2.xml><?xml version="1.0" encoding="utf-8"?>
<a:theme xmlns:a="http://schemas.openxmlformats.org/drawingml/2006/main" name="1_DT Rebrand">
  <a:themeElements>
    <a:clrScheme name="DTUK 2025">
      <a:dk1>
        <a:srgbClr val="000000"/>
      </a:dk1>
      <a:lt1>
        <a:srgbClr val="FFFFFF"/>
      </a:lt1>
      <a:dk2>
        <a:srgbClr val="303030"/>
      </a:dk2>
      <a:lt2>
        <a:srgbClr val="F2F2F2"/>
      </a:lt2>
      <a:accent1>
        <a:srgbClr val="1F3E81"/>
      </a:accent1>
      <a:accent2>
        <a:srgbClr val="CF1377"/>
      </a:accent2>
      <a:accent3>
        <a:srgbClr val="009C72"/>
      </a:accent3>
      <a:accent4>
        <a:srgbClr val="F79A00"/>
      </a:accent4>
      <a:accent5>
        <a:srgbClr val="603E99"/>
      </a:accent5>
      <a:accent6>
        <a:srgbClr val="A6A6A6"/>
      </a:accent6>
      <a:hlink>
        <a:srgbClr val="CF1377"/>
      </a:hlink>
      <a:folHlink>
        <a:srgbClr val="009C72"/>
      </a:folHlink>
    </a:clrScheme>
    <a:fontScheme name="DTUK 2025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T Rebrand" id="{E5F9C699-8ACC-464A-922A-22C763011B58}" vid="{DB504899-AAE1-402C-BF59-BEFAEC22488D}"/>
    </a:ext>
  </a:extLst>
</a:theme>
</file>

<file path=ppt/theme/theme3.xml><?xml version="1.0" encoding="utf-8"?>
<a:theme xmlns:a="http://schemas.openxmlformats.org/drawingml/2006/main" name="DTUK 2025 Solid Colours">
  <a:themeElements>
    <a:clrScheme name="DTUK 2025">
      <a:dk1>
        <a:srgbClr val="000000"/>
      </a:dk1>
      <a:lt1>
        <a:srgbClr val="FFFFFF"/>
      </a:lt1>
      <a:dk2>
        <a:srgbClr val="303030"/>
      </a:dk2>
      <a:lt2>
        <a:srgbClr val="F2F2F2"/>
      </a:lt2>
      <a:accent1>
        <a:srgbClr val="1F3E81"/>
      </a:accent1>
      <a:accent2>
        <a:srgbClr val="CF1377"/>
      </a:accent2>
      <a:accent3>
        <a:srgbClr val="009C72"/>
      </a:accent3>
      <a:accent4>
        <a:srgbClr val="F79A00"/>
      </a:accent4>
      <a:accent5>
        <a:srgbClr val="603E99"/>
      </a:accent5>
      <a:accent6>
        <a:srgbClr val="A6A6A6"/>
      </a:accent6>
      <a:hlink>
        <a:srgbClr val="CF1377"/>
      </a:hlink>
      <a:folHlink>
        <a:srgbClr val="009C72"/>
      </a:folHlink>
    </a:clrScheme>
    <a:fontScheme name="DTUK 2025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CE3DA5953B4F4CBFCE3B0F42CE5F9E" ma:contentTypeVersion="18" ma:contentTypeDescription="Create a new document." ma:contentTypeScope="" ma:versionID="4a7603930f00d90c8d851894d9c716c1">
  <xsd:schema xmlns:xsd="http://www.w3.org/2001/XMLSchema" xmlns:xs="http://www.w3.org/2001/XMLSchema" xmlns:p="http://schemas.microsoft.com/office/2006/metadata/properties" xmlns:ns2="c4bc9103-520b-4669-8664-44f66437978d" xmlns:ns3="53493e84-65a6-4e2c-80c7-b0e4641fedb9" targetNamespace="http://schemas.microsoft.com/office/2006/metadata/properties" ma:root="true" ma:fieldsID="3aee048b75fea48fef1223cc3fca9ecc" ns2:_="" ns3:_="">
    <xsd:import namespace="c4bc9103-520b-4669-8664-44f66437978d"/>
    <xsd:import namespace="53493e84-65a6-4e2c-80c7-b0e4641fedb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bc9103-520b-4669-8664-44f6643797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ecea817f-f2d0-43b6-9543-a23494ff6a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493e84-65a6-4e2c-80c7-b0e4641fedb9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5ff0bbf4-aa00-4e48-91b5-dca7df0b69d6}" ma:internalName="TaxCatchAll" ma:showField="CatchAllData" ma:web="53493e84-65a6-4e2c-80c7-b0e4641fed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4bc9103-520b-4669-8664-44f66437978d">
      <Terms xmlns="http://schemas.microsoft.com/office/infopath/2007/PartnerControls"/>
    </lcf76f155ced4ddcb4097134ff3c332f>
    <TaxCatchAll xmlns="53493e84-65a6-4e2c-80c7-b0e4641fedb9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9E6954D-57C4-4790-A5B1-8941F87C3E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4bc9103-520b-4669-8664-44f66437978d"/>
    <ds:schemaRef ds:uri="53493e84-65a6-4e2c-80c7-b0e4641fedb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E3CEC8C-DC48-491C-A53C-3528F1B3A025}">
  <ds:schemaRefs>
    <ds:schemaRef ds:uri="http://schemas.microsoft.com/office/2006/metadata/properties"/>
    <ds:schemaRef ds:uri="http://schemas.microsoft.com/office/infopath/2007/PartnerControls"/>
    <ds:schemaRef ds:uri="c4bc9103-520b-4669-8664-44f66437978d"/>
    <ds:schemaRef ds:uri="53493e84-65a6-4e2c-80c7-b0e4641fedb9"/>
  </ds:schemaRefs>
</ds:datastoreItem>
</file>

<file path=customXml/itemProps3.xml><?xml version="1.0" encoding="utf-8"?>
<ds:datastoreItem xmlns:ds="http://schemas.openxmlformats.org/officeDocument/2006/customXml" ds:itemID="{A8BA618F-EF23-4D33-B75C-4AD4F8C35D9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756</TotalTime>
  <Words>2120</Words>
  <Application>Microsoft Office PowerPoint</Application>
  <PresentationFormat>Widescreen</PresentationFormat>
  <Paragraphs>230</Paragraphs>
  <Slides>18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DT Rebrand</vt:lpstr>
      <vt:lpstr>1_DT Rebrand</vt:lpstr>
      <vt:lpstr>DTUK 2025 Solid Colours</vt:lpstr>
      <vt:lpstr>Custom Design</vt:lpstr>
      <vt:lpstr>Safeguarding Support Officer Level 3 Apprenticeship.</vt:lpstr>
      <vt:lpstr>Who are Dynamic Training</vt:lpstr>
      <vt:lpstr>Safeguarding Support Officer Level 3 Apprenticeship</vt:lpstr>
      <vt:lpstr>Off the Job Learning</vt:lpstr>
      <vt:lpstr>Off the Job learning activities include:</vt:lpstr>
      <vt:lpstr>Progression Opportunities</vt:lpstr>
      <vt:lpstr>Apprenticeships: What You Need to Know</vt:lpstr>
      <vt:lpstr>The Apprenticeship Journey</vt:lpstr>
      <vt:lpstr>Apprenticeship Support</vt:lpstr>
      <vt:lpstr>Reasonable adjustments to learning and assessment</vt:lpstr>
      <vt:lpstr>Understanding Functional Skills</vt:lpstr>
      <vt:lpstr>Dedicated Learning Time</vt:lpstr>
      <vt:lpstr>PowerPoint Presentation</vt:lpstr>
      <vt:lpstr>UCAS Points</vt:lpstr>
      <vt:lpstr>Employer Grants &amp; Incentives</vt:lpstr>
      <vt:lpstr>Additional Incentives</vt:lpstr>
      <vt:lpstr>Questions for Reflection</vt:lpstr>
      <vt:lpstr>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Oliver Hill</dc:creator>
  <cp:lastModifiedBy>Oliver Hill</cp:lastModifiedBy>
  <cp:revision>4</cp:revision>
  <dcterms:created xsi:type="dcterms:W3CDTF">2026-04-08T09:27:43Z</dcterms:created>
  <dcterms:modified xsi:type="dcterms:W3CDTF">2026-06-09T10:29:48Z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0x0101005FCE3DA5953B4F4CBFCE3B0F42CE5F9E</vt:lpwstr>
  </property>
  <property fmtid="{D5CDD505-2E9C-101B-9397-08002B2CF9AE}" pid="3" name="MediaServiceImageTags">
    <vt:lpwstr/>
  </property>
</Properties>
</file>